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5"/>
  </p:notesMasterIdLst>
  <p:handoutMasterIdLst>
    <p:handoutMasterId r:id="rId76"/>
  </p:handoutMasterIdLst>
  <p:sldIdLst>
    <p:sldId id="256" r:id="rId2"/>
    <p:sldId id="257" r:id="rId3"/>
    <p:sldId id="258" r:id="rId4"/>
    <p:sldId id="259" r:id="rId5"/>
    <p:sldId id="273" r:id="rId6"/>
    <p:sldId id="274" r:id="rId7"/>
    <p:sldId id="307" r:id="rId8"/>
    <p:sldId id="355" r:id="rId9"/>
    <p:sldId id="358" r:id="rId10"/>
    <p:sldId id="276" r:id="rId11"/>
    <p:sldId id="309" r:id="rId12"/>
    <p:sldId id="310" r:id="rId13"/>
    <p:sldId id="275" r:id="rId14"/>
    <p:sldId id="312" r:id="rId15"/>
    <p:sldId id="277" r:id="rId16"/>
    <p:sldId id="313" r:id="rId17"/>
    <p:sldId id="281" r:id="rId18"/>
    <p:sldId id="316" r:id="rId19"/>
    <p:sldId id="290" r:id="rId20"/>
    <p:sldId id="320" r:id="rId21"/>
    <p:sldId id="319" r:id="rId22"/>
    <p:sldId id="317" r:id="rId23"/>
    <p:sldId id="321" r:id="rId24"/>
    <p:sldId id="386" r:id="rId25"/>
    <p:sldId id="387" r:id="rId26"/>
    <p:sldId id="322" r:id="rId27"/>
    <p:sldId id="323" r:id="rId28"/>
    <p:sldId id="325" r:id="rId29"/>
    <p:sldId id="326" r:id="rId30"/>
    <p:sldId id="327" r:id="rId31"/>
    <p:sldId id="329" r:id="rId32"/>
    <p:sldId id="328" r:id="rId33"/>
    <p:sldId id="330" r:id="rId34"/>
    <p:sldId id="331" r:id="rId35"/>
    <p:sldId id="332" r:id="rId36"/>
    <p:sldId id="333" r:id="rId37"/>
    <p:sldId id="334" r:id="rId38"/>
    <p:sldId id="298" r:id="rId39"/>
    <p:sldId id="357" r:id="rId40"/>
    <p:sldId id="336" r:id="rId41"/>
    <p:sldId id="337" r:id="rId42"/>
    <p:sldId id="359" r:id="rId43"/>
    <p:sldId id="360" r:id="rId44"/>
    <p:sldId id="344" r:id="rId45"/>
    <p:sldId id="361" r:id="rId46"/>
    <p:sldId id="341" r:id="rId47"/>
    <p:sldId id="362" r:id="rId48"/>
    <p:sldId id="363" r:id="rId49"/>
    <p:sldId id="342" r:id="rId50"/>
    <p:sldId id="364" r:id="rId51"/>
    <p:sldId id="346" r:id="rId52"/>
    <p:sldId id="365" r:id="rId53"/>
    <p:sldId id="366" r:id="rId54"/>
    <p:sldId id="367" r:id="rId55"/>
    <p:sldId id="368" r:id="rId56"/>
    <p:sldId id="369" r:id="rId57"/>
    <p:sldId id="370" r:id="rId58"/>
    <p:sldId id="371" r:id="rId59"/>
    <p:sldId id="372" r:id="rId60"/>
    <p:sldId id="373" r:id="rId61"/>
    <p:sldId id="374" r:id="rId62"/>
    <p:sldId id="343" r:id="rId63"/>
    <p:sldId id="375" r:id="rId64"/>
    <p:sldId id="376" r:id="rId65"/>
    <p:sldId id="377" r:id="rId66"/>
    <p:sldId id="378" r:id="rId67"/>
    <p:sldId id="379" r:id="rId68"/>
    <p:sldId id="383" r:id="rId69"/>
    <p:sldId id="384" r:id="rId70"/>
    <p:sldId id="385" r:id="rId71"/>
    <p:sldId id="303" r:id="rId72"/>
    <p:sldId id="380" r:id="rId73"/>
    <p:sldId id="286" r:id="rId74"/>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fer Silva" initials="J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F72"/>
    <a:srgbClr val="B5D3BC"/>
    <a:srgbClr val="DDE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4" autoAdjust="0"/>
    <p:restoredTop sz="91103" autoAdjust="0"/>
  </p:normalViewPr>
  <p:slideViewPr>
    <p:cSldViewPr snapToGrid="0">
      <p:cViewPr varScale="1">
        <p:scale>
          <a:sx n="112" d="100"/>
          <a:sy n="112" d="100"/>
        </p:scale>
        <p:origin x="552" y="1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53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04B174-1E45-469F-8869-E07E3AB4918F}" type="datetime1">
              <a:rPr lang="pt-BR" smtClean="0"/>
              <a:pPr/>
              <a:t>31/05/2024</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76F26C-4C41-42AE-96D3-5E92DF3EA119}" type="slidenum">
              <a:rPr lang="pt-BR" smtClean="0"/>
              <a:pPr/>
              <a:t>‹nº›</a:t>
            </a:fld>
            <a:endParaRPr lang="pt-BR" dirty="0"/>
          </a:p>
        </p:txBody>
      </p:sp>
    </p:spTree>
    <p:extLst>
      <p:ext uri="{BB962C8B-B14F-4D97-AF65-F5344CB8AC3E}">
        <p14:creationId xmlns:p14="http://schemas.microsoft.com/office/powerpoint/2010/main" val="10861851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C8EBCC8-66A6-4000-840C-39542AEEBBE9}" type="datetime1">
              <a:rPr lang="pt-BR" smtClean="0"/>
              <a:pPr rtl="0"/>
              <a:t>31/05/2024</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93B0CF2-7F87-4E02-A248-870047730F99}" type="slidenum">
              <a:rPr lang="pt-BR" smtClean="0"/>
              <a:pPr rtl="0"/>
              <a:t>‹nº›</a:t>
            </a:fld>
            <a:endParaRPr lang="pt-BR"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Pintar a Austrália de Azul</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12</a:t>
            </a:fld>
            <a:endParaRPr lang="pt-BR" dirty="0"/>
          </a:p>
        </p:txBody>
      </p:sp>
    </p:spTree>
    <p:extLst>
      <p:ext uri="{BB962C8B-B14F-4D97-AF65-F5344CB8AC3E}">
        <p14:creationId xmlns:p14="http://schemas.microsoft.com/office/powerpoint/2010/main" val="2336319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13</a:t>
            </a:fld>
            <a:endParaRPr lang="pt-BR" dirty="0"/>
          </a:p>
        </p:txBody>
      </p:sp>
    </p:spTree>
    <p:extLst>
      <p:ext uri="{BB962C8B-B14F-4D97-AF65-F5344CB8AC3E}">
        <p14:creationId xmlns:p14="http://schemas.microsoft.com/office/powerpoint/2010/main" val="2816554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14</a:t>
            </a:fld>
            <a:endParaRPr lang="pt-BR" dirty="0"/>
          </a:p>
        </p:txBody>
      </p:sp>
    </p:spTree>
    <p:extLst>
      <p:ext uri="{BB962C8B-B14F-4D97-AF65-F5344CB8AC3E}">
        <p14:creationId xmlns:p14="http://schemas.microsoft.com/office/powerpoint/2010/main" val="2816554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15</a:t>
            </a:fld>
            <a:endParaRPr lang="pt-BR" dirty="0"/>
          </a:p>
        </p:txBody>
      </p:sp>
    </p:spTree>
    <p:extLst>
      <p:ext uri="{BB962C8B-B14F-4D97-AF65-F5344CB8AC3E}">
        <p14:creationId xmlns:p14="http://schemas.microsoft.com/office/powerpoint/2010/main" val="185618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16</a:t>
            </a:fld>
            <a:endParaRPr lang="pt-BR" dirty="0"/>
          </a:p>
        </p:txBody>
      </p:sp>
    </p:spTree>
    <p:extLst>
      <p:ext uri="{BB962C8B-B14F-4D97-AF65-F5344CB8AC3E}">
        <p14:creationId xmlns:p14="http://schemas.microsoft.com/office/powerpoint/2010/main" val="1856180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17</a:t>
            </a:fld>
            <a:endParaRPr lang="pt-BR" dirty="0"/>
          </a:p>
        </p:txBody>
      </p:sp>
    </p:spTree>
    <p:extLst>
      <p:ext uri="{BB962C8B-B14F-4D97-AF65-F5344CB8AC3E}">
        <p14:creationId xmlns:p14="http://schemas.microsoft.com/office/powerpoint/2010/main" val="210912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18</a:t>
            </a:fld>
            <a:endParaRPr lang="pt-BR" dirty="0"/>
          </a:p>
        </p:txBody>
      </p:sp>
    </p:spTree>
    <p:extLst>
      <p:ext uri="{BB962C8B-B14F-4D97-AF65-F5344CB8AC3E}">
        <p14:creationId xmlns:p14="http://schemas.microsoft.com/office/powerpoint/2010/main" val="210912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21</a:t>
            </a:fld>
            <a:endParaRPr lang="pt-BR" dirty="0"/>
          </a:p>
        </p:txBody>
      </p:sp>
    </p:spTree>
    <p:extLst>
      <p:ext uri="{BB962C8B-B14F-4D97-AF65-F5344CB8AC3E}">
        <p14:creationId xmlns:p14="http://schemas.microsoft.com/office/powerpoint/2010/main" val="3087791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23</a:t>
            </a:fld>
            <a:endParaRPr lang="pt-BR" dirty="0"/>
          </a:p>
        </p:txBody>
      </p:sp>
    </p:spTree>
    <p:extLst>
      <p:ext uri="{BB962C8B-B14F-4D97-AF65-F5344CB8AC3E}">
        <p14:creationId xmlns:p14="http://schemas.microsoft.com/office/powerpoint/2010/main" val="397449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24</a:t>
            </a:fld>
            <a:endParaRPr lang="pt-BR" dirty="0"/>
          </a:p>
        </p:txBody>
      </p:sp>
    </p:spTree>
    <p:extLst>
      <p:ext uri="{BB962C8B-B14F-4D97-AF65-F5344CB8AC3E}">
        <p14:creationId xmlns:p14="http://schemas.microsoft.com/office/powerpoint/2010/main" val="397449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25</a:t>
            </a:fld>
            <a:endParaRPr lang="pt-BR" dirty="0"/>
          </a:p>
        </p:txBody>
      </p:sp>
    </p:spTree>
    <p:extLst>
      <p:ext uri="{BB962C8B-B14F-4D97-AF65-F5344CB8AC3E}">
        <p14:creationId xmlns:p14="http://schemas.microsoft.com/office/powerpoint/2010/main" val="3974492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26</a:t>
            </a:fld>
            <a:endParaRPr lang="pt-BR" dirty="0"/>
          </a:p>
        </p:txBody>
      </p:sp>
    </p:spTree>
    <p:extLst>
      <p:ext uri="{BB962C8B-B14F-4D97-AF65-F5344CB8AC3E}">
        <p14:creationId xmlns:p14="http://schemas.microsoft.com/office/powerpoint/2010/main" val="397449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30</a:t>
            </a:fld>
            <a:endParaRPr lang="pt-BR" dirty="0"/>
          </a:p>
        </p:txBody>
      </p:sp>
    </p:spTree>
    <p:extLst>
      <p:ext uri="{BB962C8B-B14F-4D97-AF65-F5344CB8AC3E}">
        <p14:creationId xmlns:p14="http://schemas.microsoft.com/office/powerpoint/2010/main" val="3974492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31</a:t>
            </a:fld>
            <a:endParaRPr lang="pt-BR" dirty="0"/>
          </a:p>
        </p:txBody>
      </p:sp>
    </p:spTree>
    <p:extLst>
      <p:ext uri="{BB962C8B-B14F-4D97-AF65-F5344CB8AC3E}">
        <p14:creationId xmlns:p14="http://schemas.microsoft.com/office/powerpoint/2010/main" val="397449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37</a:t>
            </a:fld>
            <a:endParaRPr lang="pt-BR" dirty="0"/>
          </a:p>
        </p:txBody>
      </p:sp>
    </p:spTree>
    <p:extLst>
      <p:ext uri="{BB962C8B-B14F-4D97-AF65-F5344CB8AC3E}">
        <p14:creationId xmlns:p14="http://schemas.microsoft.com/office/powerpoint/2010/main" val="3974492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38</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40</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41</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42</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43</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44</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45</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46</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49</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51</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52</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53</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54</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55</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56</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57</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58</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60</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61</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62</a:t>
            </a:fld>
            <a:endParaRPr lang="pt-BR" dirty="0"/>
          </a:p>
        </p:txBody>
      </p:sp>
    </p:spTree>
    <p:extLst>
      <p:ext uri="{BB962C8B-B14F-4D97-AF65-F5344CB8AC3E}">
        <p14:creationId xmlns:p14="http://schemas.microsoft.com/office/powerpoint/2010/main" val="29244823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63</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Ordem de conservação ALS</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64</a:t>
            </a:fld>
            <a:endParaRPr lang="pt-BR" dirty="0"/>
          </a:p>
        </p:txBody>
      </p:sp>
    </p:spTree>
    <p:extLst>
      <p:ext uri="{BB962C8B-B14F-4D97-AF65-F5344CB8AC3E}">
        <p14:creationId xmlns:p14="http://schemas.microsoft.com/office/powerpoint/2010/main" val="3108208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71</a:t>
            </a:fld>
            <a:endParaRPr lang="pt-BR" dirty="0"/>
          </a:p>
        </p:txBody>
      </p:sp>
    </p:spTree>
    <p:extLst>
      <p:ext uri="{BB962C8B-B14F-4D97-AF65-F5344CB8AC3E}">
        <p14:creationId xmlns:p14="http://schemas.microsoft.com/office/powerpoint/2010/main" val="3959037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72</a:t>
            </a:fld>
            <a:endParaRPr lang="pt-BR" dirty="0"/>
          </a:p>
        </p:txBody>
      </p:sp>
    </p:spTree>
    <p:extLst>
      <p:ext uri="{BB962C8B-B14F-4D97-AF65-F5344CB8AC3E}">
        <p14:creationId xmlns:p14="http://schemas.microsoft.com/office/powerpoint/2010/main" val="395903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5</a:t>
            </a:fld>
            <a:endParaRPr lang="pt-BR" dirty="0"/>
          </a:p>
        </p:txBody>
      </p:sp>
    </p:spTree>
    <p:extLst>
      <p:ext uri="{BB962C8B-B14F-4D97-AF65-F5344CB8AC3E}">
        <p14:creationId xmlns:p14="http://schemas.microsoft.com/office/powerpoint/2010/main" val="70242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6</a:t>
            </a:fld>
            <a:endParaRPr lang="pt-BR" dirty="0"/>
          </a:p>
        </p:txBody>
      </p:sp>
    </p:spTree>
    <p:extLst>
      <p:ext uri="{BB962C8B-B14F-4D97-AF65-F5344CB8AC3E}">
        <p14:creationId xmlns:p14="http://schemas.microsoft.com/office/powerpoint/2010/main" val="125986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7</a:t>
            </a:fld>
            <a:endParaRPr lang="pt-BR" dirty="0"/>
          </a:p>
        </p:txBody>
      </p:sp>
    </p:spTree>
    <p:extLst>
      <p:ext uri="{BB962C8B-B14F-4D97-AF65-F5344CB8AC3E}">
        <p14:creationId xmlns:p14="http://schemas.microsoft.com/office/powerpoint/2010/main" val="70242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Pintar a Austrália de Azul</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10</a:t>
            </a:fld>
            <a:endParaRPr lang="pt-BR" dirty="0"/>
          </a:p>
        </p:txBody>
      </p:sp>
    </p:spTree>
    <p:extLst>
      <p:ext uri="{BB962C8B-B14F-4D97-AF65-F5344CB8AC3E}">
        <p14:creationId xmlns:p14="http://schemas.microsoft.com/office/powerpoint/2010/main" val="233631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Pintar a Austrália de Azul</a:t>
            </a:r>
          </a:p>
        </p:txBody>
      </p:sp>
      <p:sp>
        <p:nvSpPr>
          <p:cNvPr id="4" name="Espaço Reservado para Número de Slide 3"/>
          <p:cNvSpPr>
            <a:spLocks noGrp="1"/>
          </p:cNvSpPr>
          <p:nvPr>
            <p:ph type="sldNum" sz="quarter" idx="10"/>
          </p:nvPr>
        </p:nvSpPr>
        <p:spPr/>
        <p:txBody>
          <a:bodyPr/>
          <a:lstStyle/>
          <a:p>
            <a:pPr rtl="0"/>
            <a:fld id="{893B0CF2-7F87-4E02-A248-870047730F99}" type="slidenum">
              <a:rPr lang="pt-BR" smtClean="0"/>
              <a:pPr rtl="0"/>
              <a:t>11</a:t>
            </a:fld>
            <a:endParaRPr lang="pt-BR" dirty="0"/>
          </a:p>
        </p:txBody>
      </p:sp>
    </p:spTree>
    <p:extLst>
      <p:ext uri="{BB962C8B-B14F-4D97-AF65-F5344CB8AC3E}">
        <p14:creationId xmlns:p14="http://schemas.microsoft.com/office/powerpoint/2010/main" val="2336319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1">
        <a:schemeClr val="bg1"/>
      </p:bgRef>
    </p:bg>
    <p:spTree>
      <p:nvGrpSpPr>
        <p:cNvPr id="1" name=""/>
        <p:cNvGrpSpPr/>
        <p:nvPr/>
      </p:nvGrpSpPr>
      <p:grpSpPr>
        <a:xfrm>
          <a:off x="0" y="0"/>
          <a:ext cx="0" cy="0"/>
          <a:chOff x="0" y="0"/>
          <a:chExt cx="0" cy="0"/>
        </a:xfrm>
      </p:grpSpPr>
      <p:grpSp>
        <p:nvGrpSpPr>
          <p:cNvPr id="10" name="Grupo 9"/>
          <p:cNvGrpSpPr/>
          <p:nvPr/>
        </p:nvGrpSpPr>
        <p:grpSpPr>
          <a:xfrm>
            <a:off x="0" y="6208894"/>
            <a:ext cx="12192000" cy="649106"/>
            <a:chOff x="0" y="6208894"/>
            <a:chExt cx="12192000" cy="649106"/>
          </a:xfrm>
        </p:grpSpPr>
        <p:sp>
          <p:nvSpPr>
            <p:cNvPr id="2" name="Retângulo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pt-BR" dirty="0"/>
            </a:p>
          </p:txBody>
        </p:sp>
        <p:cxnSp>
          <p:nvCxnSpPr>
            <p:cNvPr id="7" name="Conector reto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Conector reto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to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ítulo 8"/>
          <p:cNvSpPr>
            <a:spLocks noGrp="1"/>
          </p:cNvSpPr>
          <p:nvPr>
            <p:ph type="ctrTitle"/>
          </p:nvPr>
        </p:nvSpPr>
        <p:spPr>
          <a:xfrm>
            <a:off x="711200" y="1371600"/>
            <a:ext cx="10468864" cy="1828800"/>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pPr rtl="0"/>
            <a:r>
              <a:rPr lang="pt-BR"/>
              <a:t>Clique para editar o título mestre</a:t>
            </a:r>
            <a:endParaRPr kumimoji="0" lang="pt-BR" dirty="0"/>
          </a:p>
        </p:txBody>
      </p:sp>
      <p:sp>
        <p:nvSpPr>
          <p:cNvPr id="17" name="Subtítulo 16"/>
          <p:cNvSpPr>
            <a:spLocks noGrp="1"/>
          </p:cNvSpPr>
          <p:nvPr>
            <p:ph type="subTitle" idx="1"/>
          </p:nvPr>
        </p:nvSpPr>
        <p:spPr>
          <a:xfrm>
            <a:off x="711200" y="3228536"/>
            <a:ext cx="10472928" cy="1752600"/>
          </a:xfrm>
        </p:spPr>
        <p:txBody>
          <a:bodyPr lIns="0" rIns="18288" rtlCol="0"/>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pt-BR"/>
              <a:t>Clique para editar o estilo do subtítulo mestre</a:t>
            </a:r>
            <a:endParaRPr kumimoji="0" lang="pt-BR" dirty="0"/>
          </a:p>
        </p:txBody>
      </p:sp>
      <p:sp>
        <p:nvSpPr>
          <p:cNvPr id="30" name="Espaço reservado para data 29"/>
          <p:cNvSpPr>
            <a:spLocks noGrp="1"/>
          </p:cNvSpPr>
          <p:nvPr>
            <p:ph type="dt" sz="half" idx="10"/>
          </p:nvPr>
        </p:nvSpPr>
        <p:spPr/>
        <p:txBody>
          <a:bodyPr rtlCol="0"/>
          <a:lstStyle/>
          <a:p>
            <a:pPr rtl="0"/>
            <a:fld id="{375019F9-CD9B-4B23-A6BF-2073F59985EC}" type="datetime1">
              <a:rPr lang="pt-BR" smtClean="0"/>
              <a:pPr rtl="0"/>
              <a:t>31/05/2024</a:t>
            </a:fld>
            <a:endParaRPr lang="pt-BR" dirty="0"/>
          </a:p>
        </p:txBody>
      </p:sp>
      <p:sp>
        <p:nvSpPr>
          <p:cNvPr id="19" name="Espaço reservado para rodapé 18"/>
          <p:cNvSpPr>
            <a:spLocks noGrp="1"/>
          </p:cNvSpPr>
          <p:nvPr>
            <p:ph type="ftr" sz="quarter" idx="11"/>
          </p:nvPr>
        </p:nvSpPr>
        <p:spPr/>
        <p:txBody>
          <a:bodyPr rtlCol="0"/>
          <a:lstStyle/>
          <a:p>
            <a:pPr rtl="0"/>
            <a:r>
              <a:rPr lang="pt-BR" dirty="0"/>
              <a:t>Adicionar um rodapé</a:t>
            </a:r>
          </a:p>
        </p:txBody>
      </p:sp>
      <p:sp>
        <p:nvSpPr>
          <p:cNvPr id="27" name="Espaço reservado para o número do slide 26"/>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kumimoji="0" lang="pt-BR" dirty="0"/>
          </a:p>
        </p:txBody>
      </p:sp>
      <p:sp>
        <p:nvSpPr>
          <p:cNvPr id="3" name="Espaço reservado para texto vertical 2"/>
          <p:cNvSpPr>
            <a:spLocks noGrp="1"/>
          </p:cNvSpPr>
          <p:nvPr>
            <p:ph type="body" orient="vert" idx="1"/>
          </p:nvPr>
        </p:nvSpPr>
        <p:spPr/>
        <p:txBody>
          <a:bodyPr vert="eaVert" rtlCol="0"/>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4" name="Espaço reservado para data 3"/>
          <p:cNvSpPr>
            <a:spLocks noGrp="1"/>
          </p:cNvSpPr>
          <p:nvPr>
            <p:ph type="dt" sz="half" idx="10"/>
          </p:nvPr>
        </p:nvSpPr>
        <p:spPr/>
        <p:txBody>
          <a:bodyPr rtlCol="0"/>
          <a:lstStyle/>
          <a:p>
            <a:pPr rtl="0"/>
            <a:fld id="{1BECFD60-1741-424F-8B99-8918542B6ADC}" type="datetime1">
              <a:rPr lang="pt-BR" smtClean="0"/>
              <a:pPr rtl="0"/>
              <a:t>31/05/2024</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o número do slide 5"/>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914402"/>
            <a:ext cx="2743200" cy="5211763"/>
          </a:xfrm>
        </p:spPr>
        <p:txBody>
          <a:bodyPr vert="eaVert" rtlCol="0"/>
          <a:lstStyle/>
          <a:p>
            <a:pPr rtl="0"/>
            <a:r>
              <a:rPr lang="pt-BR"/>
              <a:t>Clique para editar o título mestre</a:t>
            </a:r>
            <a:endParaRPr kumimoji="0" lang="pt-BR" dirty="0"/>
          </a:p>
        </p:txBody>
      </p:sp>
      <p:sp>
        <p:nvSpPr>
          <p:cNvPr id="3" name="Espaço reservado para texto vertical 2"/>
          <p:cNvSpPr>
            <a:spLocks noGrp="1"/>
          </p:cNvSpPr>
          <p:nvPr>
            <p:ph type="body" orient="vert" idx="1"/>
          </p:nvPr>
        </p:nvSpPr>
        <p:spPr>
          <a:xfrm>
            <a:off x="609600" y="914402"/>
            <a:ext cx="8026400" cy="5211763"/>
          </a:xfrm>
        </p:spPr>
        <p:txBody>
          <a:bodyPr vert="eaVert" rtlCol="0"/>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4" name="Espaço reservado para data 3"/>
          <p:cNvSpPr>
            <a:spLocks noGrp="1"/>
          </p:cNvSpPr>
          <p:nvPr>
            <p:ph type="dt" sz="half" idx="10"/>
          </p:nvPr>
        </p:nvSpPr>
        <p:spPr/>
        <p:txBody>
          <a:bodyPr rtlCol="0"/>
          <a:lstStyle/>
          <a:p>
            <a:pPr rtl="0"/>
            <a:fld id="{A5B55638-9225-48D5-82EC-11E71FD82E01}" type="datetime1">
              <a:rPr lang="pt-BR" smtClean="0"/>
              <a:pPr rtl="0"/>
              <a:t>31/05/2024</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o número do slide 5"/>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a">
  <p:cSld name="Capa">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 name="Google Shape;9;p2"/>
          <p:cNvSpPr txBox="1">
            <a:spLocks noGrp="1"/>
          </p:cNvSpPr>
          <p:nvPr>
            <p:ph type="ctrTitle"/>
          </p:nvPr>
        </p:nvSpPr>
        <p:spPr>
          <a:xfrm>
            <a:off x="675005" y="2748521"/>
            <a:ext cx="9144000" cy="160503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23755A"/>
              </a:buClr>
              <a:buSzPts val="9200"/>
              <a:buFont typeface="Calibri"/>
              <a:buNone/>
              <a:defRPr sz="6134" b="1" i="0" u="none" strike="noStrike" cap="none">
                <a:solidFill>
                  <a:srgbClr val="23755A"/>
                </a:solidFill>
                <a:latin typeface="Calibri"/>
                <a:ea typeface="Calibri"/>
                <a:cs typeface="Calibri"/>
                <a:sym typeface="Calibri"/>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pic>
        <p:nvPicPr>
          <p:cNvPr id="10" name="Google Shape;10;p2"/>
          <p:cNvPicPr preferRelativeResize="0"/>
          <p:nvPr/>
        </p:nvPicPr>
        <p:blipFill rotWithShape="1">
          <a:blip r:embed="rId3">
            <a:alphaModFix/>
          </a:blip>
          <a:srcRect/>
          <a:stretch/>
        </p:blipFill>
        <p:spPr>
          <a:xfrm>
            <a:off x="690245" y="452432"/>
            <a:ext cx="5562475" cy="1423993"/>
          </a:xfrm>
          <a:prstGeom prst="rect">
            <a:avLst/>
          </a:prstGeom>
          <a:noFill/>
          <a:ln>
            <a:noFill/>
          </a:ln>
        </p:spPr>
      </p:pic>
      <p:pic>
        <p:nvPicPr>
          <p:cNvPr id="11" name="Google Shape;11;p2"/>
          <p:cNvPicPr preferRelativeResize="0"/>
          <p:nvPr/>
        </p:nvPicPr>
        <p:blipFill rotWithShape="1">
          <a:blip r:embed="rId4">
            <a:alphaModFix/>
          </a:blip>
          <a:srcRect/>
          <a:stretch/>
        </p:blipFill>
        <p:spPr>
          <a:xfrm>
            <a:off x="11036451" y="6073277"/>
            <a:ext cx="817060" cy="643435"/>
          </a:xfrm>
          <a:prstGeom prst="rect">
            <a:avLst/>
          </a:prstGeom>
          <a:noFill/>
          <a:ln>
            <a:noFill/>
          </a:ln>
        </p:spPr>
      </p:pic>
      <p:pic>
        <p:nvPicPr>
          <p:cNvPr id="12" name="Google Shape;12;p2"/>
          <p:cNvPicPr preferRelativeResize="0"/>
          <p:nvPr/>
        </p:nvPicPr>
        <p:blipFill rotWithShape="1">
          <a:blip r:embed="rId5">
            <a:alphaModFix/>
          </a:blip>
          <a:srcRect/>
          <a:stretch/>
        </p:blipFill>
        <p:spPr>
          <a:xfrm>
            <a:off x="11078324" y="4749800"/>
            <a:ext cx="670796" cy="1085851"/>
          </a:xfrm>
          <a:prstGeom prst="rect">
            <a:avLst/>
          </a:prstGeom>
          <a:noFill/>
          <a:ln>
            <a:noFill/>
          </a:ln>
        </p:spPr>
      </p:pic>
      <p:pic>
        <p:nvPicPr>
          <p:cNvPr id="13" name="Google Shape;13;p2"/>
          <p:cNvPicPr preferRelativeResize="0"/>
          <p:nvPr/>
        </p:nvPicPr>
        <p:blipFill rotWithShape="1">
          <a:blip r:embed="rId6">
            <a:alphaModFix/>
          </a:blip>
          <a:srcRect b="2091"/>
          <a:stretch/>
        </p:blipFill>
        <p:spPr>
          <a:xfrm>
            <a:off x="0" y="5041665"/>
            <a:ext cx="900060" cy="297099"/>
          </a:xfrm>
          <a:prstGeom prst="rect">
            <a:avLst/>
          </a:prstGeom>
          <a:noFill/>
          <a:ln>
            <a:noFill/>
          </a:ln>
        </p:spPr>
      </p:pic>
      <p:pic>
        <p:nvPicPr>
          <p:cNvPr id="14" name="Google Shape;14;p2"/>
          <p:cNvPicPr preferRelativeResize="0"/>
          <p:nvPr/>
        </p:nvPicPr>
        <p:blipFill rotWithShape="1">
          <a:blip r:embed="rId7">
            <a:alphaModFix/>
          </a:blip>
          <a:srcRect b="2145"/>
          <a:stretch/>
        </p:blipFill>
        <p:spPr>
          <a:xfrm>
            <a:off x="0" y="5477080"/>
            <a:ext cx="900060" cy="296937"/>
          </a:xfrm>
          <a:prstGeom prst="rect">
            <a:avLst/>
          </a:prstGeom>
          <a:noFill/>
          <a:ln>
            <a:noFill/>
          </a:ln>
        </p:spPr>
      </p:pic>
      <p:sp>
        <p:nvSpPr>
          <p:cNvPr id="15" name="Google Shape;15;p2"/>
          <p:cNvSpPr txBox="1">
            <a:spLocks noGrp="1"/>
          </p:cNvSpPr>
          <p:nvPr>
            <p:ph type="body" idx="1"/>
          </p:nvPr>
        </p:nvSpPr>
        <p:spPr>
          <a:xfrm>
            <a:off x="969433" y="4999567"/>
            <a:ext cx="7641167" cy="346075"/>
          </a:xfrm>
          <a:prstGeom prst="rect">
            <a:avLst/>
          </a:prstGeom>
          <a:noFill/>
          <a:ln>
            <a:noFill/>
          </a:ln>
        </p:spPr>
        <p:txBody>
          <a:bodyPr spcFirstLastPara="1" wrap="square" lIns="91425" tIns="45700" rIns="91425" bIns="45700" anchor="t" anchorCtr="0">
            <a:noAutofit/>
          </a:bodyPr>
          <a:lstStyle>
            <a:lvl1pPr marL="304815" marR="0" lvl="0" indent="-152408" algn="l" rtl="0">
              <a:lnSpc>
                <a:spcPct val="90000"/>
              </a:lnSpc>
              <a:spcBef>
                <a:spcPts val="1000"/>
              </a:spcBef>
              <a:spcAft>
                <a:spcPts val="0"/>
              </a:spcAft>
              <a:buClr>
                <a:srgbClr val="4E5447"/>
              </a:buClr>
              <a:buSzPts val="4300"/>
              <a:buFont typeface="Arial"/>
              <a:buNone/>
              <a:defRPr sz="2867" b="1" i="0" u="none" strike="noStrike" cap="none">
                <a:solidFill>
                  <a:srgbClr val="4E5447"/>
                </a:solidFill>
                <a:latin typeface="Calibri"/>
                <a:ea typeface="Calibri"/>
                <a:cs typeface="Calibri"/>
                <a:sym typeface="Calibri"/>
              </a:defRPr>
            </a:lvl1pPr>
            <a:lvl2pPr marL="609630" marR="0" lvl="1" indent="-304815"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L="914446" marR="0" lvl="2" indent="-279414"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L="1219261" marR="0" lvl="3"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L="1524076" marR="0" lvl="4"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L="1828891" marR="0" lvl="5"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L="2133707" marR="0" lvl="6"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L="2438522" marR="0" lvl="7"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L="2743337" marR="0" lvl="8"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2"/>
          </p:nvPr>
        </p:nvSpPr>
        <p:spPr>
          <a:xfrm>
            <a:off x="975951" y="5427942"/>
            <a:ext cx="7641167" cy="346075"/>
          </a:xfrm>
          <a:prstGeom prst="rect">
            <a:avLst/>
          </a:prstGeom>
          <a:noFill/>
          <a:ln>
            <a:noFill/>
          </a:ln>
        </p:spPr>
        <p:txBody>
          <a:bodyPr spcFirstLastPara="1" wrap="square" lIns="91425" tIns="45700" rIns="91425" bIns="45700" anchor="t" anchorCtr="0">
            <a:noAutofit/>
          </a:bodyPr>
          <a:lstStyle>
            <a:lvl1pPr marL="304815" marR="0" lvl="0" indent="-152408" algn="l" rtl="0">
              <a:lnSpc>
                <a:spcPct val="90000"/>
              </a:lnSpc>
              <a:spcBef>
                <a:spcPts val="1000"/>
              </a:spcBef>
              <a:spcAft>
                <a:spcPts val="0"/>
              </a:spcAft>
              <a:buClr>
                <a:srgbClr val="4E5447"/>
              </a:buClr>
              <a:buSzPts val="4300"/>
              <a:buFont typeface="Arial"/>
              <a:buNone/>
              <a:defRPr sz="2867" b="1" i="0" u="none" strike="noStrike" cap="none">
                <a:solidFill>
                  <a:srgbClr val="4E5447"/>
                </a:solidFill>
                <a:latin typeface="Calibri"/>
                <a:ea typeface="Calibri"/>
                <a:cs typeface="Calibri"/>
                <a:sym typeface="Calibri"/>
              </a:defRPr>
            </a:lvl1pPr>
            <a:lvl2pPr marL="609630" marR="0" lvl="1" indent="-304815"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Calibri"/>
                <a:ea typeface="Calibri"/>
                <a:cs typeface="Calibri"/>
                <a:sym typeface="Calibri"/>
              </a:defRPr>
            </a:lvl2pPr>
            <a:lvl3pPr marL="914446" marR="0" lvl="2" indent="-279414"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L="1219261" marR="0" lvl="3"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L="1524076" marR="0" lvl="4"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L="1828891" marR="0" lvl="5"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L="2133707" marR="0" lvl="6"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L="2438522" marR="0" lvl="7"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L="2743337" marR="0" lvl="8"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5031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undo Azul">
  <p:cSld name="Fundo Azul">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 name="Google Shape;19;p3"/>
          <p:cNvSpPr txBox="1">
            <a:spLocks noGrp="1"/>
          </p:cNvSpPr>
          <p:nvPr>
            <p:ph type="ctrTitle"/>
          </p:nvPr>
        </p:nvSpPr>
        <p:spPr>
          <a:xfrm>
            <a:off x="666884" y="300292"/>
            <a:ext cx="10858233" cy="810754"/>
          </a:xfrm>
          <a:prstGeom prst="rect">
            <a:avLst/>
          </a:prstGeom>
          <a:noFill/>
          <a:ln>
            <a:noFill/>
          </a:ln>
        </p:spPr>
        <p:txBody>
          <a:bodyPr spcFirstLastPara="1" wrap="square" lIns="91425" tIns="45700" rIns="91425" bIns="45700" anchor="t" anchorCtr="0">
            <a:noAutofit/>
          </a:bodyPr>
          <a:lstStyle>
            <a:lvl1pPr marR="0" lvl="0" algn="ctr" rtl="0">
              <a:lnSpc>
                <a:spcPct val="146031"/>
              </a:lnSpc>
              <a:spcBef>
                <a:spcPts val="0"/>
              </a:spcBef>
              <a:spcAft>
                <a:spcPts val="0"/>
              </a:spcAft>
              <a:buClr>
                <a:schemeClr val="lt1"/>
              </a:buClr>
              <a:buSzPts val="6300"/>
              <a:buFont typeface="Calibri"/>
              <a:buNone/>
              <a:defRPr sz="42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200"/>
            </a:lvl2pPr>
            <a:lvl3pPr lvl="2">
              <a:spcBef>
                <a:spcPts val="0"/>
              </a:spcBef>
              <a:spcAft>
                <a:spcPts val="0"/>
              </a:spcAft>
              <a:buSzPts val="1400"/>
              <a:buNone/>
              <a:defRPr sz="1200"/>
            </a:lvl3pPr>
            <a:lvl4pPr lvl="3">
              <a:spcBef>
                <a:spcPts val="0"/>
              </a:spcBef>
              <a:spcAft>
                <a:spcPts val="0"/>
              </a:spcAft>
              <a:buSzPts val="1400"/>
              <a:buNone/>
              <a:defRPr sz="1200"/>
            </a:lvl4pPr>
            <a:lvl5pPr lvl="4">
              <a:spcBef>
                <a:spcPts val="0"/>
              </a:spcBef>
              <a:spcAft>
                <a:spcPts val="0"/>
              </a:spcAft>
              <a:buSzPts val="1400"/>
              <a:buNone/>
              <a:defRPr sz="1200"/>
            </a:lvl5pPr>
            <a:lvl6pPr lvl="5">
              <a:spcBef>
                <a:spcPts val="0"/>
              </a:spcBef>
              <a:spcAft>
                <a:spcPts val="0"/>
              </a:spcAft>
              <a:buSzPts val="1400"/>
              <a:buNone/>
              <a:defRPr sz="1200"/>
            </a:lvl6pPr>
            <a:lvl7pPr lvl="6">
              <a:spcBef>
                <a:spcPts val="0"/>
              </a:spcBef>
              <a:spcAft>
                <a:spcPts val="0"/>
              </a:spcAft>
              <a:buSzPts val="1400"/>
              <a:buNone/>
              <a:defRPr sz="1200"/>
            </a:lvl7pPr>
            <a:lvl8pPr lvl="7">
              <a:spcBef>
                <a:spcPts val="0"/>
              </a:spcBef>
              <a:spcAft>
                <a:spcPts val="0"/>
              </a:spcAft>
              <a:buSzPts val="1400"/>
              <a:buNone/>
              <a:defRPr sz="1200"/>
            </a:lvl8pPr>
            <a:lvl9pPr lvl="8">
              <a:spcBef>
                <a:spcPts val="0"/>
              </a:spcBef>
              <a:spcAft>
                <a:spcPts val="0"/>
              </a:spcAft>
              <a:buSzPts val="1400"/>
              <a:buNone/>
              <a:defRPr sz="1200"/>
            </a:lvl9pPr>
          </a:lstStyle>
          <a:p>
            <a:endParaRPr/>
          </a:p>
        </p:txBody>
      </p:sp>
      <p:sp>
        <p:nvSpPr>
          <p:cNvPr id="20" name="Google Shape;20;p3"/>
          <p:cNvSpPr txBox="1">
            <a:spLocks noGrp="1"/>
          </p:cNvSpPr>
          <p:nvPr>
            <p:ph type="body" idx="1"/>
          </p:nvPr>
        </p:nvSpPr>
        <p:spPr>
          <a:xfrm>
            <a:off x="666750" y="2025445"/>
            <a:ext cx="10858500" cy="3284179"/>
          </a:xfrm>
          <a:prstGeom prst="rect">
            <a:avLst/>
          </a:prstGeom>
          <a:noFill/>
          <a:ln>
            <a:noFill/>
          </a:ln>
        </p:spPr>
        <p:txBody>
          <a:bodyPr spcFirstLastPara="1" wrap="square" lIns="91425" tIns="45700" rIns="91425" bIns="45700" anchor="t" anchorCtr="0">
            <a:noAutofit/>
          </a:bodyPr>
          <a:lstStyle>
            <a:lvl1pPr marL="304815" marR="0" lvl="0" indent="-152408" algn="ctr" rtl="0">
              <a:lnSpc>
                <a:spcPct val="120000"/>
              </a:lnSpc>
              <a:spcBef>
                <a:spcPts val="1600"/>
              </a:spcBef>
              <a:spcAft>
                <a:spcPts val="0"/>
              </a:spcAft>
              <a:buClr>
                <a:schemeClr val="lt1"/>
              </a:buClr>
              <a:buSzPts val="5000"/>
              <a:buFont typeface="Arial"/>
              <a:buNone/>
              <a:defRPr sz="3334" b="0" i="0" u="none" strike="noStrike" cap="none">
                <a:solidFill>
                  <a:schemeClr val="lt1"/>
                </a:solidFill>
                <a:latin typeface="Calibri"/>
                <a:ea typeface="Calibri"/>
                <a:cs typeface="Calibri"/>
                <a:sym typeface="Calibri"/>
              </a:defRPr>
            </a:lvl1pPr>
            <a:lvl2pPr marL="609630" marR="0" lvl="1" indent="-152408" algn="ctr" rtl="0">
              <a:lnSpc>
                <a:spcPct val="90000"/>
              </a:lnSpc>
              <a:spcBef>
                <a:spcPts val="500"/>
              </a:spcBef>
              <a:spcAft>
                <a:spcPts val="0"/>
              </a:spcAft>
              <a:buClr>
                <a:schemeClr val="lt1"/>
              </a:buClr>
              <a:buSzPts val="3600"/>
              <a:buFont typeface="Arial"/>
              <a:buNone/>
              <a:defRPr sz="2400" b="0" i="0" u="none" strike="noStrike" cap="none">
                <a:solidFill>
                  <a:schemeClr val="lt1"/>
                </a:solidFill>
                <a:latin typeface="Calibri"/>
                <a:ea typeface="Calibri"/>
                <a:cs typeface="Calibri"/>
                <a:sym typeface="Calibri"/>
              </a:defRPr>
            </a:lvl2pPr>
            <a:lvl3pPr marL="914446" marR="0" lvl="2" indent="-152408" algn="ctr" rtl="0">
              <a:lnSpc>
                <a:spcPct val="90000"/>
              </a:lnSpc>
              <a:spcBef>
                <a:spcPts val="500"/>
              </a:spcBef>
              <a:spcAft>
                <a:spcPts val="0"/>
              </a:spcAft>
              <a:buClr>
                <a:schemeClr val="lt1"/>
              </a:buClr>
              <a:buSzPts val="3000"/>
              <a:buFont typeface="Arial"/>
              <a:buNone/>
              <a:defRPr sz="2000" b="0" i="0" u="none" strike="noStrike" cap="none">
                <a:solidFill>
                  <a:schemeClr val="lt1"/>
                </a:solidFill>
                <a:latin typeface="Calibri"/>
                <a:ea typeface="Calibri"/>
                <a:cs typeface="Calibri"/>
                <a:sym typeface="Calibri"/>
              </a:defRPr>
            </a:lvl3pPr>
            <a:lvl4pPr marL="1219261" marR="0" lvl="3" indent="-152408" algn="ctr" rtl="0">
              <a:lnSpc>
                <a:spcPct val="90000"/>
              </a:lnSpc>
              <a:spcBef>
                <a:spcPts val="500"/>
              </a:spcBef>
              <a:spcAft>
                <a:spcPts val="0"/>
              </a:spcAft>
              <a:buClr>
                <a:schemeClr val="lt1"/>
              </a:buClr>
              <a:buSzPts val="2700"/>
              <a:buFont typeface="Arial"/>
              <a:buNone/>
              <a:defRPr sz="1800" b="0" i="0" u="none" strike="noStrike" cap="none">
                <a:solidFill>
                  <a:schemeClr val="lt1"/>
                </a:solidFill>
                <a:latin typeface="Calibri"/>
                <a:ea typeface="Calibri"/>
                <a:cs typeface="Calibri"/>
                <a:sym typeface="Calibri"/>
              </a:defRPr>
            </a:lvl4pPr>
            <a:lvl5pPr marL="1524076" marR="0" lvl="4" indent="-152408" algn="ctr" rtl="0">
              <a:lnSpc>
                <a:spcPct val="90000"/>
              </a:lnSpc>
              <a:spcBef>
                <a:spcPts val="500"/>
              </a:spcBef>
              <a:spcAft>
                <a:spcPts val="0"/>
              </a:spcAft>
              <a:buClr>
                <a:schemeClr val="lt1"/>
              </a:buClr>
              <a:buSzPts val="2700"/>
              <a:buFont typeface="Arial"/>
              <a:buNone/>
              <a:defRPr sz="1800" b="0" i="0" u="none" strike="noStrike" cap="none">
                <a:solidFill>
                  <a:schemeClr val="lt1"/>
                </a:solidFill>
                <a:latin typeface="Calibri"/>
                <a:ea typeface="Calibri"/>
                <a:cs typeface="Calibri"/>
                <a:sym typeface="Calibri"/>
              </a:defRPr>
            </a:lvl5pPr>
            <a:lvl6pPr marL="1828891" marR="0" lvl="5"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L="2133707" marR="0" lvl="6"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L="2438522" marR="0" lvl="7"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L="2743337" marR="0" lvl="8" indent="-26671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6012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kumimoji="0" lang="pt-BR" dirty="0"/>
          </a:p>
        </p:txBody>
      </p:sp>
      <p:sp>
        <p:nvSpPr>
          <p:cNvPr id="3" name="Espaço reservado para conteúdo 2"/>
          <p:cNvSpPr>
            <a:spLocks noGrp="1"/>
          </p:cNvSpPr>
          <p:nvPr>
            <p:ph idx="1"/>
          </p:nvPr>
        </p:nvSpPr>
        <p:spPr/>
        <p:txBody>
          <a:bodyPr rtlCol="0"/>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4" name="Espaço reservado para data 3"/>
          <p:cNvSpPr>
            <a:spLocks noGrp="1"/>
          </p:cNvSpPr>
          <p:nvPr>
            <p:ph type="dt" sz="half" idx="10"/>
          </p:nvPr>
        </p:nvSpPr>
        <p:spPr/>
        <p:txBody>
          <a:bodyPr rtlCol="0"/>
          <a:lstStyle/>
          <a:p>
            <a:pPr rtl="0"/>
            <a:fld id="{CE888792-EE31-4F3D-AE6C-D78083AF5D09}" type="datetime1">
              <a:rPr lang="pt-BR" smtClean="0"/>
              <a:pPr rtl="0"/>
              <a:t>31/05/2024</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o número do slide 5"/>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07136" y="1316736"/>
            <a:ext cx="10363200" cy="1362456"/>
          </a:xfrm>
          <a:ln>
            <a:noFill/>
          </a:ln>
        </p:spPr>
        <p:txBody>
          <a:bodyPr vert="horz" tIns="0" bIns="0" rtlCol="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pPr rtl="0"/>
            <a:r>
              <a:rPr lang="pt-BR"/>
              <a:t>Clique para editar o título mestre</a:t>
            </a:r>
            <a:endParaRPr kumimoji="0" lang="pt-BR" dirty="0"/>
          </a:p>
        </p:txBody>
      </p:sp>
      <p:sp>
        <p:nvSpPr>
          <p:cNvPr id="3" name="Espaço reservado para texto 2"/>
          <p:cNvSpPr>
            <a:spLocks noGrp="1"/>
          </p:cNvSpPr>
          <p:nvPr>
            <p:ph type="body" idx="1"/>
          </p:nvPr>
        </p:nvSpPr>
        <p:spPr>
          <a:xfrm>
            <a:off x="707136" y="2704664"/>
            <a:ext cx="10363200" cy="1509712"/>
          </a:xfrm>
        </p:spPr>
        <p:txBody>
          <a:bodyPr lIns="45720" rIns="45720" rtlCol="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pt-BR"/>
              <a:t>Clique para editar o texto mestre</a:t>
            </a:r>
          </a:p>
        </p:txBody>
      </p:sp>
      <p:sp>
        <p:nvSpPr>
          <p:cNvPr id="4" name="Espaço reservado para data 3"/>
          <p:cNvSpPr>
            <a:spLocks noGrp="1"/>
          </p:cNvSpPr>
          <p:nvPr>
            <p:ph type="dt" sz="half" idx="10"/>
          </p:nvPr>
        </p:nvSpPr>
        <p:spPr/>
        <p:txBody>
          <a:bodyPr rtlCol="0"/>
          <a:lstStyle/>
          <a:p>
            <a:pPr rtl="0"/>
            <a:fld id="{F1D92E80-FE63-4FD3-8C4B-46E1B7DD0C14}" type="datetime1">
              <a:rPr lang="pt-BR" smtClean="0"/>
              <a:pPr rtl="0"/>
              <a:t>31/05/2024</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o número do slide 5"/>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0972800" cy="1143000"/>
          </a:xfrm>
        </p:spPr>
        <p:txBody>
          <a:bodyPr rtlCol="0"/>
          <a:lstStyle/>
          <a:p>
            <a:pPr rtl="0"/>
            <a:r>
              <a:rPr lang="pt-BR"/>
              <a:t>Clique para editar o título mestre</a:t>
            </a:r>
            <a:endParaRPr kumimoji="0" lang="pt-BR" dirty="0"/>
          </a:p>
        </p:txBody>
      </p:sp>
      <p:sp>
        <p:nvSpPr>
          <p:cNvPr id="3" name="Espaço reservado para conteúdo 2"/>
          <p:cNvSpPr>
            <a:spLocks noGrp="1"/>
          </p:cNvSpPr>
          <p:nvPr>
            <p:ph sz="half" idx="1"/>
          </p:nvPr>
        </p:nvSpPr>
        <p:spPr>
          <a:xfrm>
            <a:off x="609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4" name="Espaço reservado para conteúdo 3"/>
          <p:cNvSpPr>
            <a:spLocks noGrp="1"/>
          </p:cNvSpPr>
          <p:nvPr>
            <p:ph sz="half" idx="2"/>
          </p:nvPr>
        </p:nvSpPr>
        <p:spPr>
          <a:xfrm>
            <a:off x="6197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5" name="Espaço reservado para data 4"/>
          <p:cNvSpPr>
            <a:spLocks noGrp="1"/>
          </p:cNvSpPr>
          <p:nvPr>
            <p:ph type="dt" sz="half" idx="10"/>
          </p:nvPr>
        </p:nvSpPr>
        <p:spPr/>
        <p:txBody>
          <a:bodyPr rtlCol="0"/>
          <a:lstStyle/>
          <a:p>
            <a:pPr rtl="0"/>
            <a:fld id="{0C4574D3-461D-403C-B70F-70CAFFC5040D}" type="datetime1">
              <a:rPr lang="pt-BR" smtClean="0"/>
              <a:pPr rtl="0"/>
              <a:t>31/05/2024</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o número do slide 6"/>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0972800" cy="1143000"/>
          </a:xfrm>
        </p:spPr>
        <p:txBody>
          <a:bodyPr tIns="45720" rtlCol="0" anchor="b"/>
          <a:lstStyle>
            <a:lvl1pPr>
              <a:defRPr/>
            </a:lvl1pPr>
          </a:lstStyle>
          <a:p>
            <a:pPr rtl="0"/>
            <a:r>
              <a:rPr lang="pt-BR"/>
              <a:t>Clique para editar o título mestre</a:t>
            </a:r>
            <a:endParaRPr kumimoji="0" lang="pt-BR" dirty="0"/>
          </a:p>
        </p:txBody>
      </p:sp>
      <p:sp>
        <p:nvSpPr>
          <p:cNvPr id="3" name="Espaço reservado para texto 2"/>
          <p:cNvSpPr>
            <a:spLocks noGrp="1"/>
          </p:cNvSpPr>
          <p:nvPr>
            <p:ph type="body" idx="1"/>
          </p:nvPr>
        </p:nvSpPr>
        <p:spPr>
          <a:xfrm>
            <a:off x="609600" y="1855248"/>
            <a:ext cx="5386917" cy="659352"/>
          </a:xfrm>
        </p:spPr>
        <p:txBody>
          <a:bodyPr lIns="45720" tIns="0" rIns="45720" bIns="0" rtlCol="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pt-BR"/>
              <a:t>Clique para editar o texto mestre</a:t>
            </a:r>
          </a:p>
        </p:txBody>
      </p:sp>
      <p:sp>
        <p:nvSpPr>
          <p:cNvPr id="5" name="Espaço reservado para conteúdo 4"/>
          <p:cNvSpPr>
            <a:spLocks noGrp="1"/>
          </p:cNvSpPr>
          <p:nvPr>
            <p:ph sz="quarter" idx="2"/>
          </p:nvPr>
        </p:nvSpPr>
        <p:spPr>
          <a:xfrm>
            <a:off x="609600" y="2514600"/>
            <a:ext cx="5386917"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4" name="Espaço reservado para texto 3"/>
          <p:cNvSpPr>
            <a:spLocks noGrp="1"/>
          </p:cNvSpPr>
          <p:nvPr>
            <p:ph type="body" sz="half" idx="3"/>
          </p:nvPr>
        </p:nvSpPr>
        <p:spPr>
          <a:xfrm>
            <a:off x="6193368" y="1859758"/>
            <a:ext cx="5389033" cy="654843"/>
          </a:xfrm>
        </p:spPr>
        <p:txBody>
          <a:bodyPr lIns="45720" tIns="0" rIns="45720" bIns="0" rtlCol="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pt-BR"/>
              <a:t>Clique para editar o texto mestre</a:t>
            </a:r>
          </a:p>
        </p:txBody>
      </p:sp>
      <p:sp>
        <p:nvSpPr>
          <p:cNvPr id="6" name="Espaço reservado para conteúdo 5"/>
          <p:cNvSpPr>
            <a:spLocks noGrp="1"/>
          </p:cNvSpPr>
          <p:nvPr>
            <p:ph sz="quarter" idx="4"/>
          </p:nvPr>
        </p:nvSpPr>
        <p:spPr>
          <a:xfrm>
            <a:off x="6193368" y="2514600"/>
            <a:ext cx="5389033"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7" name="Espaço reservado para data 6"/>
          <p:cNvSpPr>
            <a:spLocks noGrp="1"/>
          </p:cNvSpPr>
          <p:nvPr>
            <p:ph type="dt" sz="half" idx="10"/>
          </p:nvPr>
        </p:nvSpPr>
        <p:spPr/>
        <p:txBody>
          <a:bodyPr rtlCol="0"/>
          <a:lstStyle/>
          <a:p>
            <a:pPr rtl="0"/>
            <a:fld id="{F3E58199-174D-4ECD-B75D-C27F3606E03D}" type="datetime1">
              <a:rPr lang="pt-BR" smtClean="0"/>
              <a:pPr rtl="0"/>
              <a:t>31/05/2024</a:t>
            </a:fld>
            <a:endParaRPr lang="pt-BR" dirty="0"/>
          </a:p>
        </p:txBody>
      </p:sp>
      <p:sp>
        <p:nvSpPr>
          <p:cNvPr id="8" name="Espaço reservado para rodapé 7"/>
          <p:cNvSpPr>
            <a:spLocks noGrp="1"/>
          </p:cNvSpPr>
          <p:nvPr>
            <p:ph type="ftr" sz="quarter" idx="11"/>
          </p:nvPr>
        </p:nvSpPr>
        <p:spPr/>
        <p:txBody>
          <a:bodyPr rtlCol="0"/>
          <a:lstStyle/>
          <a:p>
            <a:pPr rtl="0"/>
            <a:r>
              <a:rPr lang="pt-BR" dirty="0"/>
              <a:t>Adicionar um rodapé</a:t>
            </a:r>
          </a:p>
        </p:txBody>
      </p:sp>
      <p:sp>
        <p:nvSpPr>
          <p:cNvPr id="9" name="Espaço reservado para o número do slide 8"/>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1074400" cy="1143000"/>
          </a:xfrm>
        </p:spPr>
        <p:txBody>
          <a:bodyPr vert="horz" tIns="45720" bIns="0" rtlCol="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pPr rtl="0"/>
            <a:r>
              <a:rPr lang="pt-BR"/>
              <a:t>Clique para editar o título mestre</a:t>
            </a:r>
            <a:endParaRPr kumimoji="0" lang="pt-BR" dirty="0"/>
          </a:p>
        </p:txBody>
      </p:sp>
      <p:sp>
        <p:nvSpPr>
          <p:cNvPr id="3" name="Espaço reservado para data 2"/>
          <p:cNvSpPr>
            <a:spLocks noGrp="1"/>
          </p:cNvSpPr>
          <p:nvPr>
            <p:ph type="dt" sz="half" idx="10"/>
          </p:nvPr>
        </p:nvSpPr>
        <p:spPr/>
        <p:txBody>
          <a:bodyPr rtlCol="0"/>
          <a:lstStyle/>
          <a:p>
            <a:pPr rtl="0"/>
            <a:fld id="{DB352B12-082C-4096-B726-1F111A5684A7}" type="datetime1">
              <a:rPr lang="pt-BR" smtClean="0"/>
              <a:pPr rtl="0"/>
              <a:t>31/05/2024</a:t>
            </a:fld>
            <a:endParaRPr lang="pt-BR" dirty="0"/>
          </a:p>
        </p:txBody>
      </p:sp>
      <p:sp>
        <p:nvSpPr>
          <p:cNvPr id="4" name="Espaço reservado para rodapé 3"/>
          <p:cNvSpPr>
            <a:spLocks noGrp="1"/>
          </p:cNvSpPr>
          <p:nvPr>
            <p:ph type="ftr" sz="quarter" idx="11"/>
          </p:nvPr>
        </p:nvSpPr>
        <p:spPr/>
        <p:txBody>
          <a:bodyPr rtlCol="0"/>
          <a:lstStyle/>
          <a:p>
            <a:pPr rtl="0"/>
            <a:r>
              <a:rPr lang="pt-BR" dirty="0"/>
              <a:t>Adicionar um rodapé</a:t>
            </a:r>
          </a:p>
        </p:txBody>
      </p:sp>
      <p:sp>
        <p:nvSpPr>
          <p:cNvPr id="5" name="Espaço reservado para o número do slide 4"/>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406916AB-2E02-4325-9297-69F9388ED251}" type="datetime1">
              <a:rPr lang="pt-BR" smtClean="0"/>
              <a:pPr rtl="0"/>
              <a:t>31/05/2024</a:t>
            </a:fld>
            <a:endParaRPr lang="pt-BR" dirty="0"/>
          </a:p>
        </p:txBody>
      </p:sp>
      <p:sp>
        <p:nvSpPr>
          <p:cNvPr id="3" name="Espaço reservado para rodapé 2"/>
          <p:cNvSpPr>
            <a:spLocks noGrp="1"/>
          </p:cNvSpPr>
          <p:nvPr>
            <p:ph type="ftr" sz="quarter" idx="11"/>
          </p:nvPr>
        </p:nvSpPr>
        <p:spPr/>
        <p:txBody>
          <a:bodyPr rtlCol="0"/>
          <a:lstStyle/>
          <a:p>
            <a:pPr rtl="0"/>
            <a:r>
              <a:rPr lang="pt-BR" dirty="0"/>
              <a:t>Adicionar um rodapé</a:t>
            </a:r>
          </a:p>
        </p:txBody>
      </p:sp>
      <p:sp>
        <p:nvSpPr>
          <p:cNvPr id="4" name="Espaço reservado para o número do slide 3"/>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4352"/>
            <a:ext cx="3657600" cy="1162050"/>
          </a:xfrm>
        </p:spPr>
        <p:txBody>
          <a:bodyPr lIns="0" rtlCol="0" anchor="b">
            <a:noAutofit/>
          </a:bodyPr>
          <a:lstStyle>
            <a:lvl1pPr algn="l" rtl="0">
              <a:spcBef>
                <a:spcPct val="0"/>
              </a:spcBef>
              <a:buNone/>
              <a:defRPr sz="2600" b="0">
                <a:ln>
                  <a:noFill/>
                </a:ln>
                <a:solidFill>
                  <a:schemeClr val="tx2"/>
                </a:solidFill>
                <a:effectLst/>
                <a:latin typeface="+mj-lt"/>
                <a:ea typeface="+mj-ea"/>
                <a:cs typeface="+mj-cs"/>
              </a:defRPr>
            </a:lvl1pPr>
          </a:lstStyle>
          <a:p>
            <a:pPr rtl="0"/>
            <a:r>
              <a:rPr lang="pt-BR"/>
              <a:t>Clique para editar o título mestre</a:t>
            </a:r>
            <a:endParaRPr kumimoji="0" lang="pt-BR" dirty="0"/>
          </a:p>
        </p:txBody>
      </p:sp>
      <p:sp>
        <p:nvSpPr>
          <p:cNvPr id="4" name="Espaço reservado para conteúdo 3"/>
          <p:cNvSpPr>
            <a:spLocks noGrp="1"/>
          </p:cNvSpPr>
          <p:nvPr>
            <p:ph sz="half" idx="1"/>
          </p:nvPr>
        </p:nvSpPr>
        <p:spPr>
          <a:xfrm>
            <a:off x="4766733" y="1676400"/>
            <a:ext cx="6815667" cy="4572000"/>
          </a:xfrm>
        </p:spPr>
        <p:txBody>
          <a:bodyPr tIns="0" rtlCol="0"/>
          <a:lstStyle>
            <a:lvl1pPr>
              <a:defRPr sz="2800"/>
            </a:lvl1pPr>
            <a:lvl2pPr>
              <a:defRPr sz="2600"/>
            </a:lvl2pPr>
            <a:lvl3pPr>
              <a:defRPr sz="2400"/>
            </a:lvl3pPr>
            <a:lvl4pPr>
              <a:defRPr sz="2000"/>
            </a:lvl4pPr>
            <a:lvl5pPr>
              <a:defRPr sz="1800"/>
            </a:lvl5pPr>
          </a:lstStyle>
          <a:p>
            <a:pPr lvl="0" rtl="0" eaLnBrk="1" latinLnBrk="0" hangingPunct="1"/>
            <a:r>
              <a:rPr lang="pt-BR"/>
              <a:t>Clique para editar o texto mestre</a:t>
            </a:r>
          </a:p>
          <a:p>
            <a:pPr lvl="1" rtl="0" eaLnBrk="1" latinLnBrk="0" hangingPunct="1"/>
            <a:r>
              <a:rPr lang="pt-BR"/>
              <a:t>Segundo nível</a:t>
            </a:r>
          </a:p>
          <a:p>
            <a:pPr lvl="2" rtl="0" eaLnBrk="1" latinLnBrk="0" hangingPunct="1"/>
            <a:r>
              <a:rPr lang="pt-BR"/>
              <a:t>Terceiro nível</a:t>
            </a:r>
          </a:p>
          <a:p>
            <a:pPr lvl="3" rtl="0" eaLnBrk="1" latinLnBrk="0" hangingPunct="1"/>
            <a:r>
              <a:rPr lang="pt-BR"/>
              <a:t>Quarto nível</a:t>
            </a:r>
          </a:p>
          <a:p>
            <a:pPr lvl="4" rtl="0" eaLnBrk="1" latinLnBrk="0" hangingPunct="1"/>
            <a:r>
              <a:rPr lang="pt-BR"/>
              <a:t>Quinto nível</a:t>
            </a:r>
            <a:endParaRPr kumimoji="0" lang="pt-BR" dirty="0"/>
          </a:p>
        </p:txBody>
      </p:sp>
      <p:sp>
        <p:nvSpPr>
          <p:cNvPr id="3" name="Espaço reservado para texto 2"/>
          <p:cNvSpPr>
            <a:spLocks noGrp="1"/>
          </p:cNvSpPr>
          <p:nvPr>
            <p:ph type="body" idx="2"/>
          </p:nvPr>
        </p:nvSpPr>
        <p:spPr>
          <a:xfrm>
            <a:off x="914400" y="1676400"/>
            <a:ext cx="3657600" cy="4572000"/>
          </a:xfrm>
        </p:spPr>
        <p:txBody>
          <a:bodyPr lIns="18288" rIns="18288" rtlCol="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rtl="0" eaLnBrk="1" latinLnBrk="0" hangingPunct="1"/>
            <a:r>
              <a:rPr lang="pt-BR"/>
              <a:t>Clique para editar o texto mestre</a:t>
            </a:r>
          </a:p>
        </p:txBody>
      </p:sp>
      <p:sp>
        <p:nvSpPr>
          <p:cNvPr id="5" name="Espaço reservado para data 4"/>
          <p:cNvSpPr>
            <a:spLocks noGrp="1"/>
          </p:cNvSpPr>
          <p:nvPr>
            <p:ph type="dt" sz="half" idx="10"/>
          </p:nvPr>
        </p:nvSpPr>
        <p:spPr/>
        <p:txBody>
          <a:bodyPr rtlCol="0"/>
          <a:lstStyle/>
          <a:p>
            <a:pPr rtl="0"/>
            <a:fld id="{9B25822E-7729-44B7-8A1B-DC2E54C85EFB}" type="datetime1">
              <a:rPr lang="pt-BR" smtClean="0"/>
              <a:pPr rtl="0"/>
              <a:t>31/05/2024</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o número do slide 6"/>
          <p:cNvSpPr>
            <a:spLocks noGrp="1"/>
          </p:cNvSpPr>
          <p:nvPr>
            <p:ph type="sldNum" sz="quarter" idx="12"/>
          </p:nvPr>
        </p:nvSpPr>
        <p:spPr/>
        <p:txBody>
          <a:bodyPr rtlCol="0"/>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tângulo com canto único de recorte arredondado"/>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pt-BR" sz="1800" dirty="0"/>
          </a:p>
        </p:txBody>
      </p:sp>
      <p:sp>
        <p:nvSpPr>
          <p:cNvPr id="12" name="Triângulo reto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pt-BR" sz="1800" dirty="0"/>
          </a:p>
        </p:txBody>
      </p:sp>
      <p:sp>
        <p:nvSpPr>
          <p:cNvPr id="2" name="Título 1"/>
          <p:cNvSpPr>
            <a:spLocks noGrp="1"/>
          </p:cNvSpPr>
          <p:nvPr>
            <p:ph type="title"/>
          </p:nvPr>
        </p:nvSpPr>
        <p:spPr>
          <a:xfrm>
            <a:off x="812800" y="1176997"/>
            <a:ext cx="2950464" cy="1582621"/>
          </a:xfrm>
        </p:spPr>
        <p:txBody>
          <a:bodyPr vert="horz" lIns="45720" tIns="45720" rIns="45720" bIns="45720" rtlCol="0" anchor="b"/>
          <a:lstStyle>
            <a:lvl1pPr algn="l">
              <a:buNone/>
              <a:defRPr sz="2000" b="1">
                <a:solidFill>
                  <a:schemeClr val="tx2"/>
                </a:solidFill>
              </a:defRPr>
            </a:lvl1pPr>
          </a:lstStyle>
          <a:p>
            <a:pPr rtl="0"/>
            <a:r>
              <a:rPr lang="pt-BR"/>
              <a:t>Clique para editar o título mestre</a:t>
            </a:r>
            <a:endParaRPr kumimoji="0" lang="pt-BR" dirty="0"/>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rtlCol="0"/>
          <a:lstStyle>
            <a:lvl1pPr marL="0" indent="0">
              <a:buNone/>
              <a:defRPr sz="3200"/>
            </a:lvl1pPr>
          </a:lstStyle>
          <a:p>
            <a:pPr rtl="0"/>
            <a:r>
              <a:rPr lang="pt-BR"/>
              <a:t>Clique no ícone para adicionar uma imagem</a:t>
            </a:r>
            <a:endParaRPr kumimoji="0" lang="pt-BR" dirty="0"/>
          </a:p>
        </p:txBody>
      </p:sp>
      <p:sp>
        <p:nvSpPr>
          <p:cNvPr id="4" name="Espaço reservado para texto 3"/>
          <p:cNvSpPr>
            <a:spLocks noGrp="1"/>
          </p:cNvSpPr>
          <p:nvPr>
            <p:ph type="body" sz="half" idx="2"/>
          </p:nvPr>
        </p:nvSpPr>
        <p:spPr>
          <a:xfrm>
            <a:off x="812800" y="2828785"/>
            <a:ext cx="2946400" cy="2179320"/>
          </a:xfrm>
        </p:spPr>
        <p:txBody>
          <a:bodyPr lIns="64008" rIns="45720" bIns="45720" rtlCol="0" anchor="t"/>
          <a:lstStyle>
            <a:lvl1pPr marL="0" indent="0" algn="l">
              <a:spcBef>
                <a:spcPts val="250"/>
              </a:spcBef>
              <a:buFontTx/>
              <a:buNone/>
              <a:defRPr sz="1300"/>
            </a:lvl1pPr>
            <a:lvl2pPr>
              <a:defRPr sz="1200"/>
            </a:lvl2pPr>
            <a:lvl3pPr>
              <a:defRPr sz="1000"/>
            </a:lvl3pPr>
            <a:lvl4pPr>
              <a:defRPr sz="900"/>
            </a:lvl4pPr>
            <a:lvl5pPr>
              <a:defRPr sz="900"/>
            </a:lvl5pPr>
          </a:lstStyle>
          <a:p>
            <a:pPr lvl="0" rtl="0" eaLnBrk="1" latinLnBrk="0" hangingPunct="1"/>
            <a:r>
              <a:rPr lang="pt-BR"/>
              <a:t>Clique para editar o texto mestre</a:t>
            </a:r>
          </a:p>
        </p:txBody>
      </p:sp>
      <p:sp>
        <p:nvSpPr>
          <p:cNvPr id="5" name="Espaço reservado para data 4"/>
          <p:cNvSpPr>
            <a:spLocks noGrp="1"/>
          </p:cNvSpPr>
          <p:nvPr>
            <p:ph type="dt" sz="half" idx="10"/>
          </p:nvPr>
        </p:nvSpPr>
        <p:spPr/>
        <p:txBody>
          <a:bodyPr rtlCol="0"/>
          <a:lstStyle/>
          <a:p>
            <a:pPr rtl="0"/>
            <a:fld id="{667CADFA-5F1D-4AFA-A0E2-AD771F26F693}" type="datetime1">
              <a:rPr lang="pt-BR" smtClean="0"/>
              <a:pPr rtl="0"/>
              <a:t>31/05/2024</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o número do slide 6"/>
          <p:cNvSpPr>
            <a:spLocks noGrp="1"/>
          </p:cNvSpPr>
          <p:nvPr>
            <p:ph type="sldNum" sz="quarter" idx="12"/>
          </p:nvPr>
        </p:nvSpPr>
        <p:spPr>
          <a:xfrm>
            <a:off x="10769600" y="6356351"/>
            <a:ext cx="812800" cy="365125"/>
          </a:xfrm>
        </p:spPr>
        <p:txBody>
          <a:bodyPr rtlCol="0"/>
          <a:lstStyle/>
          <a:p>
            <a:pPr rtl="0"/>
            <a:fld id="{401CF334-2D5C-4859-84A6-CA7E6E43FAEB}" type="slidenum">
              <a:rPr lang="pt-BR" smtClean="0"/>
              <a:pPr rtl="0"/>
              <a:t>‹nº›</a:t>
            </a:fld>
            <a:endParaRPr lang="pt-BR" dirty="0"/>
          </a:p>
        </p:txBody>
      </p:sp>
      <p:sp>
        <p:nvSpPr>
          <p:cNvPr id="10" name="Forma livre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pt-BR" sz="1800" dirty="0">
              <a:solidFill>
                <a:schemeClr val="tx1"/>
              </a:solidFill>
              <a:latin typeface="+mn-lt"/>
              <a:ea typeface="+mn-ea"/>
              <a:cs typeface="+mn-cs"/>
            </a:endParaRPr>
          </a:p>
        </p:txBody>
      </p:sp>
      <p:sp>
        <p:nvSpPr>
          <p:cNvPr id="11" name="Forma livre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pt-BR" sz="1800" dirty="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upo 24"/>
          <p:cNvGrpSpPr/>
          <p:nvPr/>
        </p:nvGrpSpPr>
        <p:grpSpPr>
          <a:xfrm>
            <a:off x="-29028" y="-7144"/>
            <a:ext cx="12240731" cy="6879658"/>
            <a:chOff x="0" y="-21658"/>
            <a:chExt cx="12240731" cy="6879658"/>
          </a:xfrm>
        </p:grpSpPr>
        <p:sp>
          <p:nvSpPr>
            <p:cNvPr id="26" name="Retângulo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27" name="Grupo 26"/>
            <p:cNvGrpSpPr/>
            <p:nvPr/>
          </p:nvGrpSpPr>
          <p:grpSpPr>
            <a:xfrm>
              <a:off x="0" y="-21658"/>
              <a:ext cx="12240731" cy="1041400"/>
              <a:chOff x="-25356" y="-7144"/>
              <a:chExt cx="12240731" cy="1041400"/>
            </a:xfrm>
          </p:grpSpPr>
          <p:sp>
            <p:nvSpPr>
              <p:cNvPr id="28" name="Forma livre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pt-BR" sz="1800" dirty="0">
                  <a:solidFill>
                    <a:schemeClr val="tx1"/>
                  </a:solidFill>
                  <a:latin typeface="+mn-lt"/>
                  <a:ea typeface="+mn-ea"/>
                  <a:cs typeface="+mn-cs"/>
                </a:endParaRPr>
              </a:p>
            </p:txBody>
          </p:sp>
          <p:sp>
            <p:nvSpPr>
              <p:cNvPr id="29" name="Forma livre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pt-BR" sz="1800" dirty="0">
                  <a:solidFill>
                    <a:schemeClr val="tx1"/>
                  </a:solidFill>
                  <a:latin typeface="+mn-lt"/>
                  <a:ea typeface="+mn-ea"/>
                  <a:cs typeface="+mn-cs"/>
                </a:endParaRPr>
              </a:p>
            </p:txBody>
          </p:sp>
          <p:grpSp>
            <p:nvGrpSpPr>
              <p:cNvPr id="31" name="Grupo 30"/>
              <p:cNvGrpSpPr/>
              <p:nvPr/>
            </p:nvGrpSpPr>
            <p:grpSpPr>
              <a:xfrm>
                <a:off x="-25356" y="202408"/>
                <a:ext cx="12240731" cy="649224"/>
                <a:chOff x="-19045" y="216550"/>
                <a:chExt cx="9180548" cy="649224"/>
              </a:xfrm>
            </p:grpSpPr>
            <p:sp>
              <p:nvSpPr>
                <p:cNvPr id="32" name="Forma livre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pt-BR" sz="1800" dirty="0"/>
                </a:p>
              </p:txBody>
            </p:sp>
            <p:sp>
              <p:nvSpPr>
                <p:cNvPr id="33" name="Forma livre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pt-BR" sz="1800" dirty="0"/>
                </a:p>
              </p:txBody>
            </p:sp>
          </p:grpSp>
        </p:grpSp>
      </p:grpSp>
      <p:sp>
        <p:nvSpPr>
          <p:cNvPr id="9" name="Espaço reservado para título 8"/>
          <p:cNvSpPr>
            <a:spLocks noGrp="1"/>
          </p:cNvSpPr>
          <p:nvPr>
            <p:ph type="title"/>
          </p:nvPr>
        </p:nvSpPr>
        <p:spPr>
          <a:xfrm>
            <a:off x="609600" y="704088"/>
            <a:ext cx="10972800" cy="1143000"/>
          </a:xfrm>
          <a:prstGeom prst="rect">
            <a:avLst/>
          </a:prstGeom>
        </p:spPr>
        <p:txBody>
          <a:bodyPr vert="horz" lIns="0" rIns="0" bIns="0" rtlCol="0" anchor="b">
            <a:normAutofit/>
          </a:bodyPr>
          <a:lstStyle/>
          <a:p>
            <a:pPr rtl="0"/>
            <a:r>
              <a:rPr lang="pt-BR" dirty="0"/>
              <a:t>Clique para editar o título Mestre</a:t>
            </a:r>
            <a:endParaRPr kumimoji="0" lang="pt-BR" dirty="0"/>
          </a:p>
        </p:txBody>
      </p:sp>
      <p:sp>
        <p:nvSpPr>
          <p:cNvPr id="30" name="Espaço reservado para texto 29"/>
          <p:cNvSpPr>
            <a:spLocks noGrp="1"/>
          </p:cNvSpPr>
          <p:nvPr>
            <p:ph type="body" idx="1"/>
          </p:nvPr>
        </p:nvSpPr>
        <p:spPr>
          <a:xfrm>
            <a:off x="609600" y="1935480"/>
            <a:ext cx="10972800" cy="4389120"/>
          </a:xfrm>
          <a:prstGeom prst="rect">
            <a:avLst/>
          </a:prstGeom>
        </p:spPr>
        <p:txBody>
          <a:bodyPr vert="horz" rtlCol="0">
            <a:normAutofit/>
          </a:bodyPr>
          <a:lstStyle/>
          <a:p>
            <a:pPr lvl="0" rtl="0" eaLnBrk="1" latinLnBrk="0" hangingPunct="1"/>
            <a:r>
              <a:rPr lang="pt-BR" dirty="0"/>
              <a:t>Clique para editar o texto Mestre</a:t>
            </a:r>
          </a:p>
          <a:p>
            <a:pPr lvl="1" rtl="0" eaLnBrk="1" latinLnBrk="0" hangingPunct="1"/>
            <a:r>
              <a:rPr lang="pt-BR" dirty="0"/>
              <a:t>Segundo nível</a:t>
            </a:r>
          </a:p>
          <a:p>
            <a:pPr lvl="2" rtl="0" eaLnBrk="1" latinLnBrk="0" hangingPunct="1"/>
            <a:r>
              <a:rPr lang="pt-BR" dirty="0"/>
              <a:t>Terceiro nível</a:t>
            </a:r>
          </a:p>
          <a:p>
            <a:pPr lvl="3" rtl="0" eaLnBrk="1" latinLnBrk="0" hangingPunct="1"/>
            <a:r>
              <a:rPr lang="pt-BR" dirty="0"/>
              <a:t>Quarto nível</a:t>
            </a:r>
          </a:p>
          <a:p>
            <a:pPr lvl="4" rtl="0" eaLnBrk="1" latinLnBrk="0" hangingPunct="1"/>
            <a:r>
              <a:rPr lang="pt-BR" dirty="0"/>
              <a:t>Quinto nível</a:t>
            </a:r>
          </a:p>
        </p:txBody>
      </p:sp>
      <p:sp>
        <p:nvSpPr>
          <p:cNvPr id="10" name="Espaço reservado para data 9"/>
          <p:cNvSpPr>
            <a:spLocks noGrp="1"/>
          </p:cNvSpPr>
          <p:nvPr>
            <p:ph type="dt" sz="half" idx="2"/>
          </p:nvPr>
        </p:nvSpPr>
        <p:spPr>
          <a:xfrm>
            <a:off x="609600" y="6356351"/>
            <a:ext cx="2844800" cy="365125"/>
          </a:xfrm>
          <a:prstGeom prst="rect">
            <a:avLst/>
          </a:prstGeom>
        </p:spPr>
        <p:txBody>
          <a:bodyPr vert="horz" lIns="0" tIns="0" rIns="0" bIns="0" rtlCol="0" anchor="b"/>
          <a:lstStyle>
            <a:lvl1pPr algn="l" eaLnBrk="1" latinLnBrk="0" hangingPunct="1">
              <a:defRPr kumimoji="0" sz="1100">
                <a:solidFill>
                  <a:schemeClr val="tx1"/>
                </a:solidFill>
              </a:defRPr>
            </a:lvl1pPr>
          </a:lstStyle>
          <a:p>
            <a:pPr rtl="0"/>
            <a:fld id="{622768F7-F621-447A-BCB5-382C8A877F77}" type="datetime1">
              <a:rPr lang="pt-BR" smtClean="0"/>
              <a:pPr rtl="0"/>
              <a:t>31/05/2024</a:t>
            </a:fld>
            <a:endParaRPr lang="pt-BR" dirty="0"/>
          </a:p>
        </p:txBody>
      </p:sp>
      <p:sp>
        <p:nvSpPr>
          <p:cNvPr id="22" name="Espaço reservado para rodapé 21"/>
          <p:cNvSpPr>
            <a:spLocks noGrp="1"/>
          </p:cNvSpPr>
          <p:nvPr>
            <p:ph type="ftr" sz="quarter" idx="3"/>
          </p:nvPr>
        </p:nvSpPr>
        <p:spPr>
          <a:xfrm>
            <a:off x="3556000" y="6356351"/>
            <a:ext cx="4470400" cy="365125"/>
          </a:xfrm>
          <a:prstGeom prst="rect">
            <a:avLst/>
          </a:prstGeom>
        </p:spPr>
        <p:txBody>
          <a:bodyPr vert="horz" lIns="0" tIns="0" rIns="0" bIns="0" rtlCol="0" anchor="b"/>
          <a:lstStyle>
            <a:lvl1pPr algn="l" eaLnBrk="1" latinLnBrk="0" hangingPunct="1">
              <a:defRPr kumimoji="0" sz="1100">
                <a:solidFill>
                  <a:schemeClr val="tx1"/>
                </a:solidFill>
              </a:defRPr>
            </a:lvl1pPr>
          </a:lstStyle>
          <a:p>
            <a:pPr rtl="0"/>
            <a:r>
              <a:rPr lang="pt-BR" dirty="0"/>
              <a:t>Adicionar um rodapé</a:t>
            </a:r>
          </a:p>
        </p:txBody>
      </p:sp>
      <p:sp>
        <p:nvSpPr>
          <p:cNvPr id="18" name="Espaço reservado para o número do slide 17"/>
          <p:cNvSpPr>
            <a:spLocks noGrp="1"/>
          </p:cNvSpPr>
          <p:nvPr>
            <p:ph type="sldNum" sz="quarter" idx="4"/>
          </p:nvPr>
        </p:nvSpPr>
        <p:spPr>
          <a:xfrm>
            <a:off x="10566400" y="6356351"/>
            <a:ext cx="1016000" cy="365125"/>
          </a:xfrm>
          <a:prstGeom prst="rect">
            <a:avLst/>
          </a:prstGeom>
        </p:spPr>
        <p:txBody>
          <a:bodyPr vert="horz" lIns="0" tIns="0" rIns="0" bIns="0" rtlCol="0" anchor="b"/>
          <a:lstStyle>
            <a:lvl1pPr algn="r" eaLnBrk="1" latinLnBrk="0" hangingPunct="1">
              <a:defRPr kumimoji="0" sz="1100">
                <a:solidFill>
                  <a:schemeClr val="tx1"/>
                </a:solidFill>
              </a:defRPr>
            </a:lvl1pPr>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2.wdp"/><Relationship Id="rId7" Type="http://schemas.openxmlformats.org/officeDocument/2006/relationships/image" Target="../media/image49.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jpe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microsoft.com/office/2007/relationships/hdphoto" Target="../media/hdphoto2.wdp"/><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5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6.jpe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5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5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ctrTitle"/>
          </p:nvPr>
        </p:nvSpPr>
        <p:spPr>
          <a:xfrm>
            <a:off x="432959" y="2963855"/>
            <a:ext cx="9788403" cy="783815"/>
          </a:xfrm>
          <a:prstGeom prst="rect">
            <a:avLst/>
          </a:prstGeom>
          <a:noFill/>
          <a:ln>
            <a:noFill/>
          </a:ln>
        </p:spPr>
        <p:txBody>
          <a:bodyPr spcFirstLastPara="1" vert="horz" wrap="square" lIns="60950" tIns="30467" rIns="60950" bIns="30467" rtlCol="0" anchor="t" anchorCtr="0">
            <a:noAutofit/>
          </a:bodyPr>
          <a:lstStyle/>
          <a:p>
            <a:pPr marR="30482" algn="ctr">
              <a:buClr>
                <a:srgbClr val="626A19"/>
              </a:buClr>
              <a:buSzPts val="2660"/>
            </a:pPr>
            <a:r>
              <a:rPr lang="pt-BR" sz="2933" dirty="0">
                <a:solidFill>
                  <a:schemeClr val="dk1"/>
                </a:solidFill>
                <a:latin typeface="Times New Roman"/>
                <a:ea typeface="Times New Roman"/>
                <a:cs typeface="Times New Roman"/>
                <a:sym typeface="Times New Roman"/>
              </a:rPr>
              <a:t>Critérios e desafios no diagnóstico histopatológico de arboviroses de interesse em saúde pública no Brasil</a:t>
            </a:r>
            <a:endParaRPr sz="3200" dirty="0">
              <a:solidFill>
                <a:schemeClr val="dk1"/>
              </a:solidFill>
              <a:latin typeface="Times New Roman"/>
              <a:ea typeface="Times New Roman"/>
              <a:cs typeface="Times New Roman"/>
              <a:sym typeface="Times New Roman"/>
            </a:endParaRPr>
          </a:p>
          <a:p>
            <a:pPr>
              <a:lnSpc>
                <a:spcPct val="153333"/>
              </a:lnSpc>
              <a:buSzPts val="6000"/>
            </a:pPr>
            <a:endParaRPr sz="5867" dirty="0"/>
          </a:p>
        </p:txBody>
      </p:sp>
      <p:sp>
        <p:nvSpPr>
          <p:cNvPr id="59" name="Google Shape;59;p10"/>
          <p:cNvSpPr txBox="1">
            <a:spLocks noGrp="1"/>
          </p:cNvSpPr>
          <p:nvPr>
            <p:ph type="body" idx="1"/>
          </p:nvPr>
        </p:nvSpPr>
        <p:spPr>
          <a:xfrm>
            <a:off x="969433" y="4999567"/>
            <a:ext cx="7641167" cy="346075"/>
          </a:xfrm>
          <a:prstGeom prst="rect">
            <a:avLst/>
          </a:prstGeom>
          <a:noFill/>
          <a:ln>
            <a:noFill/>
          </a:ln>
        </p:spPr>
        <p:txBody>
          <a:bodyPr spcFirstLastPara="1" vert="horz" wrap="square" lIns="60950" tIns="30467" rIns="60950" bIns="30467" rtlCol="0" anchor="t" anchorCtr="0">
            <a:noAutofit/>
          </a:bodyPr>
          <a:lstStyle/>
          <a:p>
            <a:pPr marL="0" indent="0">
              <a:spcBef>
                <a:spcPts val="0"/>
              </a:spcBef>
            </a:pPr>
            <a:r>
              <a:rPr lang="pt-BR" sz="1867" dirty="0"/>
              <a:t>Prof. Dr. Juarez Antônio Simões Quaresma</a:t>
            </a:r>
            <a:endParaRPr sz="1867" dirty="0"/>
          </a:p>
        </p:txBody>
      </p:sp>
      <p:sp>
        <p:nvSpPr>
          <p:cNvPr id="60" name="Google Shape;60;p10"/>
          <p:cNvSpPr txBox="1">
            <a:spLocks noGrp="1"/>
          </p:cNvSpPr>
          <p:nvPr>
            <p:ph type="body" idx="2"/>
          </p:nvPr>
        </p:nvSpPr>
        <p:spPr>
          <a:xfrm>
            <a:off x="975951" y="5427942"/>
            <a:ext cx="7641167" cy="346075"/>
          </a:xfrm>
          <a:prstGeom prst="rect">
            <a:avLst/>
          </a:prstGeom>
          <a:noFill/>
          <a:ln>
            <a:noFill/>
          </a:ln>
        </p:spPr>
        <p:txBody>
          <a:bodyPr spcFirstLastPara="1" vert="horz" wrap="square" lIns="60950" tIns="30467" rIns="60950" bIns="30467" rtlCol="0" anchor="t" anchorCtr="0">
            <a:noAutofit/>
          </a:bodyPr>
          <a:lstStyle/>
          <a:p>
            <a:pPr marL="0" indent="0">
              <a:spcBef>
                <a:spcPts val="0"/>
              </a:spcBef>
            </a:pPr>
            <a:r>
              <a:rPr lang="pt-BR" sz="1867" dirty="0"/>
              <a:t>Universidade Federal do Pará - UFPA</a:t>
            </a:r>
          </a:p>
          <a:p>
            <a:pPr marL="0" indent="0">
              <a:spcBef>
                <a:spcPts val="0"/>
              </a:spcBef>
            </a:pPr>
            <a:endParaRPr sz="1867" dirty="0"/>
          </a:p>
        </p:txBody>
      </p:sp>
      <p:pic>
        <p:nvPicPr>
          <p:cNvPr id="61" name="Google Shape;61;p10"/>
          <p:cNvPicPr preferRelativeResize="0"/>
          <p:nvPr/>
        </p:nvPicPr>
        <p:blipFill rotWithShape="1">
          <a:blip r:embed="rId3">
            <a:alphaModFix/>
          </a:blip>
          <a:srcRect/>
          <a:stretch/>
        </p:blipFill>
        <p:spPr>
          <a:xfrm>
            <a:off x="675005" y="2278622"/>
            <a:ext cx="2347595" cy="217153"/>
          </a:xfrm>
          <a:prstGeom prst="rect">
            <a:avLst/>
          </a:prstGeom>
          <a:noFill/>
          <a:ln>
            <a:noFill/>
          </a:ln>
        </p:spPr>
      </p:pic>
      <p:pic>
        <p:nvPicPr>
          <p:cNvPr id="62" name="Google Shape;62;p10"/>
          <p:cNvPicPr preferRelativeResize="0"/>
          <p:nvPr/>
        </p:nvPicPr>
        <p:blipFill rotWithShape="1">
          <a:blip r:embed="rId3">
            <a:alphaModFix/>
          </a:blip>
          <a:srcRect/>
          <a:stretch/>
        </p:blipFill>
        <p:spPr>
          <a:xfrm rot="10800000" flipH="1">
            <a:off x="675005" y="4459410"/>
            <a:ext cx="2347595" cy="2171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67554" y="166208"/>
            <a:ext cx="10972800" cy="1143000"/>
          </a:xfrm>
        </p:spPr>
        <p:txBody>
          <a:bodyPr/>
          <a:lstStyle/>
          <a:p>
            <a:pPr algn="ctr"/>
            <a:r>
              <a:rPr lang="pt-BR" dirty="0">
                <a:latin typeface="Times New Roman" panose="02020603050405020304" pitchFamily="18" charset="0"/>
                <a:cs typeface="Times New Roman" panose="02020603050405020304" pitchFamily="18" charset="0"/>
              </a:rPr>
              <a:t>Introdução</a:t>
            </a:r>
          </a:p>
        </p:txBody>
      </p:sp>
      <p:sp>
        <p:nvSpPr>
          <p:cNvPr id="5" name="Espaço Reservado para Conteúdo 4"/>
          <p:cNvSpPr>
            <a:spLocks noGrp="1"/>
          </p:cNvSpPr>
          <p:nvPr>
            <p:ph idx="1"/>
          </p:nvPr>
        </p:nvSpPr>
        <p:spPr>
          <a:xfrm>
            <a:off x="103910" y="1133345"/>
            <a:ext cx="10972800" cy="4619234"/>
          </a:xfrm>
        </p:spPr>
        <p:txBody>
          <a:bodyPr/>
          <a:lstStyle/>
          <a:p>
            <a:r>
              <a:rPr lang="pt-BR" dirty="0">
                <a:latin typeface="Times New Roman" panose="02020603050405020304" pitchFamily="18" charset="0"/>
                <a:cs typeface="Times New Roman" panose="02020603050405020304" pitchFamily="18" charset="0"/>
              </a:rPr>
              <a:t>Epidemiologia</a:t>
            </a:r>
          </a:p>
        </p:txBody>
      </p:sp>
      <p:sp>
        <p:nvSpPr>
          <p:cNvPr id="3" name="CaixaDeTexto 2"/>
          <p:cNvSpPr txBox="1"/>
          <p:nvPr/>
        </p:nvSpPr>
        <p:spPr>
          <a:xfrm>
            <a:off x="83826" y="6127196"/>
            <a:ext cx="5724546" cy="646331"/>
          </a:xfrm>
          <a:prstGeom prst="rect">
            <a:avLst/>
          </a:prstGeom>
          <a:solidFill>
            <a:schemeClr val="bg1"/>
          </a:solid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3 -  </a:t>
            </a:r>
            <a:r>
              <a:rPr lang="pt-BR" dirty="0">
                <a:latin typeface="Times New Roman" panose="02020603050405020304" pitchFamily="18" charset="0"/>
                <a:cs typeface="Times New Roman" panose="02020603050405020304" pitchFamily="18" charset="0"/>
              </a:rPr>
              <a:t>Distribuição da Febre Amarela na África.</a:t>
            </a:r>
            <a:endParaRPr lang="pt-BR" b="1" dirty="0">
              <a:latin typeface="Times New Roman" panose="02020603050405020304" pitchFamily="18" charset="0"/>
              <a:cs typeface="Times New Roman" panose="02020603050405020304" pitchFamily="18" charset="0"/>
            </a:endParaRPr>
          </a:p>
          <a:p>
            <a:pPr algn="just"/>
            <a:r>
              <a:rPr lang="pt-BR" b="1" dirty="0">
                <a:latin typeface="Times New Roman" panose="02020603050405020304" pitchFamily="18" charset="0"/>
                <a:cs typeface="Times New Roman" panose="02020603050405020304" pitchFamily="18" charset="0"/>
              </a:rPr>
              <a:t>Fonte:</a:t>
            </a:r>
            <a:r>
              <a:rPr lang="pt-BR" dirty="0">
                <a:latin typeface="Times New Roman" panose="02020603050405020304" pitchFamily="18" charset="0"/>
                <a:cs typeface="Times New Roman" panose="02020603050405020304" pitchFamily="18" charset="0"/>
              </a:rPr>
              <a:t> LITVOC; NOVAES &amp; LOPES, 2018</a:t>
            </a:r>
            <a:endParaRPr lang="pt-BR" b="1" dirty="0">
              <a:latin typeface="Times New Roman" panose="02020603050405020304" pitchFamily="18" charset="0"/>
              <a:cs typeface="Times New Roman" panose="02020603050405020304" pitchFamily="18" charset="0"/>
            </a:endParaRPr>
          </a:p>
        </p:txBody>
      </p:sp>
      <p:sp>
        <p:nvSpPr>
          <p:cNvPr id="7" name="Espaço Reservado para Conteúdo 4"/>
          <p:cNvSpPr txBox="1">
            <a:spLocks/>
          </p:cNvSpPr>
          <p:nvPr/>
        </p:nvSpPr>
        <p:spPr>
          <a:xfrm>
            <a:off x="6884894" y="1133345"/>
            <a:ext cx="5015753" cy="5139880"/>
          </a:xfrm>
          <a:prstGeom prst="rect">
            <a:avLst/>
          </a:prstGeom>
        </p:spPr>
        <p:txBody>
          <a:bodyPr vert="horz" rtlCol="0">
            <a:no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L="363538" indent="-342900" algn="just">
              <a:buFont typeface="Courier New" panose="02070309020205020404" pitchFamily="49" charset="0"/>
              <a:buChar char="o"/>
            </a:pPr>
            <a:r>
              <a:rPr lang="pt-BR" sz="2000" dirty="0">
                <a:latin typeface="Times New Roman" pitchFamily="18" charset="0"/>
                <a:cs typeface="Times New Roman" panose="02020603050405020304" pitchFamily="18" charset="0"/>
              </a:rPr>
              <a:t>Febre Amarela (FA):</a:t>
            </a:r>
          </a:p>
          <a:p>
            <a:pPr marL="901700" indent="-342900" algn="just">
              <a:buFont typeface="Wingdings" panose="05000000000000000000" pitchFamily="2" charset="2"/>
              <a:buChar char="Ø"/>
            </a:pPr>
            <a:r>
              <a:rPr lang="pt-BR" sz="2000" dirty="0">
                <a:latin typeface="Times New Roman" pitchFamily="18" charset="0"/>
                <a:cs typeface="Times New Roman" panose="02020603050405020304" pitchFamily="18" charset="0"/>
              </a:rPr>
              <a:t>47 países endêmicos ou regiões endêmicas:</a:t>
            </a:r>
          </a:p>
          <a:p>
            <a:pPr marL="901700" indent="-342900" algn="just">
              <a:buFont typeface="Wingdings" pitchFamily="2" charset="2"/>
              <a:buChar char="§"/>
            </a:pPr>
            <a:r>
              <a:rPr lang="pt-BR" sz="2000" dirty="0">
                <a:latin typeface="Times New Roman" pitchFamily="18" charset="0"/>
                <a:cs typeface="Times New Roman" panose="02020603050405020304" pitchFamily="18" charset="0"/>
              </a:rPr>
              <a:t>72% são localizados na África</a:t>
            </a:r>
          </a:p>
          <a:p>
            <a:pPr marL="901700" indent="-342900" algn="just">
              <a:buFont typeface="Wingdings" pitchFamily="2" charset="2"/>
              <a:buChar char="§"/>
            </a:pPr>
            <a:r>
              <a:rPr lang="pt-BR" sz="2000" dirty="0">
                <a:latin typeface="Times New Roman" pitchFamily="18" charset="0"/>
                <a:cs typeface="Times New Roman" panose="02020603050405020304" pitchFamily="18" charset="0"/>
              </a:rPr>
              <a:t>28% nas Américas Central e do Sul</a:t>
            </a:r>
          </a:p>
          <a:p>
            <a:pPr marL="901700" indent="-342900" algn="just">
              <a:buFont typeface="Wingdings" pitchFamily="2" charset="2"/>
              <a:buChar char="Ø"/>
            </a:pPr>
            <a:r>
              <a:rPr lang="pt-BR" sz="2000" dirty="0">
                <a:latin typeface="Times New Roman" pitchFamily="18" charset="0"/>
                <a:cs typeface="Times New Roman" panose="02020603050405020304" pitchFamily="18" charset="0"/>
              </a:rPr>
              <a:t>600 milhões de pessoas vivem em áreas endêmicas </a:t>
            </a:r>
          </a:p>
          <a:p>
            <a:pPr marL="901700" indent="-342900" algn="just">
              <a:buFont typeface="Wingdings" pitchFamily="2" charset="2"/>
              <a:buChar char="§"/>
            </a:pPr>
            <a:r>
              <a:rPr lang="pt-BR" sz="2000" dirty="0">
                <a:latin typeface="Times New Roman" pitchFamily="18" charset="0"/>
                <a:cs typeface="Times New Roman" panose="02020603050405020304" pitchFamily="18" charset="0"/>
              </a:rPr>
              <a:t>Estima-se que ocorram 200.000 casos FA no mundo </a:t>
            </a:r>
          </a:p>
          <a:p>
            <a:pPr marL="901700" indent="-342900" algn="just">
              <a:buFont typeface="Wingdings" pitchFamily="2" charset="2"/>
              <a:buChar char="§"/>
            </a:pPr>
            <a:r>
              <a:rPr lang="pt-BR" sz="2000" dirty="0">
                <a:latin typeface="Times New Roman" pitchFamily="18" charset="0"/>
                <a:cs typeface="Times New Roman" panose="02020603050405020304" pitchFamily="18" charset="0"/>
              </a:rPr>
              <a:t>Aproximadamente 15% desses casos apresentam desfecho fatal</a:t>
            </a:r>
          </a:p>
          <a:p>
            <a:pPr marL="901700" indent="-342900" algn="just">
              <a:buFont typeface="Wingdings" pitchFamily="2" charset="2"/>
              <a:buChar char="Ø"/>
            </a:pPr>
            <a:r>
              <a:rPr lang="pt-BR" sz="2000" dirty="0">
                <a:latin typeface="Times New Roman" pitchFamily="18" charset="0"/>
                <a:cs typeface="Times New Roman" panose="02020603050405020304" pitchFamily="18" charset="0"/>
              </a:rPr>
              <a:t>América do Sul:</a:t>
            </a:r>
          </a:p>
          <a:p>
            <a:pPr marL="901700" indent="-342900" algn="just">
              <a:buFont typeface="Wingdings" pitchFamily="2" charset="2"/>
              <a:buChar char="§"/>
            </a:pPr>
            <a:r>
              <a:rPr lang="pt-BR" sz="2000" dirty="0">
                <a:latin typeface="Times New Roman" pitchFamily="18" charset="0"/>
                <a:cs typeface="Times New Roman" panose="02020603050405020304" pitchFamily="18" charset="0"/>
              </a:rPr>
              <a:t> Brasil, Bolívia e Peru concentram o número de diagnóstico confirmatório para a FA.</a:t>
            </a:r>
          </a:p>
        </p:txBody>
      </p:sp>
      <p:pic>
        <p:nvPicPr>
          <p:cNvPr id="1026" name="Picture 2" descr="Yellow fe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5" y="1621705"/>
            <a:ext cx="6671642" cy="45441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iELO - Brasil - Yellow fever Yellow fe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7" y="1561486"/>
            <a:ext cx="4887418" cy="460434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29369" y="6145094"/>
            <a:ext cx="6177453" cy="646331"/>
          </a:xfrm>
          <a:prstGeom prst="rect">
            <a:avLst/>
          </a:prstGeom>
          <a:solidFill>
            <a:schemeClr val="bg1"/>
          </a:solid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4 -  </a:t>
            </a:r>
            <a:r>
              <a:rPr lang="pt-BR" dirty="0">
                <a:latin typeface="Times New Roman" panose="02020603050405020304" pitchFamily="18" charset="0"/>
                <a:cs typeface="Times New Roman" panose="02020603050405020304" pitchFamily="18" charset="0"/>
              </a:rPr>
              <a:t>Distribuição da Febre Amarela na América do Sul.</a:t>
            </a:r>
            <a:endParaRPr lang="pt-BR" b="1" dirty="0">
              <a:latin typeface="Times New Roman" panose="02020603050405020304" pitchFamily="18" charset="0"/>
              <a:cs typeface="Times New Roman" panose="02020603050405020304" pitchFamily="18" charset="0"/>
            </a:endParaRPr>
          </a:p>
          <a:p>
            <a:pPr algn="just"/>
            <a:r>
              <a:rPr lang="pt-BR" b="1" dirty="0">
                <a:latin typeface="Times New Roman" panose="02020603050405020304" pitchFamily="18" charset="0"/>
                <a:cs typeface="Times New Roman" panose="02020603050405020304" pitchFamily="18" charset="0"/>
              </a:rPr>
              <a:t>Fonte:</a:t>
            </a:r>
            <a:r>
              <a:rPr lang="pt-BR" dirty="0">
                <a:latin typeface="Times New Roman" panose="02020603050405020304" pitchFamily="18" charset="0"/>
                <a:cs typeface="Times New Roman" panose="02020603050405020304" pitchFamily="18" charset="0"/>
              </a:rPr>
              <a:t> LITVOC; NOVAES &amp; LOPES, 2018</a:t>
            </a:r>
            <a:endParaRPr lang="pt-BR" b="1" dirty="0">
              <a:latin typeface="Times New Roman" panose="02020603050405020304" pitchFamily="18" charset="0"/>
              <a:cs typeface="Times New Roman" panose="02020603050405020304" pitchFamily="18" charset="0"/>
            </a:endParaRPr>
          </a:p>
        </p:txBody>
      </p:sp>
      <p:sp>
        <p:nvSpPr>
          <p:cNvPr id="12" name="CaixaDeTexto 11"/>
          <p:cNvSpPr txBox="1"/>
          <p:nvPr/>
        </p:nvSpPr>
        <p:spPr>
          <a:xfrm>
            <a:off x="7147775" y="6427773"/>
            <a:ext cx="4940625" cy="338554"/>
          </a:xfrm>
          <a:prstGeom prst="rect">
            <a:avLst/>
          </a:prstGeom>
          <a:solidFill>
            <a:schemeClr val="bg1"/>
          </a:solid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MONATH &amp; VASCONCELOS, 2015</a:t>
            </a:r>
            <a:r>
              <a:rPr lang="da-DK" sz="1600" dirty="0">
                <a:latin typeface="Times New Roman" panose="02020603050405020304" pitchFamily="18" charset="0"/>
                <a:cs typeface="Times New Roman" panose="02020603050405020304" pitchFamily="18" charset="0"/>
              </a:rPr>
              <a:t>; OMS, 2018</a:t>
            </a:r>
            <a:endParaRPr lang="pt-BR"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00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67554" y="166208"/>
            <a:ext cx="10972800" cy="1143000"/>
          </a:xfrm>
        </p:spPr>
        <p:txBody>
          <a:bodyPr/>
          <a:lstStyle/>
          <a:p>
            <a:pPr algn="ctr"/>
            <a:r>
              <a:rPr lang="pt-BR" dirty="0">
                <a:latin typeface="Times New Roman" panose="02020603050405020304" pitchFamily="18" charset="0"/>
                <a:cs typeface="Times New Roman" panose="02020603050405020304" pitchFamily="18" charset="0"/>
              </a:rPr>
              <a:t>Introdução</a:t>
            </a:r>
          </a:p>
        </p:txBody>
      </p:sp>
      <p:sp>
        <p:nvSpPr>
          <p:cNvPr id="5" name="Espaço Reservado para Conteúdo 4"/>
          <p:cNvSpPr>
            <a:spLocks noGrp="1"/>
          </p:cNvSpPr>
          <p:nvPr>
            <p:ph idx="1"/>
          </p:nvPr>
        </p:nvSpPr>
        <p:spPr>
          <a:xfrm>
            <a:off x="168749" y="1017434"/>
            <a:ext cx="10972800" cy="4389120"/>
          </a:xfrm>
        </p:spPr>
        <p:txBody>
          <a:bodyPr/>
          <a:lstStyle/>
          <a:p>
            <a:r>
              <a:rPr lang="pt-BR" dirty="0">
                <a:latin typeface="Times New Roman" panose="02020603050405020304" pitchFamily="18" charset="0"/>
                <a:cs typeface="Times New Roman" panose="02020603050405020304" pitchFamily="18" charset="0"/>
              </a:rPr>
              <a:t>Epidemiologia</a:t>
            </a:r>
          </a:p>
        </p:txBody>
      </p:sp>
      <p:sp>
        <p:nvSpPr>
          <p:cNvPr id="7" name="Espaço Reservado para Conteúdo 4"/>
          <p:cNvSpPr txBox="1">
            <a:spLocks/>
          </p:cNvSpPr>
          <p:nvPr/>
        </p:nvSpPr>
        <p:spPr>
          <a:xfrm>
            <a:off x="7129595" y="1017434"/>
            <a:ext cx="5015753" cy="5468102"/>
          </a:xfrm>
          <a:prstGeom prst="rect">
            <a:avLst/>
          </a:prstGeom>
        </p:spPr>
        <p:txBody>
          <a:bodyPr vert="horz" rtlCol="0">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buFont typeface="Courier New" panose="02070309020205020404" pitchFamily="49" charset="0"/>
              <a:buChar char="o"/>
            </a:pPr>
            <a:r>
              <a:rPr lang="pt-BR" sz="1800" dirty="0">
                <a:latin typeface="Times New Roman" panose="02020603050405020304" pitchFamily="18" charset="0"/>
                <a:cs typeface="Times New Roman" panose="02020603050405020304" pitchFamily="18" charset="0"/>
              </a:rPr>
              <a:t>Febre da Dengue (FD):</a:t>
            </a:r>
          </a:p>
          <a:p>
            <a:pPr marL="696913" indent="-342900" algn="just">
              <a:buFont typeface="Wingdings" panose="05000000000000000000" pitchFamily="2" charset="2"/>
              <a:buChar char="Ø"/>
            </a:pPr>
            <a:r>
              <a:rPr lang="pt-BR" sz="1800" dirty="0">
                <a:latin typeface="Times New Roman" panose="02020603050405020304" pitchFamily="18" charset="0"/>
                <a:cs typeface="Times New Roman" panose="02020603050405020304" pitchFamily="18" charset="0"/>
              </a:rPr>
              <a:t>Área de circulação extensa</a:t>
            </a:r>
          </a:p>
          <a:p>
            <a:pPr marL="696913" indent="-342900" algn="just">
              <a:buFont typeface="Wingdings" panose="05000000000000000000" pitchFamily="2" charset="2"/>
              <a:buChar char="Ø"/>
            </a:pPr>
            <a:r>
              <a:rPr lang="pt-BR" sz="1800" dirty="0">
                <a:latin typeface="Times New Roman" panose="02020603050405020304" pitchFamily="18" charset="0"/>
                <a:cs typeface="Times New Roman" panose="02020603050405020304" pitchFamily="18" charset="0"/>
              </a:rPr>
              <a:t>Casos de FD em 100 países no mundo</a:t>
            </a:r>
          </a:p>
          <a:p>
            <a:pPr marL="696913" indent="-342900" algn="just">
              <a:buFont typeface="Wingdings" panose="05000000000000000000" pitchFamily="2" charset="2"/>
              <a:buChar char="Ø"/>
            </a:pPr>
            <a:r>
              <a:rPr lang="pt-BR" sz="1800" dirty="0">
                <a:latin typeface="Times New Roman" panose="02020603050405020304" pitchFamily="18" charset="0"/>
                <a:cs typeface="Times New Roman" panose="02020603050405020304" pitchFamily="18" charset="0"/>
              </a:rPr>
              <a:t>Cerca de 3 bilhões de pessoas vivem em áreas de risco para a doença</a:t>
            </a:r>
          </a:p>
          <a:p>
            <a:pPr marL="696913" indent="-342900" algn="just">
              <a:buFont typeface="Wingdings" panose="05000000000000000000" pitchFamily="2" charset="2"/>
              <a:buChar char="Ø"/>
            </a:pPr>
            <a:r>
              <a:rPr lang="pt-BR" sz="1800" dirty="0">
                <a:latin typeface="Times New Roman" panose="02020603050405020304" pitchFamily="18" charset="0"/>
                <a:cs typeface="Times New Roman" panose="02020603050405020304" pitchFamily="18" charset="0"/>
              </a:rPr>
              <a:t>Anualmente até 400 milhões de pessoas são infectadas</a:t>
            </a:r>
          </a:p>
          <a:p>
            <a:pPr marL="696913" indent="-342900" algn="just">
              <a:buFont typeface="Wingdings" pitchFamily="2" charset="2"/>
              <a:buChar char="§"/>
            </a:pPr>
            <a:r>
              <a:rPr lang="pt-BR" sz="1800" dirty="0">
                <a:latin typeface="Times New Roman" panose="02020603050405020304" pitchFamily="18" charset="0"/>
                <a:cs typeface="Times New Roman" panose="02020603050405020304" pitchFamily="18" charset="0"/>
              </a:rPr>
              <a:t>Resultando em 22.000 óbitos relacionados à dengue grave </a:t>
            </a:r>
          </a:p>
          <a:p>
            <a:pPr marL="696913" indent="-342900" algn="just">
              <a:buFont typeface="Wingdings" pitchFamily="2" charset="2"/>
              <a:buChar char="§"/>
            </a:pPr>
            <a:r>
              <a:rPr lang="pt-BR" sz="1800" dirty="0">
                <a:latin typeface="Times New Roman" panose="02020603050405020304" pitchFamily="18" charset="0"/>
                <a:cs typeface="Times New Roman" panose="02020603050405020304" pitchFamily="18" charset="0"/>
              </a:rPr>
              <a:t>Febre Hemorrágica da Dengue (FHD)</a:t>
            </a:r>
          </a:p>
          <a:p>
            <a:pPr marL="696913" indent="-342900" algn="just">
              <a:buFont typeface="Wingdings" pitchFamily="2" charset="2"/>
              <a:buChar char="§"/>
            </a:pPr>
            <a:r>
              <a:rPr lang="pt-BR" sz="1800" dirty="0">
                <a:latin typeface="Times New Roman" panose="02020603050405020304" pitchFamily="18" charset="0"/>
                <a:cs typeface="Times New Roman" panose="02020603050405020304" pitchFamily="18" charset="0"/>
              </a:rPr>
              <a:t>Síndrome do Choque da Dengue (SCD)</a:t>
            </a:r>
          </a:p>
          <a:p>
            <a:pPr marL="696913" indent="-342900" algn="just">
              <a:buFont typeface="Wingdings" pitchFamily="2" charset="2"/>
              <a:buChar char="Ø"/>
            </a:pPr>
            <a:r>
              <a:rPr lang="pt-BR" sz="1800" dirty="0">
                <a:latin typeface="Times New Roman" panose="02020603050405020304" pitchFamily="18" charset="0"/>
                <a:cs typeface="Times New Roman" panose="02020603050405020304" pitchFamily="18" charset="0"/>
              </a:rPr>
              <a:t>Nas Américas:</a:t>
            </a:r>
          </a:p>
          <a:p>
            <a:pPr marL="696913" indent="-342900" algn="just">
              <a:buFont typeface="Wingdings" pitchFamily="2" charset="2"/>
              <a:buChar char="§"/>
            </a:pPr>
            <a:r>
              <a:rPr lang="pt-BR" sz="1800" dirty="0">
                <a:latin typeface="Times New Roman" panose="02020603050405020304" pitchFamily="18" charset="0"/>
                <a:cs typeface="Times New Roman" panose="02020603050405020304" pitchFamily="18" charset="0"/>
              </a:rPr>
              <a:t>Cerca de 500 milhões de pessoas vivem em áreas de risco para a doença</a:t>
            </a:r>
          </a:p>
          <a:p>
            <a:pPr marL="696913" indent="-342900" algn="just">
              <a:buFont typeface="Wingdings" pitchFamily="2" charset="2"/>
              <a:buChar char="Ø"/>
            </a:pPr>
            <a:r>
              <a:rPr lang="pt-BR" sz="1800" dirty="0">
                <a:latin typeface="Times New Roman" panose="02020603050405020304" pitchFamily="18" charset="0"/>
                <a:cs typeface="Times New Roman" panose="02020603050405020304" pitchFamily="18" charset="0"/>
              </a:rPr>
              <a:t>América do Sul:</a:t>
            </a:r>
          </a:p>
          <a:p>
            <a:pPr marL="696913" indent="-342900" algn="just">
              <a:buFont typeface="Wingdings" pitchFamily="2" charset="2"/>
              <a:buChar char="§"/>
            </a:pPr>
            <a:r>
              <a:rPr lang="pt-BR" sz="1800" dirty="0">
                <a:latin typeface="Times New Roman" panose="02020603050405020304" pitchFamily="18" charset="0"/>
                <a:cs typeface="Times New Roman" panose="02020603050405020304" pitchFamily="18" charset="0"/>
              </a:rPr>
              <a:t>Brasil e a Colômbia lideram o ranking de casos da doença  </a:t>
            </a:r>
          </a:p>
          <a:p>
            <a:pPr marL="354013" indent="0" algn="just">
              <a:buFont typeface="Wingdings 2"/>
              <a:buNone/>
            </a:pPr>
            <a:endParaRPr lang="pt-BR" sz="1800" dirty="0">
              <a:latin typeface="Times New Roman" panose="02020603050405020304" pitchFamily="18" charset="0"/>
              <a:cs typeface="Times New Roman" panose="02020603050405020304" pitchFamily="18" charset="0"/>
            </a:endParaRPr>
          </a:p>
          <a:p>
            <a:pPr marL="627063" indent="-273050">
              <a:buFont typeface="Wingdings" panose="05000000000000000000" pitchFamily="2" charset="2"/>
              <a:buChar char="Ø"/>
            </a:pPr>
            <a:endParaRPr lang="pt-BR" sz="1800" dirty="0">
              <a:latin typeface="Times New Roman" panose="02020603050405020304" pitchFamily="18" charset="0"/>
              <a:cs typeface="Times New Roman" panose="02020603050405020304" pitchFamily="18" charset="0"/>
            </a:endParaRPr>
          </a:p>
          <a:p>
            <a:pPr marL="627063" indent="-273050">
              <a:buFont typeface="Wingdings" panose="05000000000000000000" pitchFamily="2" charset="2"/>
              <a:buChar char="Ø"/>
            </a:pPr>
            <a:endParaRPr lang="pt-BR" sz="1800" dirty="0">
              <a:latin typeface="Times New Roman" panose="02020603050405020304" pitchFamily="18" charset="0"/>
              <a:cs typeface="Times New Roman" panose="02020603050405020304" pitchFamily="18" charset="0"/>
            </a:endParaRPr>
          </a:p>
        </p:txBody>
      </p:sp>
      <p:sp>
        <p:nvSpPr>
          <p:cNvPr id="8" name="CaixaDeTexto 7"/>
          <p:cNvSpPr txBox="1"/>
          <p:nvPr/>
        </p:nvSpPr>
        <p:spPr>
          <a:xfrm>
            <a:off x="6755467" y="6376257"/>
            <a:ext cx="5423086" cy="338554"/>
          </a:xfrm>
          <a:prstGeom prst="rect">
            <a:avLst/>
          </a:prstGeom>
          <a:no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COSTA et al., 2012; CDC, 2019; ROMERO et al., 2019 </a:t>
            </a:r>
            <a:endParaRPr lang="pt-BR" sz="1600" b="1" dirty="0">
              <a:latin typeface="Times New Roman" panose="02020603050405020304" pitchFamily="18"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34862"/>
            <a:ext cx="7303365" cy="3683358"/>
          </a:xfrm>
          <a:prstGeom prst="rect">
            <a:avLst/>
          </a:prstGeom>
        </p:spPr>
      </p:pic>
      <p:grpSp>
        <p:nvGrpSpPr>
          <p:cNvPr id="16" name="Grupo 15"/>
          <p:cNvGrpSpPr/>
          <p:nvPr/>
        </p:nvGrpSpPr>
        <p:grpSpPr>
          <a:xfrm>
            <a:off x="1215018" y="1397940"/>
            <a:ext cx="4471251" cy="4320281"/>
            <a:chOff x="1215018" y="1397940"/>
            <a:chExt cx="4471251" cy="4320281"/>
          </a:xfrm>
        </p:grpSpPr>
        <p:pic>
          <p:nvPicPr>
            <p:cNvPr id="14" name="Image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759" y="1397940"/>
              <a:ext cx="3348510" cy="4320281"/>
            </a:xfrm>
            <a:prstGeom prst="rect">
              <a:avLst/>
            </a:prstGeom>
          </p:spPr>
        </p:pic>
        <p:pic>
          <p:nvPicPr>
            <p:cNvPr id="15" name="Image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5018" y="5222248"/>
              <a:ext cx="2809875" cy="447675"/>
            </a:xfrm>
            <a:prstGeom prst="rect">
              <a:avLst/>
            </a:prstGeom>
          </p:spPr>
        </p:pic>
      </p:grpSp>
      <p:sp>
        <p:nvSpPr>
          <p:cNvPr id="3" name="CaixaDeTexto 2"/>
          <p:cNvSpPr txBox="1"/>
          <p:nvPr/>
        </p:nvSpPr>
        <p:spPr>
          <a:xfrm>
            <a:off x="134149" y="5806953"/>
            <a:ext cx="5552120" cy="369332"/>
          </a:xfrm>
          <a:prstGeom prst="rect">
            <a:avLst/>
          </a:prstGeom>
          <a:solidFill>
            <a:schemeClr val="bg1"/>
          </a:solid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 5 -  </a:t>
            </a:r>
            <a:r>
              <a:rPr lang="pt-BR" dirty="0">
                <a:latin typeface="Times New Roman" panose="02020603050405020304" pitchFamily="18" charset="0"/>
                <a:cs typeface="Times New Roman" panose="02020603050405020304" pitchFamily="18" charset="0"/>
              </a:rPr>
              <a:t>Distribuição da Febre da Dengue pelo mundo.</a:t>
            </a:r>
            <a:endParaRPr lang="pt-B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91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67554" y="166208"/>
            <a:ext cx="10972800" cy="1143000"/>
          </a:xfrm>
        </p:spPr>
        <p:txBody>
          <a:bodyPr/>
          <a:lstStyle/>
          <a:p>
            <a:pPr algn="ctr"/>
            <a:r>
              <a:rPr lang="pt-BR" dirty="0">
                <a:latin typeface="Times New Roman" panose="02020603050405020304" pitchFamily="18" charset="0"/>
                <a:cs typeface="Times New Roman" panose="02020603050405020304" pitchFamily="18" charset="0"/>
              </a:rPr>
              <a:t>Introdução</a:t>
            </a:r>
          </a:p>
        </p:txBody>
      </p:sp>
      <p:sp>
        <p:nvSpPr>
          <p:cNvPr id="5" name="Espaço Reservado para Conteúdo 4"/>
          <p:cNvSpPr>
            <a:spLocks noGrp="1"/>
          </p:cNvSpPr>
          <p:nvPr>
            <p:ph idx="1"/>
          </p:nvPr>
        </p:nvSpPr>
        <p:spPr>
          <a:xfrm>
            <a:off x="528917" y="1363459"/>
            <a:ext cx="10972800" cy="4389120"/>
          </a:xfrm>
        </p:spPr>
        <p:txBody>
          <a:bodyPr/>
          <a:lstStyle/>
          <a:p>
            <a:r>
              <a:rPr lang="pt-BR" dirty="0">
                <a:latin typeface="Times New Roman" panose="02020603050405020304" pitchFamily="18" charset="0"/>
                <a:cs typeface="Times New Roman" panose="02020603050405020304" pitchFamily="18" charset="0"/>
              </a:rPr>
              <a:t>Epidemiologia</a:t>
            </a:r>
          </a:p>
        </p:txBody>
      </p:sp>
      <p:sp>
        <p:nvSpPr>
          <p:cNvPr id="3" name="CaixaDeTexto 2"/>
          <p:cNvSpPr txBox="1"/>
          <p:nvPr/>
        </p:nvSpPr>
        <p:spPr>
          <a:xfrm>
            <a:off x="128791" y="6127196"/>
            <a:ext cx="5925607" cy="646331"/>
          </a:xfrm>
          <a:prstGeom prst="rect">
            <a:avLst/>
          </a:prstGeom>
          <a:solidFill>
            <a:schemeClr val="bg1"/>
          </a:solid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7 -  </a:t>
            </a:r>
            <a:r>
              <a:rPr lang="pt-BR" dirty="0">
                <a:latin typeface="Times New Roman" panose="02020603050405020304" pitchFamily="18" charset="0"/>
                <a:cs typeface="Times New Roman" panose="02020603050405020304" pitchFamily="18" charset="0"/>
              </a:rPr>
              <a:t>Distribuição da Febre da Chikungunya no  Mundo.</a:t>
            </a:r>
            <a:endParaRPr lang="pt-BR" b="1" dirty="0">
              <a:latin typeface="Times New Roman" panose="02020603050405020304" pitchFamily="18" charset="0"/>
              <a:cs typeface="Times New Roman" panose="02020603050405020304" pitchFamily="18" charset="0"/>
            </a:endParaRPr>
          </a:p>
          <a:p>
            <a:pPr algn="just"/>
            <a:r>
              <a:rPr lang="pt-BR" b="1" dirty="0">
                <a:latin typeface="Times New Roman" panose="02020603050405020304" pitchFamily="18" charset="0"/>
                <a:cs typeface="Times New Roman" panose="02020603050405020304" pitchFamily="18" charset="0"/>
              </a:rPr>
              <a:t>Fonte:</a:t>
            </a:r>
            <a:r>
              <a:rPr lang="pt-BR" dirty="0">
                <a:latin typeface="Times New Roman" panose="02020603050405020304" pitchFamily="18" charset="0"/>
                <a:cs typeface="Times New Roman" panose="02020603050405020304" pitchFamily="18" charset="0"/>
              </a:rPr>
              <a:t> CDC, 2019 </a:t>
            </a:r>
            <a:endParaRPr lang="pt-BR" b="1" dirty="0">
              <a:latin typeface="Times New Roman" panose="02020603050405020304" pitchFamily="18" charset="0"/>
              <a:cs typeface="Times New Roman" panose="02020603050405020304" pitchFamily="18" charset="0"/>
            </a:endParaRPr>
          </a:p>
        </p:txBody>
      </p:sp>
      <p:sp>
        <p:nvSpPr>
          <p:cNvPr id="7" name="Espaço Reservado para Conteúdo 4"/>
          <p:cNvSpPr txBox="1">
            <a:spLocks/>
          </p:cNvSpPr>
          <p:nvPr/>
        </p:nvSpPr>
        <p:spPr>
          <a:xfrm>
            <a:off x="7199290" y="1184859"/>
            <a:ext cx="4791510" cy="5320188"/>
          </a:xfrm>
          <a:prstGeom prst="rect">
            <a:avLst/>
          </a:prstGeom>
        </p:spPr>
        <p:txBody>
          <a:bodyPr vert="horz" rtlCol="0">
            <a:no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rPr>
              <a:t>Febre Chikungunya (FC):</a:t>
            </a:r>
          </a:p>
          <a:p>
            <a:pPr marL="696913" indent="-342900" algn="just">
              <a:buFont typeface="Wingdings" panose="05000000000000000000" pitchFamily="2" charset="2"/>
              <a:buChar char="Ø"/>
            </a:pPr>
            <a:r>
              <a:rPr lang="pt-BR" sz="2000" dirty="0">
                <a:latin typeface="Times New Roman" panose="02020603050405020304" pitchFamily="18" charset="0"/>
                <a:cs typeface="Times New Roman" panose="02020603050405020304" pitchFamily="18" charset="0"/>
              </a:rPr>
              <a:t>CHIKV tem demonstrado um impacto em escala global mais recentemente</a:t>
            </a:r>
          </a:p>
          <a:p>
            <a:pPr marL="696913" indent="-342900" algn="just">
              <a:buFont typeface="Wingdings" panose="05000000000000000000" pitchFamily="2" charset="2"/>
              <a:buChar char="Ø"/>
            </a:pPr>
            <a:r>
              <a:rPr lang="pt-BR" sz="2000" dirty="0">
                <a:latin typeface="Times New Roman" panose="02020603050405020304" pitchFamily="18" charset="0"/>
                <a:cs typeface="Times New Roman" panose="02020603050405020304" pitchFamily="18" charset="0"/>
              </a:rPr>
              <a:t>Transmissão autóctone em 40 países ao redor do mundo</a:t>
            </a:r>
          </a:p>
          <a:p>
            <a:pPr marL="696913" indent="-342900" algn="just">
              <a:buFont typeface="Wingdings" panose="05000000000000000000" pitchFamily="2" charset="2"/>
              <a:buChar char="Ø"/>
            </a:pPr>
            <a:r>
              <a:rPr lang="pt-BR" sz="2000" dirty="0">
                <a:latin typeface="Times New Roman" panose="02020603050405020304" pitchFamily="18" charset="0"/>
                <a:cs typeface="Times New Roman" panose="02020603050405020304" pitchFamily="18" charset="0"/>
              </a:rPr>
              <a:t>115 países relataram casos de FC</a:t>
            </a:r>
          </a:p>
          <a:p>
            <a:pPr marL="696913" indent="-342900" algn="just">
              <a:buFont typeface="Wingdings" pitchFamily="2" charset="2"/>
              <a:buChar char="§"/>
            </a:pPr>
            <a:r>
              <a:rPr lang="pt-BR" sz="2000" dirty="0">
                <a:latin typeface="Times New Roman" panose="02020603050405020304" pitchFamily="18" charset="0"/>
                <a:cs typeface="Times New Roman" panose="02020603050405020304" pitchFamily="18" charset="0"/>
              </a:rPr>
              <a:t>41% dos casos nas Américas</a:t>
            </a:r>
          </a:p>
          <a:p>
            <a:pPr marL="696913" indent="-342900" algn="just">
              <a:buFont typeface="Wingdings" pitchFamily="2" charset="2"/>
              <a:buChar char="§"/>
            </a:pPr>
            <a:r>
              <a:rPr lang="pt-BR" sz="2000" dirty="0">
                <a:latin typeface="Times New Roman" panose="02020603050405020304" pitchFamily="18" charset="0"/>
                <a:cs typeface="Times New Roman" panose="02020603050405020304" pitchFamily="18" charset="0"/>
              </a:rPr>
              <a:t>27% dos casos na África</a:t>
            </a:r>
          </a:p>
          <a:p>
            <a:pPr marL="696913" indent="-342900" algn="just">
              <a:buFont typeface="Wingdings" pitchFamily="2" charset="2"/>
              <a:buChar char="§"/>
            </a:pPr>
            <a:r>
              <a:rPr lang="pt-BR" sz="2000" dirty="0">
                <a:latin typeface="Times New Roman" panose="02020603050405020304" pitchFamily="18" charset="0"/>
                <a:cs typeface="Times New Roman" panose="02020603050405020304" pitchFamily="18" charset="0"/>
              </a:rPr>
              <a:t>18% dos casos na Ásia</a:t>
            </a:r>
          </a:p>
          <a:p>
            <a:pPr marL="696913" indent="-342900" algn="just">
              <a:buFont typeface="Wingdings" pitchFamily="2" charset="2"/>
              <a:buChar char="§"/>
            </a:pPr>
            <a:r>
              <a:rPr lang="pt-BR" sz="2000" dirty="0">
                <a:latin typeface="Times New Roman" panose="02020603050405020304" pitchFamily="18" charset="0"/>
                <a:cs typeface="Times New Roman" panose="02020603050405020304" pitchFamily="18" charset="0"/>
              </a:rPr>
              <a:t>10% dos casos na Oceania</a:t>
            </a:r>
          </a:p>
          <a:p>
            <a:pPr marL="696913" indent="-342900" algn="just">
              <a:buFont typeface="Wingdings" pitchFamily="2" charset="2"/>
              <a:buChar char="§"/>
            </a:pPr>
            <a:r>
              <a:rPr lang="pt-BR" sz="2000" dirty="0">
                <a:latin typeface="Times New Roman" panose="02020603050405020304" pitchFamily="18" charset="0"/>
                <a:cs typeface="Times New Roman" panose="02020603050405020304" pitchFamily="18" charset="0"/>
              </a:rPr>
              <a:t>4% dos casos na Europa</a:t>
            </a:r>
          </a:p>
          <a:p>
            <a:pPr marL="639763" indent="-285750" algn="just">
              <a:buFont typeface="Wingdings" pitchFamily="2" charset="2"/>
              <a:buChar char="Ø"/>
            </a:pPr>
            <a:r>
              <a:rPr lang="pt-BR" sz="2000" dirty="0">
                <a:latin typeface="Times New Roman" panose="02020603050405020304" pitchFamily="18" charset="0"/>
                <a:cs typeface="Times New Roman" panose="02020603050405020304" pitchFamily="18" charset="0"/>
              </a:rPr>
              <a:t>América do Sul:</a:t>
            </a:r>
          </a:p>
          <a:p>
            <a:pPr marL="639763" indent="-285750" algn="just">
              <a:buFont typeface="Wingdings" pitchFamily="2" charset="2"/>
              <a:buChar char="§"/>
            </a:pPr>
            <a:r>
              <a:rPr lang="pt-BR" sz="2000" dirty="0">
                <a:latin typeface="Times New Roman" panose="02020603050405020304" pitchFamily="18" charset="0"/>
                <a:cs typeface="Times New Roman" panose="02020603050405020304" pitchFamily="18" charset="0"/>
              </a:rPr>
              <a:t>Os casos se concentram no Brasil e na Colômbia </a:t>
            </a:r>
          </a:p>
        </p:txBody>
      </p:sp>
      <p:sp>
        <p:nvSpPr>
          <p:cNvPr id="8" name="CaixaDeTexto 7"/>
          <p:cNvSpPr txBox="1"/>
          <p:nvPr/>
        </p:nvSpPr>
        <p:spPr>
          <a:xfrm>
            <a:off x="10187189" y="6363378"/>
            <a:ext cx="1991364" cy="338554"/>
          </a:xfrm>
          <a:prstGeom prst="rect">
            <a:avLst/>
          </a:prstGeom>
          <a:solidFill>
            <a:schemeClr val="bg1"/>
          </a:solid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CDC, 2019</a:t>
            </a:r>
            <a:endParaRPr lang="pt-BR" sz="1600" b="1" dirty="0">
              <a:solidFill>
                <a:srgbClr val="FF0000"/>
              </a:solidFill>
              <a:latin typeface="Times New Roman" panose="02020603050405020304" pitchFamily="18" charset="0"/>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91" y="1815921"/>
            <a:ext cx="6478866" cy="4311275"/>
          </a:xfrm>
          <a:prstGeom prst="rect">
            <a:avLst/>
          </a:prstGeom>
        </p:spPr>
      </p:pic>
    </p:spTree>
    <p:extLst>
      <p:ext uri="{BB962C8B-B14F-4D97-AF65-F5344CB8AC3E}">
        <p14:creationId xmlns:p14="http://schemas.microsoft.com/office/powerpoint/2010/main" val="331522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609600" y="1296531"/>
            <a:ext cx="10972800" cy="4389120"/>
          </a:xfrm>
        </p:spPr>
        <p:txBody>
          <a:bodyPr>
            <a:normAutofit/>
          </a:bodyPr>
          <a:lstStyle/>
          <a:p>
            <a:pPr algn="just"/>
            <a:r>
              <a:rPr lang="pt-BR" dirty="0">
                <a:latin typeface="Times New Roman" panose="02020603050405020304" pitchFamily="18" charset="0"/>
                <a:cs typeface="Times New Roman" panose="02020603050405020304" pitchFamily="18" charset="0"/>
              </a:rPr>
              <a:t>Ciclos de Transmissão</a:t>
            </a:r>
            <a:endParaRPr lang="pt-BR" i="1" dirty="0">
              <a:latin typeface="Times New Roman" panose="02020603050405020304" pitchFamily="18" charset="0"/>
              <a:cs typeface="Times New Roman" panose="02020603050405020304" pitchFamily="18" charset="0"/>
            </a:endParaRPr>
          </a:p>
          <a:p>
            <a:pPr marL="627063" indent="-273050" algn="just">
              <a:buFont typeface="Wingdings" panose="05000000000000000000" pitchFamily="2" charset="2"/>
              <a:buChar char="Ø"/>
            </a:pPr>
            <a:r>
              <a:rPr lang="pt-BR" dirty="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Essas arboviroses desenvolvem ciclos de transmissão em ambiente silvestre e urbano, sendo transmitidas pela picada de mosquitos pertencentes à família </a:t>
            </a:r>
            <a:r>
              <a:rPr lang="pt-BR" sz="2400" i="1" dirty="0" err="1">
                <a:latin typeface="Times New Roman" panose="02020603050405020304" pitchFamily="18" charset="0"/>
                <a:cs typeface="Times New Roman" panose="02020603050405020304" pitchFamily="18" charset="0"/>
              </a:rPr>
              <a:t>Culicidae</a:t>
            </a:r>
            <a:r>
              <a:rPr lang="pt-BR" sz="2400" dirty="0">
                <a:latin typeface="Times New Roman" panose="02020603050405020304" pitchFamily="18" charset="0"/>
                <a:cs typeface="Times New Roman" panose="02020603050405020304" pitchFamily="18" charset="0"/>
              </a:rPr>
              <a:t>. </a:t>
            </a:r>
            <a:endParaRPr lang="pt-BR" dirty="0">
              <a:latin typeface="Times New Roman" panose="02020603050405020304" pitchFamily="18" charset="0"/>
              <a:cs typeface="Times New Roman" panose="02020603050405020304" pitchFamily="18" charset="0"/>
            </a:endParaRPr>
          </a:p>
        </p:txBody>
      </p:sp>
      <p:sp>
        <p:nvSpPr>
          <p:cNvPr id="6" name="Título 2"/>
          <p:cNvSpPr txBox="1">
            <a:spLocks/>
          </p:cNvSpPr>
          <p:nvPr/>
        </p:nvSpPr>
        <p:spPr>
          <a:xfrm>
            <a:off x="609600" y="255778"/>
            <a:ext cx="10972800" cy="1143000"/>
          </a:xfrm>
          <a:prstGeom prst="rect">
            <a:avLst/>
          </a:prstGeom>
        </p:spPr>
        <p:txBody>
          <a:bodyPr vert="horz" lIns="0" rIns="0" bIns="0" rtlCol="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pt-BR" dirty="0">
                <a:latin typeface="Times New Roman" panose="02020603050405020304" pitchFamily="18" charset="0"/>
                <a:cs typeface="Times New Roman" panose="02020603050405020304" pitchFamily="18" charset="0"/>
              </a:rPr>
              <a:t>Introdução</a:t>
            </a:r>
          </a:p>
        </p:txBody>
      </p:sp>
      <p:sp>
        <p:nvSpPr>
          <p:cNvPr id="11" name="CaixaDeTexto 10"/>
          <p:cNvSpPr txBox="1"/>
          <p:nvPr/>
        </p:nvSpPr>
        <p:spPr>
          <a:xfrm>
            <a:off x="7096259" y="6389136"/>
            <a:ext cx="5082295" cy="338554"/>
          </a:xfrm>
          <a:prstGeom prst="rect">
            <a:avLst/>
          </a:prstGeom>
          <a:solidFill>
            <a:schemeClr val="bg1"/>
          </a:solid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HAMLET et al., 2018; SOUZA-NETO et al., 2019</a:t>
            </a:r>
            <a:endParaRPr lang="pt-BR" sz="1600" b="1" dirty="0">
              <a:solidFill>
                <a:srgbClr val="FF0000"/>
              </a:solidFill>
              <a:latin typeface="Times New Roman" panose="02020603050405020304" pitchFamily="18" charset="0"/>
              <a:cs typeface="Times New Roman" panose="02020603050405020304" pitchFamily="18" charset="0"/>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062" y="2744994"/>
            <a:ext cx="8987307" cy="3644142"/>
          </a:xfrm>
          <a:prstGeom prst="rect">
            <a:avLst/>
          </a:prstGeom>
        </p:spPr>
      </p:pic>
      <p:sp>
        <p:nvSpPr>
          <p:cNvPr id="8" name="CaixaDeTexto 7"/>
          <p:cNvSpPr txBox="1"/>
          <p:nvPr/>
        </p:nvSpPr>
        <p:spPr>
          <a:xfrm>
            <a:off x="51516" y="6189190"/>
            <a:ext cx="4959944" cy="646331"/>
          </a:xfrm>
          <a:prstGeom prst="rect">
            <a:avLst/>
          </a:prstGeom>
          <a:noFill/>
          <a:ln>
            <a:noFill/>
          </a:ln>
        </p:spPr>
        <p:txBody>
          <a:bodyPr wrap="square" rtlCol="0">
            <a:spAutoFit/>
          </a:bodyPr>
          <a:lstStyle/>
          <a:p>
            <a:r>
              <a:rPr lang="pt-BR" b="1" dirty="0">
                <a:latin typeface="Times New Roman" panose="02020603050405020304" pitchFamily="18" charset="0"/>
                <a:cs typeface="Times New Roman" panose="02020603050405020304" pitchFamily="18" charset="0"/>
              </a:rPr>
              <a:t>Figura 8 – </a:t>
            </a:r>
            <a:r>
              <a:rPr lang="pt-BR" dirty="0">
                <a:latin typeface="Times New Roman" panose="02020603050405020304" pitchFamily="18" charset="0"/>
                <a:cs typeface="Times New Roman" panose="02020603050405020304" pitchFamily="18" charset="0"/>
              </a:rPr>
              <a:t>Ciclos de transmissão.</a:t>
            </a:r>
            <a:endParaRPr lang="pt-BR" b="1" dirty="0">
              <a:latin typeface="Times New Roman" panose="02020603050405020304" pitchFamily="18" charset="0"/>
              <a:cs typeface="Times New Roman" panose="02020603050405020304" pitchFamily="18" charset="0"/>
            </a:endParaRPr>
          </a:p>
          <a:p>
            <a:r>
              <a:rPr lang="pt-BR" b="1" dirty="0">
                <a:latin typeface="Times New Roman" panose="02020603050405020304" pitchFamily="18" charset="0"/>
                <a:cs typeface="Times New Roman" panose="02020603050405020304" pitchFamily="18" charset="0"/>
              </a:rPr>
              <a:t>Fonte:</a:t>
            </a:r>
            <a:r>
              <a:rPr lang="pt-BR" dirty="0">
                <a:latin typeface="Times New Roman" panose="02020603050405020304" pitchFamily="18" charset="0"/>
                <a:cs typeface="Times New Roman" panose="02020603050405020304" pitchFamily="18" charset="0"/>
              </a:rPr>
              <a:t> autoria própria</a:t>
            </a:r>
            <a:endParaRPr lang="pt-B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08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txBox="1">
            <a:spLocks/>
          </p:cNvSpPr>
          <p:nvPr/>
        </p:nvSpPr>
        <p:spPr>
          <a:xfrm>
            <a:off x="609600" y="255778"/>
            <a:ext cx="10972800" cy="1143000"/>
          </a:xfrm>
          <a:prstGeom prst="rect">
            <a:avLst/>
          </a:prstGeom>
        </p:spPr>
        <p:txBody>
          <a:bodyPr vert="horz" lIns="0" rIns="0" bIns="0" rtlCol="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pt-BR" dirty="0">
                <a:latin typeface="Times New Roman" panose="02020603050405020304" pitchFamily="18" charset="0"/>
                <a:cs typeface="Times New Roman" panose="02020603050405020304" pitchFamily="18" charset="0"/>
              </a:rPr>
              <a:t>Introdução</a:t>
            </a:r>
          </a:p>
        </p:txBody>
      </p:sp>
      <p:sp>
        <p:nvSpPr>
          <p:cNvPr id="10" name="CaixaDeTexto 9"/>
          <p:cNvSpPr txBox="1"/>
          <p:nvPr/>
        </p:nvSpPr>
        <p:spPr>
          <a:xfrm>
            <a:off x="51516" y="5996005"/>
            <a:ext cx="4959944" cy="646331"/>
          </a:xfrm>
          <a:prstGeom prst="rect">
            <a:avLst/>
          </a:prstGeom>
          <a:solidFill>
            <a:schemeClr val="bg1"/>
          </a:solidFill>
          <a:ln>
            <a:solidFill>
              <a:schemeClr val="bg1"/>
            </a:solidFill>
          </a:ln>
        </p:spPr>
        <p:txBody>
          <a:bodyPr wrap="square" rtlCol="0">
            <a:spAutoFit/>
          </a:bodyPr>
          <a:lstStyle/>
          <a:p>
            <a:r>
              <a:rPr lang="pt-BR" b="1" dirty="0">
                <a:latin typeface="Times New Roman" panose="02020603050405020304" pitchFamily="18" charset="0"/>
                <a:cs typeface="Times New Roman" panose="02020603050405020304" pitchFamily="18" charset="0"/>
              </a:rPr>
              <a:t>Figura 8 – </a:t>
            </a:r>
            <a:r>
              <a:rPr lang="pt-BR" dirty="0">
                <a:latin typeface="Times New Roman" panose="02020603050405020304" pitchFamily="18" charset="0"/>
                <a:cs typeface="Times New Roman" panose="02020603050405020304" pitchFamily="18" charset="0"/>
              </a:rPr>
              <a:t>Ciclos de transmissão.</a:t>
            </a:r>
            <a:endParaRPr lang="pt-BR" b="1" dirty="0">
              <a:latin typeface="Times New Roman" panose="02020603050405020304" pitchFamily="18" charset="0"/>
              <a:cs typeface="Times New Roman" panose="02020603050405020304" pitchFamily="18" charset="0"/>
            </a:endParaRPr>
          </a:p>
          <a:p>
            <a:r>
              <a:rPr lang="pt-BR" b="1" dirty="0">
                <a:latin typeface="Times New Roman" panose="02020603050405020304" pitchFamily="18" charset="0"/>
                <a:cs typeface="Times New Roman" panose="02020603050405020304" pitchFamily="18" charset="0"/>
              </a:rPr>
              <a:t>Fonte:</a:t>
            </a:r>
            <a:r>
              <a:rPr lang="pt-BR" dirty="0">
                <a:latin typeface="Times New Roman" panose="02020603050405020304" pitchFamily="18" charset="0"/>
                <a:cs typeface="Times New Roman" panose="02020603050405020304" pitchFamily="18" charset="0"/>
              </a:rPr>
              <a:t> autoria própria</a:t>
            </a:r>
            <a:endParaRPr lang="pt-BR" b="1" dirty="0">
              <a:latin typeface="Times New Roman" panose="02020603050405020304" pitchFamily="18" charset="0"/>
              <a:cs typeface="Times New Roman" panose="02020603050405020304" pitchFamily="18" charset="0"/>
            </a:endParaRPr>
          </a:p>
        </p:txBody>
      </p:sp>
      <p:sp>
        <p:nvSpPr>
          <p:cNvPr id="11" name="CaixaDeTexto 10"/>
          <p:cNvSpPr txBox="1"/>
          <p:nvPr/>
        </p:nvSpPr>
        <p:spPr>
          <a:xfrm>
            <a:off x="8118898" y="6389136"/>
            <a:ext cx="4059655" cy="338554"/>
          </a:xfrm>
          <a:prstGeom prst="rect">
            <a:avLst/>
          </a:prstGeom>
          <a:solidFill>
            <a:schemeClr val="bg1"/>
          </a:solid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AUGUSTE et al., 2015; BRASIL, 2021</a:t>
            </a:r>
            <a:endParaRPr lang="pt-BR" sz="1600" b="1" dirty="0">
              <a:solidFill>
                <a:srgbClr val="FF0000"/>
              </a:solidFill>
              <a:latin typeface="Times New Roman" panose="02020603050405020304" pitchFamily="18" charset="0"/>
              <a:cs typeface="Times New Roman" panose="02020603050405020304" pitchFamily="18" charset="0"/>
            </a:endParaRPr>
          </a:p>
        </p:txBody>
      </p:sp>
      <p:grpSp>
        <p:nvGrpSpPr>
          <p:cNvPr id="12" name="Grupo 11"/>
          <p:cNvGrpSpPr/>
          <p:nvPr/>
        </p:nvGrpSpPr>
        <p:grpSpPr>
          <a:xfrm>
            <a:off x="354170" y="2076627"/>
            <a:ext cx="8440177" cy="3512803"/>
            <a:chOff x="354170" y="1051047"/>
            <a:chExt cx="10535745" cy="4538384"/>
          </a:xfrm>
        </p:grpSpPr>
        <p:grpSp>
          <p:nvGrpSpPr>
            <p:cNvPr id="7" name="Grupo 6"/>
            <p:cNvGrpSpPr/>
            <p:nvPr/>
          </p:nvGrpSpPr>
          <p:grpSpPr>
            <a:xfrm>
              <a:off x="354170" y="1051048"/>
              <a:ext cx="3604863" cy="3822117"/>
              <a:chOff x="212501" y="1051048"/>
              <a:chExt cx="3604863" cy="3822117"/>
            </a:xfrm>
          </p:grpSpPr>
          <p:pic>
            <p:nvPicPr>
              <p:cNvPr id="2052" name="Picture 4" descr="macaco no ícone de luz linear de liana. animal do país tropical. vida  selvagem da Indonésia. primata pendurado no galho. ilustração de linha  fina. símbolo de contorno. desenho de contorno isolado do"/>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7176" t="12758" r="18138" b="24391"/>
              <a:stretch/>
            </p:blipFill>
            <p:spPr bwMode="auto">
              <a:xfrm>
                <a:off x="2697325" y="2843015"/>
                <a:ext cx="1120039" cy="10882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ustração vetorial de ícone de árvore simples 2470318 Vetor no Vecteez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76" t="4372" r="18996" b="4812"/>
              <a:stretch/>
            </p:blipFill>
            <p:spPr bwMode="auto">
              <a:xfrm>
                <a:off x="1828798" y="2655724"/>
                <a:ext cx="766292" cy="1093718"/>
              </a:xfrm>
              <a:prstGeom prst="rect">
                <a:avLst/>
              </a:prstGeom>
              <a:noFill/>
              <a:extLst>
                <a:ext uri="{909E8E84-426E-40DD-AFC4-6F175D3DCCD1}">
                  <a14:hiddenFill xmlns:a14="http://schemas.microsoft.com/office/drawing/2010/main">
                    <a:solidFill>
                      <a:srgbClr val="FFFFFF"/>
                    </a:solidFill>
                  </a14:hiddenFill>
                </a:ext>
              </a:extLst>
            </p:spPr>
          </p:pic>
          <p:sp>
            <p:nvSpPr>
              <p:cNvPr id="3" name="Seta em curva para a esquerda 2"/>
              <p:cNvSpPr/>
              <p:nvPr/>
            </p:nvSpPr>
            <p:spPr>
              <a:xfrm rot="19281460">
                <a:off x="2995398" y="1836103"/>
                <a:ext cx="461749" cy="903102"/>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56" name="Picture 8" descr="Mosquito | Ícone Gratis"/>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7239" y="1527572"/>
                <a:ext cx="952246" cy="95224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de cantos arredondados 3"/>
              <p:cNvSpPr/>
              <p:nvPr/>
            </p:nvSpPr>
            <p:spPr>
              <a:xfrm>
                <a:off x="212501" y="1051048"/>
                <a:ext cx="1326524" cy="6954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Ciclo</a:t>
                </a:r>
              </a:p>
              <a:p>
                <a:pPr algn="ctr"/>
                <a:r>
                  <a:rPr lang="pt-BR" dirty="0">
                    <a:latin typeface="Times New Roman" pitchFamily="18" charset="0"/>
                    <a:cs typeface="Times New Roman" pitchFamily="18" charset="0"/>
                  </a:rPr>
                  <a:t>Silvestre</a:t>
                </a:r>
              </a:p>
            </p:txBody>
          </p:sp>
          <p:sp>
            <p:nvSpPr>
              <p:cNvPr id="15" name="Seta em curva para a esquerda 14"/>
              <p:cNvSpPr/>
              <p:nvPr/>
            </p:nvSpPr>
            <p:spPr>
              <a:xfrm rot="7884962">
                <a:off x="990168" y="4007142"/>
                <a:ext cx="461749" cy="903102"/>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6" name="Picture 8" descr="Mosquito | Ícone Gratis"/>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2365" y="3920918"/>
                <a:ext cx="952246" cy="9522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acaco no ícone de luz linear de liana. animal do país tropical. vida  selvagem da Indonésia. primata pendurado no galho. ilustração de linha  fina. símbolo de contorno. desenho de contorno isolado do"/>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7176" t="12758" r="18138" b="24391"/>
              <a:stretch/>
            </p:blipFill>
            <p:spPr bwMode="auto">
              <a:xfrm>
                <a:off x="509926" y="2784512"/>
                <a:ext cx="1120039" cy="1088265"/>
              </a:xfrm>
              <a:prstGeom prst="rect">
                <a:avLst/>
              </a:prstGeom>
              <a:noFill/>
              <a:extLst>
                <a:ext uri="{909E8E84-426E-40DD-AFC4-6F175D3DCCD1}">
                  <a14:hiddenFill xmlns:a14="http://schemas.microsoft.com/office/drawing/2010/main">
                    <a:solidFill>
                      <a:srgbClr val="FFFFFF"/>
                    </a:solidFill>
                  </a14:hiddenFill>
                </a:ext>
              </a:extLst>
            </p:spPr>
          </p:pic>
          <p:sp>
            <p:nvSpPr>
              <p:cNvPr id="18" name="Seta em curva para a esquerda 17"/>
              <p:cNvSpPr/>
              <p:nvPr/>
            </p:nvSpPr>
            <p:spPr>
              <a:xfrm rot="2783536">
                <a:off x="3002813" y="4110742"/>
                <a:ext cx="461749" cy="903102"/>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Seta em curva para a esquerda 18"/>
              <p:cNvSpPr/>
              <p:nvPr/>
            </p:nvSpPr>
            <p:spPr>
              <a:xfrm rot="12888957">
                <a:off x="1076328" y="1830426"/>
                <a:ext cx="461749" cy="903102"/>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grpSp>
          <p:nvGrpSpPr>
            <p:cNvPr id="9" name="Grupo 8"/>
            <p:cNvGrpSpPr/>
            <p:nvPr/>
          </p:nvGrpSpPr>
          <p:grpSpPr>
            <a:xfrm>
              <a:off x="2348641" y="1051047"/>
              <a:ext cx="8541274" cy="4538384"/>
              <a:chOff x="2348641" y="1051047"/>
              <a:chExt cx="8541274" cy="4538384"/>
            </a:xfrm>
          </p:grpSpPr>
          <p:pic>
            <p:nvPicPr>
              <p:cNvPr id="2050" name="Picture 2" descr="Conjunto de ícones de pessoas. aglomere pessoas. pessoas do grupo. símbolo  de pessoas. signo humano. estilo simples do vetor. | Vetor Premium"/>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6894" t="2932" r="69994" b="68489"/>
              <a:stretch/>
            </p:blipFill>
            <p:spPr bwMode="auto">
              <a:xfrm>
                <a:off x="6537291" y="3580585"/>
                <a:ext cx="1278321" cy="14216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idade | Ícone Gratis"/>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05920" y="2573369"/>
                <a:ext cx="1225956" cy="1225956"/>
              </a:xfrm>
              <a:prstGeom prst="rect">
                <a:avLst/>
              </a:prstGeom>
              <a:noFill/>
              <a:extLst>
                <a:ext uri="{909E8E84-426E-40DD-AFC4-6F175D3DCCD1}">
                  <a14:hiddenFill xmlns:a14="http://schemas.microsoft.com/office/drawing/2010/main">
                    <a:solidFill>
                      <a:srgbClr val="FFFFFF"/>
                    </a:solidFill>
                  </a14:hiddenFill>
                </a:ext>
              </a:extLst>
            </p:spPr>
          </p:pic>
          <p:sp>
            <p:nvSpPr>
              <p:cNvPr id="8" name="Seta em curva para cima 7"/>
              <p:cNvSpPr/>
              <p:nvPr/>
            </p:nvSpPr>
            <p:spPr>
              <a:xfrm>
                <a:off x="2348641" y="5015149"/>
                <a:ext cx="4918357" cy="574282"/>
              </a:xfrm>
              <a:prstGeom prst="curvedUpArrow">
                <a:avLst/>
              </a:prstGeom>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solidFill>
                    <a:schemeClr val="tx1"/>
                  </a:solidFill>
                </a:endParaRPr>
              </a:p>
            </p:txBody>
          </p:sp>
          <p:sp>
            <p:nvSpPr>
              <p:cNvPr id="24" name="Seta em curva para a esquerda 23"/>
              <p:cNvSpPr/>
              <p:nvPr/>
            </p:nvSpPr>
            <p:spPr>
              <a:xfrm rot="10460548">
                <a:off x="6287456" y="2625802"/>
                <a:ext cx="373463" cy="1145817"/>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5" name="Picture 8" descr="Mosquito | Ícone Gratis"/>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64800" y="1527674"/>
                <a:ext cx="952246" cy="9522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junto de ícones de pessoas. aglomere pessoas. pessoas do grupo. símbolo  de pessoas. signo humano. estilo simples do vetor. | Vetor Premium"/>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6894" t="2932" r="69994" b="68489"/>
              <a:stretch/>
            </p:blipFill>
            <p:spPr bwMode="auto">
              <a:xfrm>
                <a:off x="8739217" y="1759643"/>
                <a:ext cx="1278321" cy="1421685"/>
              </a:xfrm>
              <a:prstGeom prst="rect">
                <a:avLst/>
              </a:prstGeom>
              <a:noFill/>
              <a:extLst>
                <a:ext uri="{909E8E84-426E-40DD-AFC4-6F175D3DCCD1}">
                  <a14:hiddenFill xmlns:a14="http://schemas.microsoft.com/office/drawing/2010/main">
                    <a:solidFill>
                      <a:srgbClr val="FFFFFF"/>
                    </a:solidFill>
                  </a14:hiddenFill>
                </a:ext>
              </a:extLst>
            </p:spPr>
          </p:pic>
          <p:sp>
            <p:nvSpPr>
              <p:cNvPr id="29" name="Seta em curva para a esquerda 28"/>
              <p:cNvSpPr/>
              <p:nvPr/>
            </p:nvSpPr>
            <p:spPr>
              <a:xfrm rot="15661768">
                <a:off x="7957468" y="967813"/>
                <a:ext cx="373463" cy="1145817"/>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0" name="Picture 8" descr="Mosquito | Ícone Gratis"/>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71096" y="3781535"/>
                <a:ext cx="952246" cy="952247"/>
              </a:xfrm>
              <a:prstGeom prst="rect">
                <a:avLst/>
              </a:prstGeom>
              <a:noFill/>
              <a:extLst>
                <a:ext uri="{909E8E84-426E-40DD-AFC4-6F175D3DCCD1}">
                  <a14:hiddenFill xmlns:a14="http://schemas.microsoft.com/office/drawing/2010/main">
                    <a:solidFill>
                      <a:srgbClr val="FFFFFF"/>
                    </a:solidFill>
                  </a14:hiddenFill>
                </a:ext>
              </a:extLst>
            </p:spPr>
          </p:pic>
          <p:sp>
            <p:nvSpPr>
              <p:cNvPr id="31" name="Seta em curva para a esquerda 30"/>
              <p:cNvSpPr/>
              <p:nvPr/>
            </p:nvSpPr>
            <p:spPr>
              <a:xfrm rot="999074">
                <a:off x="9719725" y="2877287"/>
                <a:ext cx="373463" cy="1145817"/>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2" name="Seta em curva para a esquerda 31"/>
              <p:cNvSpPr/>
              <p:nvPr/>
            </p:nvSpPr>
            <p:spPr>
              <a:xfrm rot="5400000">
                <a:off x="8034707" y="4290476"/>
                <a:ext cx="373463" cy="1145817"/>
              </a:xfrm>
              <a:prstGeom prst="curvedLeftArrow">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5" name="Retângulo de cantos arredondados 34"/>
              <p:cNvSpPr/>
              <p:nvPr/>
            </p:nvSpPr>
            <p:spPr>
              <a:xfrm>
                <a:off x="9563391" y="1051047"/>
                <a:ext cx="1326524" cy="6954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Ciclo</a:t>
                </a:r>
              </a:p>
              <a:p>
                <a:pPr algn="ctr"/>
                <a:r>
                  <a:rPr lang="pt-BR" dirty="0">
                    <a:latin typeface="Times New Roman" pitchFamily="18" charset="0"/>
                    <a:cs typeface="Times New Roman" pitchFamily="18" charset="0"/>
                  </a:rPr>
                  <a:t>Urbano</a:t>
                </a:r>
              </a:p>
            </p:txBody>
          </p:sp>
        </p:grpSp>
      </p:grpSp>
      <p:sp>
        <p:nvSpPr>
          <p:cNvPr id="13" name="CaixaDeTexto 12"/>
          <p:cNvSpPr txBox="1"/>
          <p:nvPr/>
        </p:nvSpPr>
        <p:spPr>
          <a:xfrm>
            <a:off x="7779697" y="932994"/>
            <a:ext cx="1708597" cy="707886"/>
          </a:xfrm>
          <a:prstGeom prst="rect">
            <a:avLst/>
          </a:prstGeom>
          <a:solidFill>
            <a:schemeClr val="bg1"/>
          </a:solidFill>
          <a:ln>
            <a:solidFill>
              <a:srgbClr val="FF0000"/>
            </a:solidFill>
          </a:ln>
        </p:spPr>
        <p:txBody>
          <a:bodyPr wrap="square" rtlCol="0">
            <a:spAutoFit/>
          </a:bodyPr>
          <a:lstStyle/>
          <a:p>
            <a:pPr algn="ctr"/>
            <a:r>
              <a:rPr lang="pt-BR" sz="2000" dirty="0">
                <a:latin typeface="Times New Roman" pitchFamily="18" charset="0"/>
                <a:cs typeface="Times New Roman" pitchFamily="18" charset="0"/>
              </a:rPr>
              <a:t>Casos de FD e FC no Brasil</a:t>
            </a:r>
          </a:p>
        </p:txBody>
      </p:sp>
      <p:cxnSp>
        <p:nvCxnSpPr>
          <p:cNvPr id="23" name="Conector de seta reta 22"/>
          <p:cNvCxnSpPr>
            <a:stCxn id="2048" idx="0"/>
            <a:endCxn id="46" idx="1"/>
          </p:cNvCxnSpPr>
          <p:nvPr/>
        </p:nvCxnSpPr>
        <p:spPr>
          <a:xfrm flipV="1">
            <a:off x="872393" y="1475171"/>
            <a:ext cx="289717" cy="4557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48" name="Elipse 2047"/>
          <p:cNvSpPr/>
          <p:nvPr/>
        </p:nvSpPr>
        <p:spPr>
          <a:xfrm>
            <a:off x="193182" y="1930905"/>
            <a:ext cx="1358421" cy="842676"/>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46" name="CaixaDeTexto 45"/>
          <p:cNvSpPr txBox="1"/>
          <p:nvPr/>
        </p:nvSpPr>
        <p:spPr>
          <a:xfrm>
            <a:off x="1162110" y="1121228"/>
            <a:ext cx="1477071" cy="707886"/>
          </a:xfrm>
          <a:prstGeom prst="rect">
            <a:avLst/>
          </a:prstGeom>
          <a:solidFill>
            <a:schemeClr val="bg1"/>
          </a:solidFill>
          <a:ln>
            <a:solidFill>
              <a:srgbClr val="FF0000"/>
            </a:solidFill>
          </a:ln>
        </p:spPr>
        <p:txBody>
          <a:bodyPr wrap="square" rtlCol="0">
            <a:spAutoFit/>
          </a:bodyPr>
          <a:lstStyle/>
          <a:p>
            <a:pPr algn="ctr"/>
            <a:r>
              <a:rPr lang="pt-BR" sz="2000" dirty="0">
                <a:latin typeface="Times New Roman" pitchFamily="18" charset="0"/>
                <a:cs typeface="Times New Roman" pitchFamily="18" charset="0"/>
              </a:rPr>
              <a:t>Casos de FA no Brasil</a:t>
            </a:r>
          </a:p>
        </p:txBody>
      </p:sp>
      <p:sp>
        <p:nvSpPr>
          <p:cNvPr id="51" name="Elipse 50"/>
          <p:cNvSpPr/>
          <p:nvPr/>
        </p:nvSpPr>
        <p:spPr>
          <a:xfrm>
            <a:off x="7526491" y="1930904"/>
            <a:ext cx="1456888" cy="784253"/>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52" name="Conector de seta reta 51"/>
          <p:cNvCxnSpPr>
            <a:stCxn id="51" idx="1"/>
            <a:endCxn id="13" idx="2"/>
          </p:cNvCxnSpPr>
          <p:nvPr/>
        </p:nvCxnSpPr>
        <p:spPr>
          <a:xfrm flipV="1">
            <a:off x="7739847" y="1640880"/>
            <a:ext cx="894149" cy="404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Retângulo de cantos arredondados 35"/>
          <p:cNvSpPr/>
          <p:nvPr/>
        </p:nvSpPr>
        <p:spPr>
          <a:xfrm>
            <a:off x="9269351" y="1806985"/>
            <a:ext cx="2690258" cy="4065099"/>
          </a:xfrm>
          <a:prstGeom prst="round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marL="171450" indent="-171450" algn="just">
              <a:buFont typeface="Courier New" pitchFamily="49" charset="0"/>
              <a:buChar char="o"/>
            </a:pPr>
            <a:r>
              <a:rPr lang="pt-BR" sz="2000" dirty="0">
                <a:latin typeface="Times New Roman" pitchFamily="18" charset="0"/>
                <a:cs typeface="Times New Roman" pitchFamily="18" charset="0"/>
              </a:rPr>
              <a:t> Ciclos de transmissão da FA variam (2 - 3)</a:t>
            </a:r>
          </a:p>
          <a:p>
            <a:pPr marL="171450" indent="-171450" algn="just">
              <a:buFont typeface="Courier New" pitchFamily="49" charset="0"/>
              <a:buChar char="o"/>
            </a:pPr>
            <a:r>
              <a:rPr lang="pt-BR" sz="2000" dirty="0">
                <a:latin typeface="Times New Roman" pitchFamily="18" charset="0"/>
                <a:cs typeface="Times New Roman" pitchFamily="18" charset="0"/>
              </a:rPr>
              <a:t> Brasil principal fonte de circulação e dispersão </a:t>
            </a:r>
          </a:p>
          <a:p>
            <a:pPr marL="171450" indent="-171450" algn="just">
              <a:buFont typeface="Courier New" pitchFamily="49" charset="0"/>
              <a:buChar char="o"/>
            </a:pPr>
            <a:r>
              <a:rPr lang="pt-BR" sz="2000" dirty="0">
                <a:latin typeface="Times New Roman" pitchFamily="18" charset="0"/>
                <a:cs typeface="Times New Roman" pitchFamily="18" charset="0"/>
              </a:rPr>
              <a:t> Em território brasileiro:</a:t>
            </a:r>
          </a:p>
          <a:p>
            <a:pPr marL="171450" indent="-171450" algn="just">
              <a:buFont typeface="Arial" pitchFamily="34" charset="0"/>
              <a:buChar char="•"/>
            </a:pPr>
            <a:r>
              <a:rPr lang="pt-BR" sz="2000" dirty="0">
                <a:latin typeface="Times New Roman" pitchFamily="18" charset="0"/>
                <a:cs typeface="Times New Roman" pitchFamily="18" charset="0"/>
              </a:rPr>
              <a:t>Norte, Nordeste, Sudeste e Sul </a:t>
            </a:r>
          </a:p>
          <a:p>
            <a:pPr marL="171450" indent="-171450" algn="just">
              <a:buFont typeface="Arial" pitchFamily="34" charset="0"/>
              <a:buChar char="•"/>
            </a:pPr>
            <a:r>
              <a:rPr lang="pt-BR" sz="2000" dirty="0">
                <a:latin typeface="Times New Roman" pitchFamily="18" charset="0"/>
                <a:cs typeface="Times New Roman" pitchFamily="18" charset="0"/>
              </a:rPr>
              <a:t>Regiões de ocorrência sazonal </a:t>
            </a:r>
          </a:p>
        </p:txBody>
      </p:sp>
    </p:spTree>
    <p:extLst>
      <p:ext uri="{BB962C8B-B14F-4D97-AF65-F5344CB8AC3E}">
        <p14:creationId xmlns:p14="http://schemas.microsoft.com/office/powerpoint/2010/main" val="3204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623047" y="1244186"/>
            <a:ext cx="10972800" cy="636129"/>
          </a:xfrm>
        </p:spPr>
        <p:txBody>
          <a:bodyPr/>
          <a:lstStyle/>
          <a:p>
            <a:r>
              <a:rPr lang="pt-BR" dirty="0">
                <a:latin typeface="Times New Roman" panose="02020603050405020304" pitchFamily="18" charset="0"/>
                <a:cs typeface="Times New Roman" panose="02020603050405020304" pitchFamily="18" charset="0"/>
              </a:rPr>
              <a:t>Manifestação Clínica</a:t>
            </a:r>
          </a:p>
        </p:txBody>
      </p:sp>
      <p:sp>
        <p:nvSpPr>
          <p:cNvPr id="6" name="Título 3"/>
          <p:cNvSpPr>
            <a:spLocks noGrp="1"/>
          </p:cNvSpPr>
          <p:nvPr>
            <p:ph type="title"/>
          </p:nvPr>
        </p:nvSpPr>
        <p:spPr>
          <a:xfrm>
            <a:off x="367554" y="166208"/>
            <a:ext cx="10972800" cy="1143000"/>
          </a:xfrm>
        </p:spPr>
        <p:txBody>
          <a:bodyPr/>
          <a:lstStyle/>
          <a:p>
            <a:pPr algn="ctr"/>
            <a:r>
              <a:rPr lang="pt-BR" dirty="0">
                <a:latin typeface="Times New Roman" panose="02020603050405020304" pitchFamily="18" charset="0"/>
                <a:cs typeface="Times New Roman" panose="02020603050405020304" pitchFamily="18" charset="0"/>
              </a:rPr>
              <a:t>Introdução</a:t>
            </a:r>
          </a:p>
        </p:txBody>
      </p:sp>
      <p:sp>
        <p:nvSpPr>
          <p:cNvPr id="7" name="Retângulo de cantos arredondados 6"/>
          <p:cNvSpPr/>
          <p:nvPr/>
        </p:nvSpPr>
        <p:spPr>
          <a:xfrm>
            <a:off x="128791" y="1673609"/>
            <a:ext cx="1313644" cy="1124253"/>
          </a:xfrm>
          <a:prstGeom prst="roundRect">
            <a:avLst/>
          </a:prstGeom>
          <a:solidFill>
            <a:schemeClr val="accent2">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VFA</a:t>
            </a:r>
          </a:p>
          <a:p>
            <a:pPr algn="ctr"/>
            <a:r>
              <a:rPr lang="pt-BR" sz="2200" dirty="0">
                <a:solidFill>
                  <a:schemeClr val="tx1"/>
                </a:solidFill>
                <a:latin typeface="Times New Roman" pitchFamily="18" charset="0"/>
                <a:cs typeface="Times New Roman" pitchFamily="18" charset="0"/>
              </a:rPr>
              <a:t>DENV</a:t>
            </a:r>
          </a:p>
          <a:p>
            <a:pPr algn="ctr"/>
            <a:r>
              <a:rPr lang="pt-BR" sz="2200" dirty="0">
                <a:solidFill>
                  <a:schemeClr val="tx1"/>
                </a:solidFill>
                <a:latin typeface="Times New Roman" pitchFamily="18" charset="0"/>
                <a:cs typeface="Times New Roman" pitchFamily="18" charset="0"/>
              </a:rPr>
              <a:t>CHIKV</a:t>
            </a:r>
          </a:p>
        </p:txBody>
      </p:sp>
      <p:sp>
        <p:nvSpPr>
          <p:cNvPr id="9" name="Retângulo de cantos arredondados 8"/>
          <p:cNvSpPr/>
          <p:nvPr/>
        </p:nvSpPr>
        <p:spPr>
          <a:xfrm>
            <a:off x="6375042" y="1426513"/>
            <a:ext cx="875764" cy="505317"/>
          </a:xfrm>
          <a:prstGeom prst="roundRect">
            <a:avLst/>
          </a:prstGeom>
          <a:solidFill>
            <a:schemeClr val="accent3">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VFA</a:t>
            </a:r>
          </a:p>
        </p:txBody>
      </p:sp>
      <p:cxnSp>
        <p:nvCxnSpPr>
          <p:cNvPr id="10" name="Conector de seta reta 9"/>
          <p:cNvCxnSpPr>
            <a:stCxn id="35" idx="6"/>
            <a:endCxn id="39" idx="2"/>
          </p:cNvCxnSpPr>
          <p:nvPr/>
        </p:nvCxnSpPr>
        <p:spPr>
          <a:xfrm>
            <a:off x="3907664" y="3766165"/>
            <a:ext cx="318542"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tângulo de cantos arredondados 10"/>
          <p:cNvSpPr/>
          <p:nvPr/>
        </p:nvSpPr>
        <p:spPr>
          <a:xfrm>
            <a:off x="6908023" y="2316552"/>
            <a:ext cx="2240924" cy="815253"/>
          </a:xfrm>
          <a:prstGeom prst="roundRect">
            <a:avLst/>
          </a:prstGeom>
          <a:solidFill>
            <a:schemeClr val="accent2">
              <a:lumMod val="60000"/>
              <a:lumOff val="4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disfunção de múltiplos órgãos</a:t>
            </a:r>
          </a:p>
        </p:txBody>
      </p:sp>
      <p:cxnSp>
        <p:nvCxnSpPr>
          <p:cNvPr id="14" name="Conector reto 13"/>
          <p:cNvCxnSpPr>
            <a:stCxn id="7" idx="3"/>
            <a:endCxn id="15" idx="1"/>
          </p:cNvCxnSpPr>
          <p:nvPr/>
        </p:nvCxnSpPr>
        <p:spPr>
          <a:xfrm flipV="1">
            <a:off x="1442435" y="2188586"/>
            <a:ext cx="654676" cy="4715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tângulo de cantos arredondados 14"/>
          <p:cNvSpPr/>
          <p:nvPr/>
        </p:nvSpPr>
        <p:spPr>
          <a:xfrm>
            <a:off x="2097111" y="1931830"/>
            <a:ext cx="2565041" cy="513512"/>
          </a:xfrm>
          <a:prstGeom prst="roundRect">
            <a:avLst/>
          </a:prstGeom>
          <a:solidFill>
            <a:schemeClr val="accent2">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casos assintomáticos</a:t>
            </a:r>
          </a:p>
        </p:txBody>
      </p:sp>
      <p:sp>
        <p:nvSpPr>
          <p:cNvPr id="17" name="Retângulo de cantos arredondados 16"/>
          <p:cNvSpPr/>
          <p:nvPr/>
        </p:nvSpPr>
        <p:spPr>
          <a:xfrm>
            <a:off x="2097111" y="2723048"/>
            <a:ext cx="2011249" cy="514997"/>
          </a:xfrm>
          <a:prstGeom prst="roundRect">
            <a:avLst/>
          </a:prstGeom>
          <a:solidFill>
            <a:schemeClr val="accent2">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casos brandos</a:t>
            </a:r>
          </a:p>
        </p:txBody>
      </p:sp>
      <p:sp>
        <p:nvSpPr>
          <p:cNvPr id="26" name="Retângulo de cantos arredondados 25"/>
          <p:cNvSpPr/>
          <p:nvPr/>
        </p:nvSpPr>
        <p:spPr>
          <a:xfrm>
            <a:off x="2097110" y="3508667"/>
            <a:ext cx="1612005" cy="514997"/>
          </a:xfrm>
          <a:prstGeom prst="roundRect">
            <a:avLst/>
          </a:prstGeom>
          <a:solidFill>
            <a:schemeClr val="accent2">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casos  fatais</a:t>
            </a:r>
          </a:p>
        </p:txBody>
      </p:sp>
      <p:cxnSp>
        <p:nvCxnSpPr>
          <p:cNvPr id="27" name="Conector reto 26"/>
          <p:cNvCxnSpPr>
            <a:stCxn id="7" idx="3"/>
            <a:endCxn id="17" idx="1"/>
          </p:cNvCxnSpPr>
          <p:nvPr/>
        </p:nvCxnSpPr>
        <p:spPr>
          <a:xfrm>
            <a:off x="1442435" y="2235736"/>
            <a:ext cx="654676" cy="74481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a:stCxn id="7" idx="3"/>
            <a:endCxn id="26" idx="1"/>
          </p:cNvCxnSpPr>
          <p:nvPr/>
        </p:nvCxnSpPr>
        <p:spPr>
          <a:xfrm>
            <a:off x="1442435" y="2235736"/>
            <a:ext cx="654675" cy="153043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5" name="Elipse 34"/>
          <p:cNvSpPr/>
          <p:nvPr/>
        </p:nvSpPr>
        <p:spPr>
          <a:xfrm>
            <a:off x="1898559" y="3337203"/>
            <a:ext cx="2009105" cy="857924"/>
          </a:xfrm>
          <a:prstGeom prst="ellipse">
            <a:avLst/>
          </a:prstGeom>
          <a:no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39" name="Elipse 38"/>
          <p:cNvSpPr/>
          <p:nvPr/>
        </p:nvSpPr>
        <p:spPr>
          <a:xfrm>
            <a:off x="4226206" y="3418435"/>
            <a:ext cx="1228859" cy="695459"/>
          </a:xfrm>
          <a:prstGeom prst="ellipse">
            <a:avLst/>
          </a:prstGeom>
          <a:solidFill>
            <a:schemeClr val="accent4">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Fatores </a:t>
            </a:r>
          </a:p>
        </p:txBody>
      </p:sp>
      <p:sp>
        <p:nvSpPr>
          <p:cNvPr id="42" name="Elipse 41"/>
          <p:cNvSpPr/>
          <p:nvPr/>
        </p:nvSpPr>
        <p:spPr>
          <a:xfrm>
            <a:off x="2963867" y="4447901"/>
            <a:ext cx="1429766" cy="862125"/>
          </a:xfrm>
          <a:prstGeom prst="ellipse">
            <a:avLst/>
          </a:prstGeom>
          <a:solidFill>
            <a:schemeClr val="accent5">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idade do paciente</a:t>
            </a:r>
          </a:p>
        </p:txBody>
      </p:sp>
      <p:cxnSp>
        <p:nvCxnSpPr>
          <p:cNvPr id="45" name="Conector reto 44"/>
          <p:cNvCxnSpPr>
            <a:stCxn id="39" idx="4"/>
            <a:endCxn id="42" idx="0"/>
          </p:cNvCxnSpPr>
          <p:nvPr/>
        </p:nvCxnSpPr>
        <p:spPr>
          <a:xfrm flipH="1">
            <a:off x="3678750" y="4113894"/>
            <a:ext cx="1161886" cy="33400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6" name="Elipse 45"/>
          <p:cNvSpPr/>
          <p:nvPr/>
        </p:nvSpPr>
        <p:spPr>
          <a:xfrm>
            <a:off x="4726549" y="4447901"/>
            <a:ext cx="1146431" cy="862125"/>
          </a:xfrm>
          <a:prstGeom prst="ellipse">
            <a:avLst/>
          </a:prstGeom>
          <a:solidFill>
            <a:schemeClr val="accent5">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carga viral</a:t>
            </a:r>
          </a:p>
        </p:txBody>
      </p:sp>
      <p:cxnSp>
        <p:nvCxnSpPr>
          <p:cNvPr id="48" name="Conector reto 47"/>
          <p:cNvCxnSpPr>
            <a:stCxn id="46" idx="2"/>
            <a:endCxn id="42" idx="6"/>
          </p:cNvCxnSpPr>
          <p:nvPr/>
        </p:nvCxnSpPr>
        <p:spPr>
          <a:xfrm flipH="1">
            <a:off x="4393633" y="4878964"/>
            <a:ext cx="33291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1" name="Elipse 50"/>
          <p:cNvSpPr/>
          <p:nvPr/>
        </p:nvSpPr>
        <p:spPr>
          <a:xfrm>
            <a:off x="4639080" y="5643490"/>
            <a:ext cx="1321367" cy="862125"/>
          </a:xfrm>
          <a:prstGeom prst="ellipse">
            <a:avLst/>
          </a:prstGeom>
          <a:solidFill>
            <a:schemeClr val="accent5">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resposta imune</a:t>
            </a:r>
          </a:p>
        </p:txBody>
      </p:sp>
      <p:cxnSp>
        <p:nvCxnSpPr>
          <p:cNvPr id="52" name="Conector reto 51"/>
          <p:cNvCxnSpPr>
            <a:stCxn id="51" idx="0"/>
            <a:endCxn id="46" idx="4"/>
          </p:cNvCxnSpPr>
          <p:nvPr/>
        </p:nvCxnSpPr>
        <p:spPr>
          <a:xfrm flipV="1">
            <a:off x="5299764" y="5310026"/>
            <a:ext cx="1" cy="33346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6" name="Elipse 55"/>
          <p:cNvSpPr/>
          <p:nvPr/>
        </p:nvSpPr>
        <p:spPr>
          <a:xfrm>
            <a:off x="6297771" y="5643490"/>
            <a:ext cx="1777283" cy="862125"/>
          </a:xfrm>
          <a:prstGeom prst="ellipse">
            <a:avLst/>
          </a:prstGeom>
          <a:solidFill>
            <a:schemeClr val="accent5">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infecção secundária </a:t>
            </a:r>
          </a:p>
        </p:txBody>
      </p:sp>
      <p:cxnSp>
        <p:nvCxnSpPr>
          <p:cNvPr id="57" name="Conector reto 56"/>
          <p:cNvCxnSpPr>
            <a:stCxn id="51" idx="6"/>
            <a:endCxn id="56" idx="2"/>
          </p:cNvCxnSpPr>
          <p:nvPr/>
        </p:nvCxnSpPr>
        <p:spPr>
          <a:xfrm>
            <a:off x="5960447" y="6074553"/>
            <a:ext cx="337324"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Conector de seta reta 63"/>
          <p:cNvCxnSpPr>
            <a:stCxn id="35" idx="6"/>
            <a:endCxn id="9" idx="1"/>
          </p:cNvCxnSpPr>
          <p:nvPr/>
        </p:nvCxnSpPr>
        <p:spPr>
          <a:xfrm flipV="1">
            <a:off x="3907664" y="1679172"/>
            <a:ext cx="2467378" cy="2086993"/>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7" name="Retângulo de cantos arredondados 66"/>
          <p:cNvSpPr/>
          <p:nvPr/>
        </p:nvSpPr>
        <p:spPr>
          <a:xfrm>
            <a:off x="7495503" y="1419428"/>
            <a:ext cx="1065964" cy="508362"/>
          </a:xfrm>
          <a:prstGeom prst="roundRect">
            <a:avLst/>
          </a:prstGeom>
          <a:solidFill>
            <a:schemeClr val="accent3">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DENV</a:t>
            </a:r>
          </a:p>
        </p:txBody>
      </p:sp>
      <p:sp>
        <p:nvSpPr>
          <p:cNvPr id="68" name="Retângulo de cantos arredondados 67"/>
          <p:cNvSpPr/>
          <p:nvPr/>
        </p:nvSpPr>
        <p:spPr>
          <a:xfrm>
            <a:off x="8783403" y="1426513"/>
            <a:ext cx="1265124" cy="505317"/>
          </a:xfrm>
          <a:prstGeom prst="roundRect">
            <a:avLst/>
          </a:prstGeom>
          <a:solidFill>
            <a:schemeClr val="accent3">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CHIKV</a:t>
            </a:r>
          </a:p>
        </p:txBody>
      </p:sp>
      <p:cxnSp>
        <p:nvCxnSpPr>
          <p:cNvPr id="72" name="Conector reto 71"/>
          <p:cNvCxnSpPr>
            <a:stCxn id="9" idx="2"/>
            <a:endCxn id="11" idx="0"/>
          </p:cNvCxnSpPr>
          <p:nvPr/>
        </p:nvCxnSpPr>
        <p:spPr>
          <a:xfrm>
            <a:off x="6812924" y="1931830"/>
            <a:ext cx="1215561" cy="38472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Conector reto 74"/>
          <p:cNvCxnSpPr>
            <a:stCxn id="67" idx="2"/>
            <a:endCxn id="11" idx="0"/>
          </p:cNvCxnSpPr>
          <p:nvPr/>
        </p:nvCxnSpPr>
        <p:spPr>
          <a:xfrm>
            <a:off x="8028485" y="1927790"/>
            <a:ext cx="0" cy="38876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to 76"/>
          <p:cNvCxnSpPr>
            <a:stCxn id="68" idx="2"/>
            <a:endCxn id="11" idx="0"/>
          </p:cNvCxnSpPr>
          <p:nvPr/>
        </p:nvCxnSpPr>
        <p:spPr>
          <a:xfrm flipH="1">
            <a:off x="8028485" y="1931830"/>
            <a:ext cx="1387480" cy="38472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6" name="CaixaDeTexto 85"/>
          <p:cNvSpPr txBox="1"/>
          <p:nvPr/>
        </p:nvSpPr>
        <p:spPr>
          <a:xfrm>
            <a:off x="39051" y="6241979"/>
            <a:ext cx="4559678" cy="584775"/>
          </a:xfrm>
          <a:prstGeom prst="rect">
            <a:avLst/>
          </a:prstGeom>
          <a:noFill/>
          <a:ln>
            <a:no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LOVERA et al., 2019; OLIVEIRA &amp; PERON, 2019; KRIL et al., 2021</a:t>
            </a:r>
            <a:endParaRPr lang="pt-BR" sz="1600" b="1" dirty="0">
              <a:solidFill>
                <a:srgbClr val="FF0000"/>
              </a:solidFill>
              <a:latin typeface="Times New Roman" panose="02020603050405020304" pitchFamily="18" charset="0"/>
              <a:cs typeface="Times New Roman" panose="02020603050405020304" pitchFamily="18" charset="0"/>
            </a:endParaRPr>
          </a:p>
        </p:txBody>
      </p:sp>
      <p:cxnSp>
        <p:nvCxnSpPr>
          <p:cNvPr id="88" name="Conector em curva 87"/>
          <p:cNvCxnSpPr>
            <a:stCxn id="11" idx="2"/>
            <a:endCxn id="1032" idx="1"/>
          </p:cNvCxnSpPr>
          <p:nvPr/>
        </p:nvCxnSpPr>
        <p:spPr>
          <a:xfrm rot="16200000" flipH="1">
            <a:off x="8013117" y="3147173"/>
            <a:ext cx="1418217" cy="1387480"/>
          </a:xfrm>
          <a:prstGeom prst="curvedConnector2">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AutoShape 4" descr="Pâncreas um corpo humano imagem vetorial de © Pikovit #38912763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2" name="AutoShape 6" descr="Pâncreas um corpo humano imagem vetorial de © Pikovit #38912763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2" name="Picture 8" descr="Vetores de Silhueta Do Corpo Humano E Vários Órgãos Ilustração Vetorial e  mais imagens de Imagem de raios X - iStock"/>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415965" y="3124037"/>
            <a:ext cx="2014853" cy="2851970"/>
          </a:xfrm>
          <a:prstGeom prst="rect">
            <a:avLst/>
          </a:prstGeom>
          <a:noFill/>
          <a:extLst>
            <a:ext uri="{909E8E84-426E-40DD-AFC4-6F175D3DCCD1}">
              <a14:hiddenFill xmlns:a14="http://schemas.microsoft.com/office/drawing/2010/main">
                <a:solidFill>
                  <a:srgbClr val="FFFFFF"/>
                </a:solidFill>
              </a14:hiddenFill>
            </a:ext>
          </a:extLst>
        </p:spPr>
      </p:pic>
      <p:sp>
        <p:nvSpPr>
          <p:cNvPr id="96" name="CaixaDeTexto 95"/>
          <p:cNvSpPr txBox="1"/>
          <p:nvPr/>
        </p:nvSpPr>
        <p:spPr>
          <a:xfrm>
            <a:off x="9672034" y="6216431"/>
            <a:ext cx="2485620" cy="584775"/>
          </a:xfrm>
          <a:prstGeom prst="rect">
            <a:avLst/>
          </a:prstGeom>
          <a:solidFill>
            <a:schemeClr val="bg1"/>
          </a:solidFill>
          <a:ln>
            <a:solidFill>
              <a:schemeClr val="bg1"/>
            </a:solidFill>
          </a:ln>
        </p:spPr>
        <p:txBody>
          <a:bodyPr wrap="square" rtlCol="0">
            <a:spAutoFit/>
          </a:bodyPr>
          <a:lstStyle/>
          <a:p>
            <a:r>
              <a:rPr lang="pt-BR" sz="1600" b="1" dirty="0">
                <a:latin typeface="Times New Roman" panose="02020603050405020304" pitchFamily="18" charset="0"/>
                <a:cs typeface="Times New Roman" panose="02020603050405020304" pitchFamily="18" charset="0"/>
              </a:rPr>
              <a:t>Figura 9 – </a:t>
            </a:r>
            <a:r>
              <a:rPr lang="pt-BR" sz="1600" dirty="0">
                <a:latin typeface="Times New Roman" panose="02020603050405020304" pitchFamily="18" charset="0"/>
                <a:cs typeface="Times New Roman" panose="02020603050405020304" pitchFamily="18" charset="0"/>
              </a:rPr>
              <a:t>Corpo humano.</a:t>
            </a:r>
            <a:endParaRPr lang="pt-BR" sz="1600" b="1" dirty="0">
              <a:latin typeface="Times New Roman" panose="02020603050405020304" pitchFamily="18" charset="0"/>
              <a:cs typeface="Times New Roman" panose="02020603050405020304" pitchFamily="18" charset="0"/>
            </a:endParaRPr>
          </a:p>
          <a:p>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istockphoto.com</a:t>
            </a:r>
            <a:endParaRPr lang="pt-B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4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155575" y="1138424"/>
            <a:ext cx="10972800" cy="636129"/>
          </a:xfrm>
        </p:spPr>
        <p:txBody>
          <a:bodyPr/>
          <a:lstStyle/>
          <a:p>
            <a:r>
              <a:rPr lang="pt-BR" dirty="0">
                <a:latin typeface="Times New Roman" panose="02020603050405020304" pitchFamily="18" charset="0"/>
                <a:cs typeface="Times New Roman" panose="02020603050405020304" pitchFamily="18" charset="0"/>
              </a:rPr>
              <a:t>Patogenia</a:t>
            </a:r>
          </a:p>
        </p:txBody>
      </p:sp>
      <p:sp>
        <p:nvSpPr>
          <p:cNvPr id="6" name="Título 3"/>
          <p:cNvSpPr>
            <a:spLocks noGrp="1"/>
          </p:cNvSpPr>
          <p:nvPr>
            <p:ph type="title"/>
          </p:nvPr>
        </p:nvSpPr>
        <p:spPr>
          <a:xfrm>
            <a:off x="367554" y="166208"/>
            <a:ext cx="10972800" cy="1143000"/>
          </a:xfrm>
        </p:spPr>
        <p:txBody>
          <a:bodyPr/>
          <a:lstStyle/>
          <a:p>
            <a:pPr algn="ctr"/>
            <a:r>
              <a:rPr lang="pt-BR" dirty="0">
                <a:latin typeface="Times New Roman" panose="02020603050405020304" pitchFamily="18" charset="0"/>
                <a:cs typeface="Times New Roman" panose="02020603050405020304" pitchFamily="18" charset="0"/>
              </a:rPr>
              <a:t>Introdução</a:t>
            </a:r>
          </a:p>
        </p:txBody>
      </p:sp>
      <p:sp>
        <p:nvSpPr>
          <p:cNvPr id="39" name="Elipse 38"/>
          <p:cNvSpPr/>
          <p:nvPr/>
        </p:nvSpPr>
        <p:spPr>
          <a:xfrm>
            <a:off x="1869961" y="1584100"/>
            <a:ext cx="1228859" cy="695459"/>
          </a:xfrm>
          <a:prstGeom prst="ellipse">
            <a:avLst/>
          </a:prstGeom>
          <a:solidFill>
            <a:schemeClr val="accent4">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Órgão</a:t>
            </a:r>
          </a:p>
          <a:p>
            <a:pPr algn="ctr"/>
            <a:r>
              <a:rPr lang="pt-BR" dirty="0">
                <a:latin typeface="Times New Roman" pitchFamily="18" charset="0"/>
                <a:cs typeface="Times New Roman" pitchFamily="18" charset="0"/>
              </a:rPr>
              <a:t>alvo</a:t>
            </a:r>
            <a:endParaRPr lang="pt-BR" dirty="0">
              <a:solidFill>
                <a:schemeClr val="tx1"/>
              </a:solidFill>
              <a:latin typeface="Times New Roman" pitchFamily="18" charset="0"/>
              <a:cs typeface="Times New Roman" pitchFamily="18" charset="0"/>
            </a:endParaRPr>
          </a:p>
        </p:txBody>
      </p:sp>
      <p:sp>
        <p:nvSpPr>
          <p:cNvPr id="42" name="Elipse 41"/>
          <p:cNvSpPr/>
          <p:nvPr/>
        </p:nvSpPr>
        <p:spPr>
          <a:xfrm>
            <a:off x="2318890" y="2573970"/>
            <a:ext cx="1691376" cy="709622"/>
          </a:xfrm>
          <a:prstGeom prst="ellipse">
            <a:avLst/>
          </a:prstGeom>
          <a:solidFill>
            <a:schemeClr val="accent5">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alterações</a:t>
            </a:r>
          </a:p>
        </p:txBody>
      </p:sp>
      <p:cxnSp>
        <p:nvCxnSpPr>
          <p:cNvPr id="45" name="Conector reto 44"/>
          <p:cNvCxnSpPr>
            <a:stCxn id="39" idx="4"/>
            <a:endCxn id="42" idx="0"/>
          </p:cNvCxnSpPr>
          <p:nvPr/>
        </p:nvCxnSpPr>
        <p:spPr>
          <a:xfrm>
            <a:off x="2484391" y="2279559"/>
            <a:ext cx="680187" cy="29441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6" name="Elipse 45"/>
          <p:cNvSpPr/>
          <p:nvPr/>
        </p:nvSpPr>
        <p:spPr>
          <a:xfrm>
            <a:off x="4389225" y="2497718"/>
            <a:ext cx="1571222" cy="862125"/>
          </a:xfrm>
          <a:prstGeom prst="ellipse">
            <a:avLst/>
          </a:prstGeom>
          <a:solidFill>
            <a:schemeClr val="accent5">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funções hepáticas</a:t>
            </a:r>
          </a:p>
        </p:txBody>
      </p:sp>
      <p:cxnSp>
        <p:nvCxnSpPr>
          <p:cNvPr id="48" name="Conector reto 47"/>
          <p:cNvCxnSpPr>
            <a:stCxn id="46" idx="2"/>
            <a:endCxn id="42" idx="6"/>
          </p:cNvCxnSpPr>
          <p:nvPr/>
        </p:nvCxnSpPr>
        <p:spPr>
          <a:xfrm flipH="1">
            <a:off x="4010266" y="2928781"/>
            <a:ext cx="378959"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1" name="Elipse 50"/>
          <p:cNvSpPr/>
          <p:nvPr/>
        </p:nvSpPr>
        <p:spPr>
          <a:xfrm>
            <a:off x="4514152" y="3643060"/>
            <a:ext cx="1321367" cy="862125"/>
          </a:xfrm>
          <a:prstGeom prst="ellipse">
            <a:avLst/>
          </a:prstGeom>
          <a:solidFill>
            <a:schemeClr val="accent5">
              <a:lumMod val="20000"/>
              <a:lumOff val="80000"/>
            </a:schemeClr>
          </a:solidFill>
          <a:ln>
            <a:solidFill>
              <a:schemeClr val="accent6">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Lesão tecidual</a:t>
            </a:r>
          </a:p>
        </p:txBody>
      </p:sp>
      <p:cxnSp>
        <p:nvCxnSpPr>
          <p:cNvPr id="52" name="Conector reto 51"/>
          <p:cNvCxnSpPr>
            <a:stCxn id="51" idx="0"/>
            <a:endCxn id="46" idx="4"/>
          </p:cNvCxnSpPr>
          <p:nvPr/>
        </p:nvCxnSpPr>
        <p:spPr>
          <a:xfrm flipV="1">
            <a:off x="5174836" y="3359843"/>
            <a:ext cx="0" cy="28321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to 56"/>
          <p:cNvCxnSpPr>
            <a:stCxn id="51" idx="4"/>
            <a:endCxn id="87" idx="0"/>
          </p:cNvCxnSpPr>
          <p:nvPr/>
        </p:nvCxnSpPr>
        <p:spPr>
          <a:xfrm>
            <a:off x="5174836" y="4505185"/>
            <a:ext cx="1191230" cy="40132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6" name="CaixaDeTexto 85"/>
          <p:cNvSpPr txBox="1"/>
          <p:nvPr/>
        </p:nvSpPr>
        <p:spPr>
          <a:xfrm>
            <a:off x="7531672" y="6213227"/>
            <a:ext cx="4559678" cy="584775"/>
          </a:xfrm>
          <a:prstGeom prst="rect">
            <a:avLst/>
          </a:prstGeom>
          <a:noFill/>
          <a:ln>
            <a:no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USTAFA et al., 2017; DISSANAYAKE &amp; SENEVIRATNE, 2018; CHIA et al., 2020</a:t>
            </a:r>
            <a:endParaRPr lang="pt-BR" sz="1600" b="1" dirty="0">
              <a:solidFill>
                <a:srgbClr val="FF0000"/>
              </a:solidFill>
              <a:latin typeface="Times New Roman" panose="02020603050405020304" pitchFamily="18" charset="0"/>
              <a:cs typeface="Times New Roman" panose="02020603050405020304" pitchFamily="18" charset="0"/>
            </a:endParaRPr>
          </a:p>
        </p:txBody>
      </p:sp>
      <p:sp>
        <p:nvSpPr>
          <p:cNvPr id="91" name="AutoShape 4" descr="Pâncreas um corpo humano imagem vetorial de © Pikovit #38912763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2" name="AutoShape 6" descr="Pâncreas um corpo humano imagem vetorial de © Pikovit #38912763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6" name="CaixaDeTexto 95"/>
          <p:cNvSpPr txBox="1"/>
          <p:nvPr/>
        </p:nvSpPr>
        <p:spPr>
          <a:xfrm>
            <a:off x="155575" y="4209278"/>
            <a:ext cx="2485620" cy="584775"/>
          </a:xfrm>
          <a:prstGeom prst="rect">
            <a:avLst/>
          </a:prstGeom>
          <a:solidFill>
            <a:schemeClr val="bg1"/>
          </a:solidFill>
          <a:ln>
            <a:solidFill>
              <a:schemeClr val="bg1"/>
            </a:solidFill>
          </a:ln>
        </p:spPr>
        <p:txBody>
          <a:bodyPr wrap="square" rtlCol="0">
            <a:spAutoFit/>
          </a:bodyPr>
          <a:lstStyle/>
          <a:p>
            <a:r>
              <a:rPr lang="pt-BR" sz="1600" b="1" dirty="0">
                <a:latin typeface="Times New Roman" panose="02020603050405020304" pitchFamily="18" charset="0"/>
                <a:cs typeface="Times New Roman" panose="02020603050405020304" pitchFamily="18" charset="0"/>
              </a:rPr>
              <a:t>Figura 10 – </a:t>
            </a:r>
            <a:r>
              <a:rPr lang="pt-BR" sz="1600" dirty="0">
                <a:latin typeface="Times New Roman" panose="02020603050405020304" pitchFamily="18" charset="0"/>
                <a:cs typeface="Times New Roman" panose="02020603050405020304" pitchFamily="18" charset="0"/>
              </a:rPr>
              <a:t>Fígado.</a:t>
            </a:r>
            <a:endParaRPr lang="pt-BR" sz="1600" b="1" dirty="0">
              <a:latin typeface="Times New Roman" panose="02020603050405020304" pitchFamily="18" charset="0"/>
              <a:cs typeface="Times New Roman" panose="02020603050405020304" pitchFamily="18" charset="0"/>
            </a:endParaRPr>
          </a:p>
          <a:p>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istockphoto.com</a:t>
            </a:r>
            <a:endParaRPr lang="pt-BR" sz="1600" b="1" dirty="0">
              <a:latin typeface="Times New Roman" panose="02020603050405020304" pitchFamily="18" charset="0"/>
              <a:cs typeface="Times New Roman" panose="02020603050405020304" pitchFamily="18" charset="0"/>
            </a:endParaRPr>
          </a:p>
        </p:txBody>
      </p:sp>
      <p:pic>
        <p:nvPicPr>
          <p:cNvPr id="2050" name="Picture 2" descr="desenho vetorial de desenho vetorial de anatomia de órgão interno humano  fígado parte do corpo 2185172 Vetor no Vecteezy"/>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5575" y="1783441"/>
            <a:ext cx="1718012" cy="2290682"/>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p:cNvSpPr/>
          <p:nvPr/>
        </p:nvSpPr>
        <p:spPr>
          <a:xfrm>
            <a:off x="558183" y="2612675"/>
            <a:ext cx="664163" cy="632213"/>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72" name="Conector reto 71"/>
          <p:cNvCxnSpPr>
            <a:stCxn id="8" idx="0"/>
            <a:endCxn id="39" idx="2"/>
          </p:cNvCxnSpPr>
          <p:nvPr/>
        </p:nvCxnSpPr>
        <p:spPr>
          <a:xfrm flipV="1">
            <a:off x="890265" y="1931830"/>
            <a:ext cx="979696" cy="6808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a:stCxn id="8" idx="6"/>
            <a:endCxn id="39" idx="2"/>
          </p:cNvCxnSpPr>
          <p:nvPr/>
        </p:nvCxnSpPr>
        <p:spPr>
          <a:xfrm flipV="1">
            <a:off x="1222346" y="1931830"/>
            <a:ext cx="647615" cy="9969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ector reto 78"/>
          <p:cNvCxnSpPr>
            <a:stCxn id="51" idx="4"/>
            <a:endCxn id="2053" idx="0"/>
          </p:cNvCxnSpPr>
          <p:nvPr/>
        </p:nvCxnSpPr>
        <p:spPr>
          <a:xfrm flipH="1">
            <a:off x="4199745" y="4505185"/>
            <a:ext cx="975091" cy="40132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53" name="Retângulo de cantos arredondados 2052"/>
          <p:cNvSpPr/>
          <p:nvPr/>
        </p:nvSpPr>
        <p:spPr>
          <a:xfrm>
            <a:off x="3517357" y="4906508"/>
            <a:ext cx="1364776" cy="829234"/>
          </a:xfrm>
          <a:prstGeom prst="roundRect">
            <a:avLst/>
          </a:prstGeom>
          <a:solidFill>
            <a:schemeClr val="accent5">
              <a:lumMod val="60000"/>
              <a:lumOff val="40000"/>
            </a:schemeClr>
          </a:soli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Efeito citopático viral</a:t>
            </a:r>
          </a:p>
        </p:txBody>
      </p:sp>
      <p:sp>
        <p:nvSpPr>
          <p:cNvPr id="87" name="Retângulo de cantos arredondados 86"/>
          <p:cNvSpPr/>
          <p:nvPr/>
        </p:nvSpPr>
        <p:spPr>
          <a:xfrm>
            <a:off x="5539762" y="4906508"/>
            <a:ext cx="1652608" cy="829234"/>
          </a:xfrm>
          <a:prstGeom prst="roundRect">
            <a:avLst/>
          </a:prstGeom>
          <a:solidFill>
            <a:schemeClr val="accent5">
              <a:lumMod val="60000"/>
              <a:lumOff val="40000"/>
            </a:schemeClr>
          </a:soli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Lesão</a:t>
            </a:r>
          </a:p>
          <a:p>
            <a:pPr algn="ctr"/>
            <a:r>
              <a:rPr lang="pt-BR" dirty="0">
                <a:latin typeface="Times New Roman" pitchFamily="18" charset="0"/>
                <a:cs typeface="Times New Roman" pitchFamily="18" charset="0"/>
              </a:rPr>
              <a:t>imunomediada</a:t>
            </a:r>
            <a:endParaRPr lang="pt-BR" dirty="0">
              <a:solidFill>
                <a:schemeClr val="tx1"/>
              </a:solidFill>
              <a:latin typeface="Times New Roman" pitchFamily="18" charset="0"/>
              <a:cs typeface="Times New Roman" pitchFamily="18" charset="0"/>
            </a:endParaRPr>
          </a:p>
        </p:txBody>
      </p:sp>
      <p:sp>
        <p:nvSpPr>
          <p:cNvPr id="90" name="Retângulo de cantos arredondados 89"/>
          <p:cNvSpPr/>
          <p:nvPr/>
        </p:nvSpPr>
        <p:spPr>
          <a:xfrm>
            <a:off x="7641517" y="1513143"/>
            <a:ext cx="4339987" cy="4041496"/>
          </a:xfrm>
          <a:prstGeom prst="roundRect">
            <a:avLst/>
          </a:prstGeom>
          <a:solidFill>
            <a:schemeClr val="bg1"/>
          </a:solid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Clr>
                <a:srgbClr val="FF0000"/>
              </a:buClr>
              <a:buFont typeface="Wingdings" pitchFamily="2" charset="2"/>
              <a:buChar char="v"/>
            </a:pPr>
            <a:r>
              <a:rPr lang="pt-BR" dirty="0">
                <a:latin typeface="Times New Roman" pitchFamily="18" charset="0"/>
                <a:cs typeface="Times New Roman" pitchFamily="18" charset="0"/>
              </a:rPr>
              <a:t>Padrões histopatológicos</a:t>
            </a:r>
          </a:p>
          <a:p>
            <a:pPr marL="285750" indent="-285750" algn="just">
              <a:buClr>
                <a:srgbClr val="FF0000"/>
              </a:buClr>
              <a:buFont typeface="Arial" pitchFamily="34" charset="0"/>
              <a:buChar char="•"/>
            </a:pPr>
            <a:r>
              <a:rPr lang="pt-BR" dirty="0">
                <a:latin typeface="Times New Roman" pitchFamily="18" charset="0"/>
                <a:cs typeface="Times New Roman" pitchFamily="18" charset="0"/>
              </a:rPr>
              <a:t>Infiltrado inflamatório</a:t>
            </a:r>
          </a:p>
          <a:p>
            <a:pPr marL="285750" indent="-285750" algn="just">
              <a:buClr>
                <a:srgbClr val="FF0000"/>
              </a:buClr>
              <a:buFont typeface="Arial" pitchFamily="34" charset="0"/>
              <a:buChar char="•"/>
            </a:pPr>
            <a:r>
              <a:rPr lang="pt-BR" dirty="0">
                <a:latin typeface="Times New Roman" pitchFamily="18" charset="0"/>
                <a:cs typeface="Times New Roman" pitchFamily="18" charset="0"/>
              </a:rPr>
              <a:t>Esteatose macro e microgoticular</a:t>
            </a:r>
          </a:p>
          <a:p>
            <a:pPr marL="285750" indent="-285750" algn="just">
              <a:buClr>
                <a:srgbClr val="FF0000"/>
              </a:buClr>
              <a:buFont typeface="Arial" pitchFamily="34" charset="0"/>
              <a:buChar char="•"/>
            </a:pPr>
            <a:r>
              <a:rPr lang="pt-BR" dirty="0">
                <a:latin typeface="Times New Roman" pitchFamily="18" charset="0"/>
                <a:cs typeface="Times New Roman" pitchFamily="18" charset="0"/>
              </a:rPr>
              <a:t>Necrose</a:t>
            </a:r>
          </a:p>
          <a:p>
            <a:pPr marL="285750" indent="-285750" algn="just">
              <a:buClr>
                <a:srgbClr val="FF0000"/>
              </a:buClr>
              <a:buFont typeface="Arial" pitchFamily="34" charset="0"/>
              <a:buChar char="•"/>
            </a:pPr>
            <a:r>
              <a:rPr lang="pt-BR" dirty="0">
                <a:latin typeface="Times New Roman" pitchFamily="18" charset="0"/>
                <a:cs typeface="Times New Roman" pitchFamily="18" charset="0"/>
              </a:rPr>
              <a:t>Apoptose</a:t>
            </a:r>
          </a:p>
          <a:p>
            <a:pPr marL="285750" indent="-285750" algn="just">
              <a:buClr>
                <a:srgbClr val="FF0000"/>
              </a:buClr>
              <a:buFont typeface="Arial" pitchFamily="34" charset="0"/>
              <a:buChar char="•"/>
            </a:pPr>
            <a:r>
              <a:rPr lang="pt-BR" dirty="0">
                <a:latin typeface="Times New Roman" pitchFamily="18" charset="0"/>
                <a:cs typeface="Times New Roman" pitchFamily="18" charset="0"/>
              </a:rPr>
              <a:t>Alteração em células endoteliais sinusoidais hepáticas (CESH)</a:t>
            </a:r>
          </a:p>
          <a:p>
            <a:pPr marL="285750" indent="-285750" algn="just">
              <a:buClr>
                <a:srgbClr val="FF0000"/>
              </a:buClr>
              <a:buFont typeface="Arial" pitchFamily="34" charset="0"/>
              <a:buChar char="•"/>
            </a:pPr>
            <a:r>
              <a:rPr lang="pt-BR" dirty="0">
                <a:latin typeface="Times New Roman" pitchFamily="18" charset="0"/>
                <a:cs typeface="Times New Roman" pitchFamily="18" charset="0"/>
              </a:rPr>
              <a:t>Alteração em células de Kupffer</a:t>
            </a:r>
          </a:p>
          <a:p>
            <a:pPr algn="just">
              <a:buClr>
                <a:srgbClr val="FF0000"/>
              </a:buClr>
            </a:pPr>
            <a:endParaRPr lang="pt-BR" dirty="0">
              <a:latin typeface="Times New Roman" pitchFamily="18" charset="0"/>
              <a:cs typeface="Times New Roman" pitchFamily="18" charset="0"/>
            </a:endParaRPr>
          </a:p>
          <a:p>
            <a:pPr marL="285750" indent="-285750" algn="just">
              <a:buClr>
                <a:srgbClr val="FF0000"/>
              </a:buClr>
              <a:buFont typeface="Wingdings" pitchFamily="2" charset="2"/>
              <a:buChar char="v"/>
            </a:pPr>
            <a:r>
              <a:rPr lang="pt-BR" dirty="0">
                <a:latin typeface="Times New Roman" pitchFamily="18" charset="0"/>
                <a:cs typeface="Times New Roman" pitchFamily="18" charset="0"/>
              </a:rPr>
              <a:t>Pacientes com comprometimento hepático apresentam maior risco de desfecho clínico fatal </a:t>
            </a:r>
            <a:r>
              <a:rPr lang="da-DK" dirty="0">
                <a:latin typeface="Times New Roman" pitchFamily="18" charset="0"/>
                <a:cs typeface="Times New Roman" pitchFamily="18" charset="0"/>
              </a:rPr>
              <a:t>(DEVARBHAVI et al., 2020; SHARP et al., 2021)</a:t>
            </a:r>
            <a:r>
              <a:rPr lang="pt-BR" dirty="0">
                <a:latin typeface="Times New Roman" pitchFamily="18" charset="0"/>
                <a:cs typeface="Times New Roman" pitchFamily="18" charset="0"/>
              </a:rPr>
              <a:t>.</a:t>
            </a:r>
            <a:endParaRPr lang="pt-BR"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6467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94447" y="184475"/>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Materiais e Métodos</a:t>
            </a:r>
          </a:p>
        </p:txBody>
      </p:sp>
      <p:grpSp>
        <p:nvGrpSpPr>
          <p:cNvPr id="19" name="Grupo 18"/>
          <p:cNvGrpSpPr/>
          <p:nvPr/>
        </p:nvGrpSpPr>
        <p:grpSpPr>
          <a:xfrm>
            <a:off x="497821" y="1318927"/>
            <a:ext cx="11093450" cy="5300662"/>
            <a:chOff x="309563" y="1414463"/>
            <a:chExt cx="11093450" cy="5300662"/>
          </a:xfrm>
        </p:grpSpPr>
        <p:sp>
          <p:nvSpPr>
            <p:cNvPr id="20" name="Retângulo de cantos arredondados 19"/>
            <p:cNvSpPr/>
            <p:nvPr/>
          </p:nvSpPr>
          <p:spPr>
            <a:xfrm>
              <a:off x="423863" y="2165350"/>
              <a:ext cx="1492250" cy="523875"/>
            </a:xfrm>
            <a:prstGeom prst="roundRect">
              <a:avLst/>
            </a:prstGeom>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Amostras hepáticas </a:t>
              </a:r>
            </a:p>
          </p:txBody>
        </p:sp>
        <p:sp>
          <p:nvSpPr>
            <p:cNvPr id="21" name="CaixaDeTexto 2"/>
            <p:cNvSpPr txBox="1">
              <a:spLocks noChangeArrowheads="1"/>
            </p:cNvSpPr>
            <p:nvPr/>
          </p:nvSpPr>
          <p:spPr bwMode="auto">
            <a:xfrm>
              <a:off x="423863" y="1414463"/>
              <a:ext cx="4638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pt-BR" sz="2400" dirty="0">
                  <a:latin typeface="Times New Roman" pitchFamily="18" charset="0"/>
                  <a:cs typeface="Times New Roman" pitchFamily="18" charset="0"/>
                </a:rPr>
                <a:t>Análise Histológica</a:t>
              </a:r>
            </a:p>
          </p:txBody>
        </p:sp>
        <p:sp>
          <p:nvSpPr>
            <p:cNvPr id="23" name="Retângulo de cantos arredondados 22"/>
            <p:cNvSpPr/>
            <p:nvPr/>
          </p:nvSpPr>
          <p:spPr>
            <a:xfrm>
              <a:off x="2162175" y="2165350"/>
              <a:ext cx="1493838" cy="523875"/>
            </a:xfrm>
            <a:prstGeom prst="roundRect">
              <a:avLst/>
            </a:prstGeom>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fixadas durante 24h </a:t>
              </a:r>
            </a:p>
          </p:txBody>
        </p:sp>
        <p:cxnSp>
          <p:nvCxnSpPr>
            <p:cNvPr id="24" name="Conector de seta reta 23"/>
            <p:cNvCxnSpPr>
              <a:stCxn id="20" idx="3"/>
              <a:endCxn id="23" idx="1"/>
            </p:cNvCxnSpPr>
            <p:nvPr/>
          </p:nvCxnSpPr>
          <p:spPr>
            <a:xfrm flipV="1">
              <a:off x="1916113" y="2427288"/>
              <a:ext cx="246062"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Retângulo de cantos arredondados 27"/>
            <p:cNvSpPr/>
            <p:nvPr/>
          </p:nvSpPr>
          <p:spPr>
            <a:xfrm>
              <a:off x="3902075" y="2170113"/>
              <a:ext cx="1492250" cy="523875"/>
            </a:xfrm>
            <a:prstGeom prst="roundRect">
              <a:avLst/>
            </a:prstGeom>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mantidas em álcool etílico</a:t>
              </a:r>
            </a:p>
          </p:txBody>
        </p:sp>
        <p:cxnSp>
          <p:nvCxnSpPr>
            <p:cNvPr id="29" name="Conector de seta reta 28"/>
            <p:cNvCxnSpPr>
              <a:stCxn id="23" idx="3"/>
              <a:endCxn id="28" idx="1"/>
            </p:cNvCxnSpPr>
            <p:nvPr/>
          </p:nvCxnSpPr>
          <p:spPr>
            <a:xfrm>
              <a:off x="3656013" y="2427288"/>
              <a:ext cx="246062" cy="4762"/>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tângulo de cantos arredondados 29"/>
            <p:cNvSpPr/>
            <p:nvPr/>
          </p:nvSpPr>
          <p:spPr>
            <a:xfrm>
              <a:off x="2101850" y="2908300"/>
              <a:ext cx="1614488" cy="1189038"/>
            </a:xfrm>
            <a:prstGeom prst="roundRect">
              <a:avLst/>
            </a:prstGeom>
            <a:solidFill>
              <a:schemeClr val="accent4">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solução de formalina tamponada a 10% </a:t>
              </a:r>
            </a:p>
          </p:txBody>
        </p:sp>
        <p:cxnSp>
          <p:nvCxnSpPr>
            <p:cNvPr id="31" name="Conector reto 30"/>
            <p:cNvCxnSpPr>
              <a:stCxn id="23" idx="2"/>
              <a:endCxn id="30" idx="0"/>
            </p:cNvCxnSpPr>
            <p:nvPr/>
          </p:nvCxnSpPr>
          <p:spPr>
            <a:xfrm flipH="1">
              <a:off x="2908300" y="2689225"/>
              <a:ext cx="0" cy="21907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em curva 32"/>
            <p:cNvCxnSpPr>
              <a:stCxn id="20" idx="2"/>
              <a:endCxn id="35" idx="0"/>
            </p:cNvCxnSpPr>
            <p:nvPr/>
          </p:nvCxnSpPr>
          <p:spPr>
            <a:xfrm rot="5400000">
              <a:off x="236538" y="3508375"/>
              <a:ext cx="1752600" cy="114300"/>
            </a:xfrm>
            <a:prstGeom prst="curvedConnector3">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Retângulo de cantos arredondados 34"/>
            <p:cNvSpPr/>
            <p:nvPr/>
          </p:nvSpPr>
          <p:spPr>
            <a:xfrm>
              <a:off x="309563" y="4441825"/>
              <a:ext cx="1492250" cy="523875"/>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fragmentos de tecidos </a:t>
              </a:r>
            </a:p>
          </p:txBody>
        </p:sp>
        <p:sp>
          <p:nvSpPr>
            <p:cNvPr id="37" name="Retângulo de cantos arredondados 36"/>
            <p:cNvSpPr/>
            <p:nvPr/>
          </p:nvSpPr>
          <p:spPr>
            <a:xfrm>
              <a:off x="2101850" y="4257675"/>
              <a:ext cx="2133600" cy="892175"/>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diversas soluções crescentes de álcool (70 a 100%)</a:t>
              </a:r>
            </a:p>
          </p:txBody>
        </p:sp>
        <p:cxnSp>
          <p:nvCxnSpPr>
            <p:cNvPr id="38" name="Conector de seta reta 37"/>
            <p:cNvCxnSpPr>
              <a:stCxn id="35" idx="3"/>
              <a:endCxn id="37" idx="1"/>
            </p:cNvCxnSpPr>
            <p:nvPr/>
          </p:nvCxnSpPr>
          <p:spPr>
            <a:xfrm>
              <a:off x="1801813" y="4703763"/>
              <a:ext cx="300037"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Retângulo de cantos arredondados 38"/>
            <p:cNvSpPr/>
            <p:nvPr/>
          </p:nvSpPr>
          <p:spPr>
            <a:xfrm>
              <a:off x="4483100" y="4348163"/>
              <a:ext cx="1595438" cy="7127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duas passagens em xilol</a:t>
              </a:r>
            </a:p>
          </p:txBody>
        </p:sp>
        <p:cxnSp>
          <p:nvCxnSpPr>
            <p:cNvPr id="40" name="Conector de seta reta 39"/>
            <p:cNvCxnSpPr>
              <a:stCxn id="37" idx="3"/>
              <a:endCxn id="39" idx="1"/>
            </p:cNvCxnSpPr>
            <p:nvPr/>
          </p:nvCxnSpPr>
          <p:spPr>
            <a:xfrm flipV="1">
              <a:off x="4235450" y="4703763"/>
              <a:ext cx="247650"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Retângulo de cantos arredondados 40"/>
            <p:cNvSpPr/>
            <p:nvPr/>
          </p:nvSpPr>
          <p:spPr>
            <a:xfrm>
              <a:off x="6311900" y="4348163"/>
              <a:ext cx="1595438" cy="7127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duas em parafina a 60ºC </a:t>
              </a:r>
            </a:p>
          </p:txBody>
        </p:sp>
        <p:cxnSp>
          <p:nvCxnSpPr>
            <p:cNvPr id="42" name="Conector de seta reta 41"/>
            <p:cNvCxnSpPr>
              <a:stCxn id="39" idx="3"/>
              <a:endCxn id="41" idx="1"/>
            </p:cNvCxnSpPr>
            <p:nvPr/>
          </p:nvCxnSpPr>
          <p:spPr>
            <a:xfrm>
              <a:off x="6078538" y="4703763"/>
              <a:ext cx="233362"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Retângulo de cantos arredondados 42"/>
            <p:cNvSpPr/>
            <p:nvPr/>
          </p:nvSpPr>
          <p:spPr>
            <a:xfrm>
              <a:off x="8135938" y="4441825"/>
              <a:ext cx="1492250" cy="523875"/>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resfriamento</a:t>
              </a:r>
            </a:p>
          </p:txBody>
        </p:sp>
        <p:cxnSp>
          <p:nvCxnSpPr>
            <p:cNvPr id="44" name="Conector de seta reta 43"/>
            <p:cNvCxnSpPr>
              <a:stCxn id="41" idx="3"/>
              <a:endCxn id="43" idx="1"/>
            </p:cNvCxnSpPr>
            <p:nvPr/>
          </p:nvCxnSpPr>
          <p:spPr>
            <a:xfrm>
              <a:off x="7907338" y="4703763"/>
              <a:ext cx="228600"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Conector em curva 45"/>
            <p:cNvCxnSpPr>
              <a:stCxn id="43" idx="3"/>
              <a:endCxn id="47" idx="0"/>
            </p:cNvCxnSpPr>
            <p:nvPr/>
          </p:nvCxnSpPr>
          <p:spPr>
            <a:xfrm flipV="1">
              <a:off x="9628188" y="4441825"/>
              <a:ext cx="1028700" cy="261938"/>
            </a:xfrm>
            <a:prstGeom prst="curvedConnector4">
              <a:avLst>
                <a:gd name="adj1" fmla="val 13728"/>
                <a:gd name="adj2" fmla="val 18718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Retângulo de cantos arredondados 46"/>
            <p:cNvSpPr/>
            <p:nvPr/>
          </p:nvSpPr>
          <p:spPr>
            <a:xfrm>
              <a:off x="9910763" y="4441825"/>
              <a:ext cx="1492250" cy="52387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blocos de tecidos </a:t>
              </a:r>
            </a:p>
          </p:txBody>
        </p:sp>
        <p:sp>
          <p:nvSpPr>
            <p:cNvPr id="48" name="Retângulo de cantos arredondados 47"/>
            <p:cNvSpPr/>
            <p:nvPr/>
          </p:nvSpPr>
          <p:spPr>
            <a:xfrm>
              <a:off x="9910763" y="5194300"/>
              <a:ext cx="1492250" cy="525463"/>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seccionados </a:t>
              </a:r>
            </a:p>
          </p:txBody>
        </p:sp>
        <p:cxnSp>
          <p:nvCxnSpPr>
            <p:cNvPr id="50" name="Conector de seta reta 49"/>
            <p:cNvCxnSpPr>
              <a:stCxn id="47" idx="2"/>
              <a:endCxn id="48" idx="0"/>
            </p:cNvCxnSpPr>
            <p:nvPr/>
          </p:nvCxnSpPr>
          <p:spPr>
            <a:xfrm>
              <a:off x="10656888" y="4965700"/>
              <a:ext cx="0" cy="22860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Retângulo de cantos arredondados 51"/>
            <p:cNvSpPr/>
            <p:nvPr/>
          </p:nvSpPr>
          <p:spPr>
            <a:xfrm>
              <a:off x="9910763" y="5961063"/>
              <a:ext cx="1492250" cy="52546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micrótomo rotativo </a:t>
              </a:r>
            </a:p>
          </p:txBody>
        </p:sp>
        <p:cxnSp>
          <p:nvCxnSpPr>
            <p:cNvPr id="54" name="Conector de seta reta 53"/>
            <p:cNvCxnSpPr>
              <a:stCxn id="48" idx="2"/>
              <a:endCxn id="52" idx="0"/>
            </p:cNvCxnSpPr>
            <p:nvPr/>
          </p:nvCxnSpPr>
          <p:spPr>
            <a:xfrm flipH="1">
              <a:off x="10656888" y="5719763"/>
              <a:ext cx="0" cy="24130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Retângulo de cantos arredondados 54"/>
            <p:cNvSpPr/>
            <p:nvPr/>
          </p:nvSpPr>
          <p:spPr>
            <a:xfrm>
              <a:off x="7847013" y="5199063"/>
              <a:ext cx="1778000" cy="52546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cortes de 5µm de espessura </a:t>
              </a:r>
            </a:p>
          </p:txBody>
        </p:sp>
        <p:cxnSp>
          <p:nvCxnSpPr>
            <p:cNvPr id="56" name="Conector de seta reta 55"/>
            <p:cNvCxnSpPr>
              <a:stCxn id="48" idx="1"/>
              <a:endCxn id="55" idx="3"/>
            </p:cNvCxnSpPr>
            <p:nvPr/>
          </p:nvCxnSpPr>
          <p:spPr>
            <a:xfrm flipH="1">
              <a:off x="9625013" y="5457825"/>
              <a:ext cx="285750" cy="3175"/>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Retângulo de cantos arredondados 56"/>
            <p:cNvSpPr/>
            <p:nvPr/>
          </p:nvSpPr>
          <p:spPr>
            <a:xfrm>
              <a:off x="7847013" y="5938838"/>
              <a:ext cx="1778000" cy="776287"/>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Tecidos corados hematoxilina-eosina</a:t>
              </a:r>
            </a:p>
          </p:txBody>
        </p:sp>
        <p:cxnSp>
          <p:nvCxnSpPr>
            <p:cNvPr id="58" name="Conector de seta reta 57"/>
            <p:cNvCxnSpPr>
              <a:stCxn id="55" idx="2"/>
              <a:endCxn id="57" idx="0"/>
            </p:cNvCxnSpPr>
            <p:nvPr/>
          </p:nvCxnSpPr>
          <p:spPr>
            <a:xfrm flipH="1">
              <a:off x="8736013" y="5724525"/>
              <a:ext cx="0" cy="21431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Retângulo de cantos arredondados 58"/>
            <p:cNvSpPr/>
            <p:nvPr/>
          </p:nvSpPr>
          <p:spPr>
            <a:xfrm>
              <a:off x="5819775" y="6064250"/>
              <a:ext cx="1779588" cy="525463"/>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avaliação morfológica </a:t>
              </a:r>
            </a:p>
          </p:txBody>
        </p:sp>
        <p:cxnSp>
          <p:nvCxnSpPr>
            <p:cNvPr id="60" name="Conector de seta reta 59"/>
            <p:cNvCxnSpPr>
              <a:stCxn id="57" idx="1"/>
              <a:endCxn id="59" idx="3"/>
            </p:cNvCxnSpPr>
            <p:nvPr/>
          </p:nvCxnSpPr>
          <p:spPr>
            <a:xfrm flipH="1">
              <a:off x="7599363" y="6326188"/>
              <a:ext cx="247650"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443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94447" y="184475"/>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Materiais e Métodos</a:t>
            </a:r>
          </a:p>
        </p:txBody>
      </p:sp>
      <p:grpSp>
        <p:nvGrpSpPr>
          <p:cNvPr id="34" name="Grupo 33"/>
          <p:cNvGrpSpPr/>
          <p:nvPr/>
        </p:nvGrpSpPr>
        <p:grpSpPr>
          <a:xfrm>
            <a:off x="300691" y="1414463"/>
            <a:ext cx="11034713" cy="5218112"/>
            <a:chOff x="260350" y="1414463"/>
            <a:chExt cx="11034713" cy="5218112"/>
          </a:xfrm>
        </p:grpSpPr>
        <p:sp>
          <p:nvSpPr>
            <p:cNvPr id="36" name="CaixaDeTexto 2"/>
            <p:cNvSpPr txBox="1">
              <a:spLocks noChangeArrowheads="1"/>
            </p:cNvSpPr>
            <p:nvPr/>
          </p:nvSpPr>
          <p:spPr bwMode="auto">
            <a:xfrm>
              <a:off x="260350" y="1414463"/>
              <a:ext cx="4638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pt-BR" sz="2400" dirty="0">
                  <a:latin typeface="Times New Roman" pitchFamily="18" charset="0"/>
                  <a:cs typeface="Times New Roman" pitchFamily="18" charset="0"/>
                </a:rPr>
                <a:t>Análise Histológica</a:t>
              </a:r>
            </a:p>
          </p:txBody>
        </p:sp>
        <p:cxnSp>
          <p:nvCxnSpPr>
            <p:cNvPr id="45" name="Conector de seta reta 44"/>
            <p:cNvCxnSpPr>
              <a:stCxn id="53" idx="3"/>
              <a:endCxn id="61" idx="1"/>
            </p:cNvCxnSpPr>
            <p:nvPr/>
          </p:nvCxnSpPr>
          <p:spPr>
            <a:xfrm flipV="1">
              <a:off x="2298700" y="2611438"/>
              <a:ext cx="1446213"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Conector de seta reta 48"/>
            <p:cNvCxnSpPr>
              <a:stCxn id="66" idx="2"/>
              <a:endCxn id="68" idx="0"/>
            </p:cNvCxnSpPr>
            <p:nvPr/>
          </p:nvCxnSpPr>
          <p:spPr>
            <a:xfrm>
              <a:off x="10186988" y="4440238"/>
              <a:ext cx="0" cy="55245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Conector reto 50"/>
            <p:cNvCxnSpPr>
              <a:stCxn id="69" idx="1"/>
              <a:endCxn id="73" idx="3"/>
            </p:cNvCxnSpPr>
            <p:nvPr/>
          </p:nvCxnSpPr>
          <p:spPr>
            <a:xfrm flipH="1" flipV="1">
              <a:off x="6521450" y="4281488"/>
              <a:ext cx="601663" cy="71120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3" name="Retângulo de cantos arredondados 52"/>
            <p:cNvSpPr/>
            <p:nvPr/>
          </p:nvSpPr>
          <p:spPr>
            <a:xfrm>
              <a:off x="260350" y="2170113"/>
              <a:ext cx="2038350" cy="882650"/>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avaliação dos padrões histopatológicos </a:t>
              </a:r>
            </a:p>
          </p:txBody>
        </p:sp>
        <p:sp>
          <p:nvSpPr>
            <p:cNvPr id="61" name="Retângulo de cantos arredondados 60"/>
            <p:cNvSpPr/>
            <p:nvPr/>
          </p:nvSpPr>
          <p:spPr>
            <a:xfrm>
              <a:off x="3744913" y="2303463"/>
              <a:ext cx="1458912" cy="61436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amostras coradas</a:t>
              </a:r>
            </a:p>
          </p:txBody>
        </p:sp>
        <p:sp>
          <p:nvSpPr>
            <p:cNvPr id="62" name="Retângulo de cantos arredondados 61"/>
            <p:cNvSpPr/>
            <p:nvPr/>
          </p:nvSpPr>
          <p:spPr>
            <a:xfrm>
              <a:off x="6627813" y="2303463"/>
              <a:ext cx="1458912" cy="61436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visualizadas </a:t>
              </a:r>
            </a:p>
          </p:txBody>
        </p:sp>
        <p:cxnSp>
          <p:nvCxnSpPr>
            <p:cNvPr id="63" name="Conector de seta reta 62"/>
            <p:cNvCxnSpPr>
              <a:stCxn id="61" idx="3"/>
              <a:endCxn id="62" idx="1"/>
            </p:cNvCxnSpPr>
            <p:nvPr/>
          </p:nvCxnSpPr>
          <p:spPr>
            <a:xfrm>
              <a:off x="5203825" y="2611438"/>
              <a:ext cx="1423988"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4" name="Retângulo de cantos arredondados 63"/>
            <p:cNvSpPr/>
            <p:nvPr/>
          </p:nvSpPr>
          <p:spPr>
            <a:xfrm>
              <a:off x="9078913" y="1900238"/>
              <a:ext cx="2216150" cy="142081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microscópio </a:t>
              </a:r>
              <a:r>
                <a:rPr lang="pt-BR" dirty="0" err="1">
                  <a:latin typeface="Times New Roman" panose="02020603050405020304" pitchFamily="18" charset="0"/>
                  <a:cs typeface="Times New Roman" panose="02020603050405020304" pitchFamily="18" charset="0"/>
                </a:rPr>
                <a:t>Axio</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Imager</a:t>
              </a:r>
              <a:r>
                <a:rPr lang="pt-BR" dirty="0">
                  <a:latin typeface="Times New Roman" panose="02020603050405020304" pitchFamily="18" charset="0"/>
                  <a:cs typeface="Times New Roman" panose="02020603050405020304" pitchFamily="18" charset="0"/>
                </a:rPr>
                <a:t> Z1 (</a:t>
              </a:r>
              <a:r>
                <a:rPr lang="pt-BR" dirty="0" err="1">
                  <a:latin typeface="Times New Roman" panose="02020603050405020304" pitchFamily="18" charset="0"/>
                  <a:cs typeface="Times New Roman" panose="02020603050405020304" pitchFamily="18" charset="0"/>
                </a:rPr>
                <a:t>Zeiss</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Oberkochen</a:t>
              </a:r>
              <a:r>
                <a:rPr lang="pt-BR" dirty="0">
                  <a:latin typeface="Times New Roman" panose="02020603050405020304" pitchFamily="18" charset="0"/>
                  <a:cs typeface="Times New Roman" panose="02020603050405020304" pitchFamily="18" charset="0"/>
                </a:rPr>
                <a:t>, Alemanha), modelo 456006 </a:t>
              </a:r>
            </a:p>
          </p:txBody>
        </p:sp>
        <p:cxnSp>
          <p:nvCxnSpPr>
            <p:cNvPr id="65" name="Conector de seta reta 64"/>
            <p:cNvCxnSpPr>
              <a:stCxn id="62" idx="3"/>
              <a:endCxn id="64" idx="1"/>
            </p:cNvCxnSpPr>
            <p:nvPr/>
          </p:nvCxnSpPr>
          <p:spPr>
            <a:xfrm>
              <a:off x="8086725" y="2611438"/>
              <a:ext cx="992188"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Retângulo de cantos arredondados 65"/>
            <p:cNvSpPr/>
            <p:nvPr/>
          </p:nvSpPr>
          <p:spPr>
            <a:xfrm>
              <a:off x="9458325" y="3825875"/>
              <a:ext cx="1458913" cy="614363"/>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aumento total de 400x </a:t>
              </a:r>
            </a:p>
          </p:txBody>
        </p:sp>
        <p:cxnSp>
          <p:nvCxnSpPr>
            <p:cNvPr id="67" name="Conector de seta reta 66"/>
            <p:cNvCxnSpPr>
              <a:stCxn id="64" idx="2"/>
              <a:endCxn id="66" idx="0"/>
            </p:cNvCxnSpPr>
            <p:nvPr/>
          </p:nvCxnSpPr>
          <p:spPr>
            <a:xfrm flipH="1">
              <a:off x="10186988" y="3321050"/>
              <a:ext cx="0" cy="504825"/>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8" name="Retângulo de cantos arredondados 67"/>
            <p:cNvSpPr/>
            <p:nvPr/>
          </p:nvSpPr>
          <p:spPr>
            <a:xfrm>
              <a:off x="9458325" y="4992688"/>
              <a:ext cx="1458913" cy="61436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Áreas analisadas</a:t>
              </a:r>
            </a:p>
          </p:txBody>
        </p:sp>
        <p:sp>
          <p:nvSpPr>
            <p:cNvPr id="69" name="Retângulo de cantos arredondados 68"/>
            <p:cNvSpPr/>
            <p:nvPr/>
          </p:nvSpPr>
          <p:spPr>
            <a:xfrm>
              <a:off x="7123113" y="4589463"/>
              <a:ext cx="1458912"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Ácino hepático de Rappaport </a:t>
              </a:r>
            </a:p>
          </p:txBody>
        </p:sp>
        <p:sp>
          <p:nvSpPr>
            <p:cNvPr id="70" name="Retângulo de cantos arredondados 69"/>
            <p:cNvSpPr/>
            <p:nvPr/>
          </p:nvSpPr>
          <p:spPr>
            <a:xfrm>
              <a:off x="7356475" y="6018213"/>
              <a:ext cx="1458913" cy="614362"/>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Espaço Porta </a:t>
              </a:r>
            </a:p>
          </p:txBody>
        </p:sp>
        <p:cxnSp>
          <p:nvCxnSpPr>
            <p:cNvPr id="71" name="Conector de seta reta 70"/>
            <p:cNvCxnSpPr>
              <a:stCxn id="68" idx="1"/>
              <a:endCxn id="69" idx="3"/>
            </p:cNvCxnSpPr>
            <p:nvPr/>
          </p:nvCxnSpPr>
          <p:spPr>
            <a:xfrm flipH="1" flipV="1">
              <a:off x="8582025" y="4992688"/>
              <a:ext cx="876300" cy="306387"/>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Conector de seta reta 71"/>
            <p:cNvCxnSpPr>
              <a:stCxn id="68" idx="1"/>
              <a:endCxn id="70" idx="3"/>
            </p:cNvCxnSpPr>
            <p:nvPr/>
          </p:nvCxnSpPr>
          <p:spPr>
            <a:xfrm flipH="1">
              <a:off x="8815388" y="5299075"/>
              <a:ext cx="642937" cy="102711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Retângulo de cantos arredondados 72"/>
            <p:cNvSpPr/>
            <p:nvPr/>
          </p:nvSpPr>
          <p:spPr>
            <a:xfrm>
              <a:off x="5062538" y="3975100"/>
              <a:ext cx="1458912" cy="614363"/>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Z1</a:t>
              </a:r>
            </a:p>
            <a:p>
              <a:pPr algn="ctr">
                <a:defRPr/>
              </a:pPr>
              <a:r>
                <a:rPr lang="pt-BR" dirty="0" err="1">
                  <a:latin typeface="Times New Roman" panose="02020603050405020304" pitchFamily="18" charset="0"/>
                  <a:cs typeface="Times New Roman" panose="02020603050405020304" pitchFamily="18" charset="0"/>
                </a:rPr>
                <a:t>periportal</a:t>
              </a:r>
              <a:r>
                <a:rPr lang="pt-BR" dirty="0">
                  <a:latin typeface="Times New Roman" panose="02020603050405020304" pitchFamily="18" charset="0"/>
                  <a:cs typeface="Times New Roman" panose="02020603050405020304" pitchFamily="18" charset="0"/>
                </a:rPr>
                <a:t> </a:t>
              </a:r>
            </a:p>
          </p:txBody>
        </p:sp>
        <p:sp>
          <p:nvSpPr>
            <p:cNvPr id="74" name="Retângulo de cantos arredondados 73"/>
            <p:cNvSpPr/>
            <p:nvPr/>
          </p:nvSpPr>
          <p:spPr>
            <a:xfrm>
              <a:off x="3603625" y="4722813"/>
              <a:ext cx="1458913" cy="612775"/>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Z2</a:t>
              </a:r>
            </a:p>
            <a:p>
              <a:pPr algn="ctr">
                <a:defRPr/>
              </a:pPr>
              <a:r>
                <a:rPr lang="pt-BR" dirty="0">
                  <a:latin typeface="Times New Roman" panose="02020603050405020304" pitchFamily="18" charset="0"/>
                  <a:cs typeface="Times New Roman" panose="02020603050405020304" pitchFamily="18" charset="0"/>
                </a:rPr>
                <a:t>mediozonal </a:t>
              </a:r>
            </a:p>
          </p:txBody>
        </p:sp>
        <p:sp>
          <p:nvSpPr>
            <p:cNvPr id="75" name="Retângulo de cantos arredondados 74"/>
            <p:cNvSpPr/>
            <p:nvPr/>
          </p:nvSpPr>
          <p:spPr>
            <a:xfrm>
              <a:off x="5084763" y="5505450"/>
              <a:ext cx="1600200" cy="614363"/>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Z3 centrolobular </a:t>
              </a:r>
            </a:p>
          </p:txBody>
        </p:sp>
        <p:cxnSp>
          <p:nvCxnSpPr>
            <p:cNvPr id="76" name="Conector reto 75"/>
            <p:cNvCxnSpPr>
              <a:stCxn id="69" idx="1"/>
              <a:endCxn id="75" idx="3"/>
            </p:cNvCxnSpPr>
            <p:nvPr/>
          </p:nvCxnSpPr>
          <p:spPr>
            <a:xfrm flipH="1">
              <a:off x="6684963" y="4992688"/>
              <a:ext cx="438150" cy="81915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to 76"/>
            <p:cNvCxnSpPr>
              <a:stCxn id="69" idx="1"/>
              <a:endCxn id="74" idx="3"/>
            </p:cNvCxnSpPr>
            <p:nvPr/>
          </p:nvCxnSpPr>
          <p:spPr>
            <a:xfrm flipH="1">
              <a:off x="5062538" y="4992688"/>
              <a:ext cx="2060575" cy="3651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8" name="Retângulo de cantos arredondados 77"/>
            <p:cNvSpPr/>
            <p:nvPr/>
          </p:nvSpPr>
          <p:spPr>
            <a:xfrm>
              <a:off x="260350" y="4722813"/>
              <a:ext cx="2038350" cy="1812925"/>
            </a:xfrm>
            <a:prstGeom prst="roundRect">
              <a:avLst/>
            </a:prstGeom>
            <a:solidFill>
              <a:srgbClr val="92D050"/>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mensuradas quanto ao dano segundo uma escala </a:t>
              </a:r>
              <a:r>
                <a:rPr lang="pt-BR" dirty="0" err="1">
                  <a:latin typeface="Times New Roman" panose="02020603050405020304" pitchFamily="18" charset="0"/>
                  <a:cs typeface="Times New Roman" panose="02020603050405020304" pitchFamily="18" charset="0"/>
                </a:rPr>
                <a:t>semiquantitativa</a:t>
              </a:r>
              <a:r>
                <a:rPr lang="pt-BR" dirty="0">
                  <a:latin typeface="Times New Roman" panose="02020603050405020304" pitchFamily="18" charset="0"/>
                  <a:cs typeface="Times New Roman" panose="02020603050405020304" pitchFamily="18" charset="0"/>
                </a:rPr>
                <a:t> de 0 a 4 </a:t>
              </a:r>
            </a:p>
          </p:txBody>
        </p:sp>
        <p:sp>
          <p:nvSpPr>
            <p:cNvPr id="79" name="Retângulo de cantos arredondados 78"/>
            <p:cNvSpPr/>
            <p:nvPr/>
          </p:nvSpPr>
          <p:spPr>
            <a:xfrm>
              <a:off x="390525" y="3429000"/>
              <a:ext cx="1779588" cy="793750"/>
            </a:xfrm>
            <a:prstGeom prst="roundRect">
              <a:avLst/>
            </a:prstGeom>
            <a:solidFill>
              <a:srgbClr val="92D050"/>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grau das lesões teciduais</a:t>
              </a:r>
            </a:p>
          </p:txBody>
        </p:sp>
        <p:cxnSp>
          <p:nvCxnSpPr>
            <p:cNvPr id="80" name="Conector de seta reta 79"/>
            <p:cNvCxnSpPr>
              <a:stCxn id="53" idx="2"/>
              <a:endCxn id="79" idx="0"/>
            </p:cNvCxnSpPr>
            <p:nvPr/>
          </p:nvCxnSpPr>
          <p:spPr>
            <a:xfrm flipH="1">
              <a:off x="1279525" y="3052763"/>
              <a:ext cx="0" cy="376237"/>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Conector de seta reta 80"/>
            <p:cNvCxnSpPr>
              <a:stCxn id="79" idx="2"/>
              <a:endCxn id="78" idx="0"/>
            </p:cNvCxnSpPr>
            <p:nvPr/>
          </p:nvCxnSpPr>
          <p:spPr>
            <a:xfrm flipH="1">
              <a:off x="1279525" y="4222750"/>
              <a:ext cx="0" cy="50006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175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394447" y="184475"/>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Materiais e Métodos</a:t>
            </a:r>
          </a:p>
        </p:txBody>
      </p:sp>
      <p:grpSp>
        <p:nvGrpSpPr>
          <p:cNvPr id="12" name="Grupo 11"/>
          <p:cNvGrpSpPr/>
          <p:nvPr/>
        </p:nvGrpSpPr>
        <p:grpSpPr>
          <a:xfrm>
            <a:off x="1451954" y="1522934"/>
            <a:ext cx="9340636" cy="5048522"/>
            <a:chOff x="2721189" y="1692003"/>
            <a:chExt cx="9340636" cy="5048522"/>
          </a:xfrm>
        </p:grpSpPr>
        <p:sp>
          <p:nvSpPr>
            <p:cNvPr id="13" name="CaixaDeTexto 2"/>
            <p:cNvSpPr txBox="1">
              <a:spLocks noChangeArrowheads="1"/>
            </p:cNvSpPr>
            <p:nvPr/>
          </p:nvSpPr>
          <p:spPr bwMode="auto">
            <a:xfrm>
              <a:off x="3198861" y="1692003"/>
              <a:ext cx="8101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pt-BR" sz="2000" b="1" dirty="0">
                  <a:latin typeface="Times New Roman" pitchFamily="18" charset="0"/>
                  <a:cs typeface="Times New Roman" pitchFamily="18" charset="0"/>
                </a:rPr>
                <a:t>Tabela 1: </a:t>
              </a:r>
              <a:r>
                <a:rPr lang="pt-BR" sz="2000" dirty="0">
                  <a:latin typeface="Times New Roman" pitchFamily="18" charset="0"/>
                  <a:cs typeface="Times New Roman" pitchFamily="18" charset="0"/>
                </a:rPr>
                <a:t>Grau das lesões de acordo com a intensidade das alterações morfológicas analisadas no ácino hepático e no espaço porta.</a:t>
              </a:r>
            </a:p>
          </p:txBody>
        </p:sp>
        <p:sp>
          <p:nvSpPr>
            <p:cNvPr id="20" name="CaixaDeTexto 7"/>
            <p:cNvSpPr txBox="1">
              <a:spLocks noChangeArrowheads="1"/>
            </p:cNvSpPr>
            <p:nvPr/>
          </p:nvSpPr>
          <p:spPr bwMode="auto">
            <a:xfrm>
              <a:off x="8780463" y="6402388"/>
              <a:ext cx="3281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pt-BR" sz="1600" b="1" dirty="0">
                  <a:latin typeface="Times New Roman" pitchFamily="18" charset="0"/>
                  <a:cs typeface="Times New Roman" pitchFamily="18" charset="0"/>
                </a:rPr>
                <a:t>Fonte:</a:t>
              </a:r>
              <a:r>
                <a:rPr lang="pt-BR" sz="1600" dirty="0">
                  <a:latin typeface="Times New Roman" pitchFamily="18" charset="0"/>
                  <a:cs typeface="Times New Roman" pitchFamily="18" charset="0"/>
                </a:rPr>
                <a:t> QUARESMA et al., 2007</a:t>
              </a:r>
              <a:endParaRPr lang="pt-BR" sz="1600" b="1" dirty="0">
                <a:latin typeface="Times New Roman" pitchFamily="18" charset="0"/>
                <a:cs typeface="Times New Roman" pitchFamily="18" charset="0"/>
              </a:endParaRPr>
            </a:p>
          </p:txBody>
        </p:sp>
        <p:sp>
          <p:nvSpPr>
            <p:cNvPr id="21" name="CaixaDeTexto 7"/>
            <p:cNvSpPr txBox="1">
              <a:spLocks noChangeArrowheads="1"/>
            </p:cNvSpPr>
            <p:nvPr/>
          </p:nvSpPr>
          <p:spPr bwMode="auto">
            <a:xfrm>
              <a:off x="2721189" y="6203216"/>
              <a:ext cx="6359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pt-BR" sz="1600" b="1" dirty="0">
                  <a:latin typeface="Times New Roman" pitchFamily="18" charset="0"/>
                  <a:cs typeface="Times New Roman" pitchFamily="18" charset="0"/>
                </a:rPr>
                <a:t>Legenda:</a:t>
              </a:r>
              <a:r>
                <a:rPr lang="pt-BR" sz="1600" dirty="0">
                  <a:latin typeface="Times New Roman" pitchFamily="18" charset="0"/>
                  <a:cs typeface="Times New Roman" pitchFamily="18" charset="0"/>
                </a:rPr>
                <a:t> ( – ) = não encontrado; S/E = sem estrutura.</a:t>
              </a:r>
              <a:endParaRPr lang="pt-BR" sz="1600" b="1" dirty="0">
                <a:latin typeface="Times New Roman" pitchFamily="18" charset="0"/>
                <a:cs typeface="Times New Roman" pitchFamily="18" charset="0"/>
              </a:endParaRPr>
            </a:p>
          </p:txBody>
        </p:sp>
      </p:grpSp>
      <p:graphicFrame>
        <p:nvGraphicFramePr>
          <p:cNvPr id="22" name="Tabela 21"/>
          <p:cNvGraphicFramePr>
            <a:graphicFrameLocks noGrp="1"/>
          </p:cNvGraphicFramePr>
          <p:nvPr>
            <p:extLst>
              <p:ext uri="{D42A27DB-BD31-4B8C-83A1-F6EECF244321}">
                <p14:modId xmlns:p14="http://schemas.microsoft.com/office/powerpoint/2010/main" val="3476682728"/>
              </p:ext>
            </p:extLst>
          </p:nvPr>
        </p:nvGraphicFramePr>
        <p:xfrm>
          <a:off x="2379047" y="2558372"/>
          <a:ext cx="6992937" cy="3357564"/>
        </p:xfrm>
        <a:graphic>
          <a:graphicData uri="http://schemas.openxmlformats.org/drawingml/2006/table">
            <a:tbl>
              <a:tblPr/>
              <a:tblGrid>
                <a:gridCol w="1588993">
                  <a:extLst>
                    <a:ext uri="{9D8B030D-6E8A-4147-A177-3AD203B41FA5}">
                      <a16:colId xmlns:a16="http://schemas.microsoft.com/office/drawing/2014/main" val="20000"/>
                    </a:ext>
                  </a:extLst>
                </a:gridCol>
                <a:gridCol w="5403944">
                  <a:extLst>
                    <a:ext uri="{9D8B030D-6E8A-4147-A177-3AD203B41FA5}">
                      <a16:colId xmlns:a16="http://schemas.microsoft.com/office/drawing/2014/main" val="20001"/>
                    </a:ext>
                  </a:extLst>
                </a:gridCol>
              </a:tblGrid>
              <a:tr h="479652">
                <a:tc>
                  <a:txBody>
                    <a:bodyPr/>
                    <a:lstStyle/>
                    <a:p>
                      <a:pPr algn="ctr">
                        <a:spcAft>
                          <a:spcPts val="1000"/>
                        </a:spcAft>
                      </a:pPr>
                      <a:r>
                        <a:rPr lang="pt-BR" sz="2400" b="1" dirty="0">
                          <a:solidFill>
                            <a:schemeClr val="tx1"/>
                          </a:solidFill>
                          <a:latin typeface="Times New Roman" pitchFamily="18" charset="0"/>
                          <a:ea typeface="Calibri"/>
                          <a:cs typeface="Times New Roman" pitchFamily="18" charset="0"/>
                        </a:rPr>
                        <a:t>Grau</a:t>
                      </a:r>
                    </a:p>
                  </a:txBody>
                  <a:tcPr marL="68578" marR="68578" marT="0" marB="0">
                    <a:lnL>
                      <a:noFill/>
                    </a:lnL>
                    <a:lnR>
                      <a:noFill/>
                    </a:lnR>
                    <a:lnT>
                      <a:noFill/>
                    </a:lnT>
                    <a:lnB>
                      <a:noFill/>
                    </a:lnB>
                  </a:tcPr>
                </a:tc>
                <a:tc>
                  <a:txBody>
                    <a:bodyPr/>
                    <a:lstStyle/>
                    <a:p>
                      <a:pPr algn="ctr">
                        <a:spcAft>
                          <a:spcPts val="1000"/>
                        </a:spcAft>
                      </a:pPr>
                      <a:r>
                        <a:rPr lang="pt-BR" sz="2400" b="1" dirty="0">
                          <a:solidFill>
                            <a:schemeClr val="tx1"/>
                          </a:solidFill>
                          <a:latin typeface="Times New Roman" pitchFamily="18" charset="0"/>
                          <a:ea typeface="Calibri"/>
                          <a:cs typeface="Times New Roman" pitchFamily="18" charset="0"/>
                        </a:rPr>
                        <a:t>Intensidade</a:t>
                      </a:r>
                    </a:p>
                  </a:txBody>
                  <a:tcPr marL="68578" marR="68578" marT="0" marB="0">
                    <a:lnL>
                      <a:noFill/>
                    </a:lnL>
                    <a:lnR>
                      <a:noFill/>
                    </a:lnR>
                    <a:lnT>
                      <a:noFill/>
                    </a:lnT>
                    <a:lnB>
                      <a:noFill/>
                    </a:lnB>
                  </a:tcPr>
                </a:tc>
                <a:extLst>
                  <a:ext uri="{0D108BD9-81ED-4DB2-BD59-A6C34878D82A}">
                    <a16:rowId xmlns:a16="http://schemas.microsoft.com/office/drawing/2014/main" val="10000"/>
                  </a:ext>
                </a:extLst>
              </a:tr>
              <a:tr h="479652">
                <a:tc>
                  <a:txBody>
                    <a:bodyPr/>
                    <a:lstStyle/>
                    <a:p>
                      <a:pPr algn="ctr">
                        <a:spcAft>
                          <a:spcPts val="1000"/>
                        </a:spcAft>
                      </a:pPr>
                      <a:r>
                        <a:rPr lang="pt-BR" sz="2400" b="1" dirty="0">
                          <a:solidFill>
                            <a:schemeClr val="tx1"/>
                          </a:solidFill>
                          <a:latin typeface="Times New Roman" pitchFamily="18" charset="0"/>
                          <a:ea typeface="Calibri"/>
                          <a:cs typeface="Times New Roman" pitchFamily="18" charset="0"/>
                        </a:rPr>
                        <a:t>0</a:t>
                      </a:r>
                    </a:p>
                  </a:txBody>
                  <a:tcPr marL="68578" marR="68578" marT="0" marB="0">
                    <a:lnL>
                      <a:noFill/>
                    </a:lnL>
                    <a:lnR>
                      <a:noFill/>
                    </a:lnR>
                    <a:lnT>
                      <a:noFill/>
                    </a:lnT>
                    <a:lnB>
                      <a:noFill/>
                    </a:lnB>
                    <a:solidFill>
                      <a:srgbClr val="F2F2F2"/>
                    </a:solidFill>
                  </a:tcPr>
                </a:tc>
                <a:tc>
                  <a:txBody>
                    <a:bodyPr/>
                    <a:lstStyle/>
                    <a:p>
                      <a:pPr algn="ctr">
                        <a:spcAft>
                          <a:spcPts val="1000"/>
                        </a:spcAft>
                      </a:pPr>
                      <a:r>
                        <a:rPr lang="pt-BR" sz="2400" b="0" dirty="0">
                          <a:solidFill>
                            <a:schemeClr val="tx1"/>
                          </a:solidFill>
                          <a:latin typeface="Times New Roman" pitchFamily="18" charset="0"/>
                          <a:ea typeface="Calibri"/>
                          <a:cs typeface="Times New Roman" pitchFamily="18" charset="0"/>
                        </a:rPr>
                        <a:t>Ausente</a:t>
                      </a:r>
                      <a:endParaRPr lang="pt-BR" sz="2400" b="1" dirty="0">
                        <a:solidFill>
                          <a:schemeClr val="tx1"/>
                        </a:solidFill>
                        <a:latin typeface="Times New Roman" pitchFamily="18" charset="0"/>
                        <a:ea typeface="Calibri"/>
                        <a:cs typeface="Times New Roman" pitchFamily="18" charset="0"/>
                      </a:endParaRPr>
                    </a:p>
                  </a:txBody>
                  <a:tcPr marL="68578" marR="68578" marT="0" marB="0">
                    <a:lnL>
                      <a:noFill/>
                    </a:lnL>
                    <a:lnR>
                      <a:noFill/>
                    </a:lnR>
                    <a:lnT>
                      <a:noFill/>
                    </a:lnT>
                    <a:lnB>
                      <a:noFill/>
                    </a:lnB>
                    <a:solidFill>
                      <a:srgbClr val="F2F2F2"/>
                    </a:solidFill>
                  </a:tcPr>
                </a:tc>
                <a:extLst>
                  <a:ext uri="{0D108BD9-81ED-4DB2-BD59-A6C34878D82A}">
                    <a16:rowId xmlns:a16="http://schemas.microsoft.com/office/drawing/2014/main" val="10001"/>
                  </a:ext>
                </a:extLst>
              </a:tr>
              <a:tr h="479652">
                <a:tc>
                  <a:txBody>
                    <a:bodyPr/>
                    <a:lstStyle/>
                    <a:p>
                      <a:pPr algn="ctr">
                        <a:spcAft>
                          <a:spcPts val="1000"/>
                        </a:spcAft>
                      </a:pPr>
                      <a:r>
                        <a:rPr lang="pt-BR" sz="2400" b="1" dirty="0">
                          <a:solidFill>
                            <a:schemeClr val="tx1"/>
                          </a:solidFill>
                          <a:latin typeface="Times New Roman" pitchFamily="18" charset="0"/>
                          <a:ea typeface="Calibri"/>
                          <a:cs typeface="Times New Roman" pitchFamily="18" charset="0"/>
                        </a:rPr>
                        <a:t>1</a:t>
                      </a:r>
                    </a:p>
                  </a:txBody>
                  <a:tcPr marL="68578" marR="68578" marT="0" marB="0">
                    <a:lnL>
                      <a:noFill/>
                    </a:lnL>
                    <a:lnR>
                      <a:noFill/>
                    </a:lnR>
                    <a:lnT>
                      <a:noFill/>
                    </a:lnT>
                    <a:lnB>
                      <a:noFill/>
                    </a:lnB>
                  </a:tcPr>
                </a:tc>
                <a:tc>
                  <a:txBody>
                    <a:bodyPr/>
                    <a:lstStyle/>
                    <a:p>
                      <a:pPr algn="ctr">
                        <a:spcAft>
                          <a:spcPts val="1000"/>
                        </a:spcAft>
                      </a:pPr>
                      <a:r>
                        <a:rPr lang="pt-BR" sz="2400" b="0" dirty="0">
                          <a:solidFill>
                            <a:schemeClr val="tx1"/>
                          </a:solidFill>
                          <a:latin typeface="Times New Roman" pitchFamily="18" charset="0"/>
                          <a:ea typeface="Calibri"/>
                          <a:cs typeface="Times New Roman" pitchFamily="18" charset="0"/>
                        </a:rPr>
                        <a:t>Leve</a:t>
                      </a:r>
                      <a:endParaRPr lang="pt-BR" sz="2400" b="1" dirty="0">
                        <a:solidFill>
                          <a:schemeClr val="tx1"/>
                        </a:solidFill>
                        <a:latin typeface="Times New Roman" pitchFamily="18" charset="0"/>
                        <a:ea typeface="Calibri"/>
                        <a:cs typeface="Times New Roman" pitchFamily="18" charset="0"/>
                      </a:endParaRPr>
                    </a:p>
                  </a:txBody>
                  <a:tcPr marL="68578" marR="68578" marT="0" marB="0">
                    <a:lnL>
                      <a:noFill/>
                    </a:lnL>
                    <a:lnR>
                      <a:noFill/>
                    </a:lnR>
                    <a:lnT>
                      <a:noFill/>
                    </a:lnT>
                    <a:lnB>
                      <a:noFill/>
                    </a:lnB>
                  </a:tcPr>
                </a:tc>
                <a:extLst>
                  <a:ext uri="{0D108BD9-81ED-4DB2-BD59-A6C34878D82A}">
                    <a16:rowId xmlns:a16="http://schemas.microsoft.com/office/drawing/2014/main" val="10002"/>
                  </a:ext>
                </a:extLst>
              </a:tr>
              <a:tr h="479652">
                <a:tc>
                  <a:txBody>
                    <a:bodyPr/>
                    <a:lstStyle/>
                    <a:p>
                      <a:pPr algn="ctr">
                        <a:spcAft>
                          <a:spcPts val="1000"/>
                        </a:spcAft>
                      </a:pPr>
                      <a:r>
                        <a:rPr lang="pt-BR" sz="2400" b="1">
                          <a:solidFill>
                            <a:schemeClr val="tx1"/>
                          </a:solidFill>
                          <a:latin typeface="Times New Roman" pitchFamily="18" charset="0"/>
                          <a:ea typeface="Calibri"/>
                          <a:cs typeface="Times New Roman" pitchFamily="18" charset="0"/>
                        </a:rPr>
                        <a:t>2</a:t>
                      </a:r>
                    </a:p>
                  </a:txBody>
                  <a:tcPr marL="68578" marR="68578" marT="0" marB="0">
                    <a:lnL>
                      <a:noFill/>
                    </a:lnL>
                    <a:lnR>
                      <a:noFill/>
                    </a:lnR>
                    <a:lnT>
                      <a:noFill/>
                    </a:lnT>
                    <a:lnB>
                      <a:noFill/>
                    </a:lnB>
                    <a:solidFill>
                      <a:srgbClr val="F2F2F2"/>
                    </a:solidFill>
                  </a:tcPr>
                </a:tc>
                <a:tc>
                  <a:txBody>
                    <a:bodyPr/>
                    <a:lstStyle/>
                    <a:p>
                      <a:pPr algn="ctr">
                        <a:spcAft>
                          <a:spcPts val="1000"/>
                        </a:spcAft>
                      </a:pPr>
                      <a:r>
                        <a:rPr lang="pt-BR" sz="2400" b="0" dirty="0">
                          <a:solidFill>
                            <a:schemeClr val="tx1"/>
                          </a:solidFill>
                          <a:latin typeface="Times New Roman" pitchFamily="18" charset="0"/>
                          <a:ea typeface="Calibri"/>
                          <a:cs typeface="Times New Roman" pitchFamily="18" charset="0"/>
                        </a:rPr>
                        <a:t>Moderada</a:t>
                      </a:r>
                      <a:endParaRPr lang="pt-BR" sz="2400" b="1" dirty="0">
                        <a:solidFill>
                          <a:schemeClr val="tx1"/>
                        </a:solidFill>
                        <a:latin typeface="Times New Roman" pitchFamily="18" charset="0"/>
                        <a:ea typeface="Calibri"/>
                        <a:cs typeface="Times New Roman" pitchFamily="18" charset="0"/>
                      </a:endParaRPr>
                    </a:p>
                  </a:txBody>
                  <a:tcPr marL="68578" marR="68578" marT="0" marB="0">
                    <a:lnL>
                      <a:noFill/>
                    </a:lnL>
                    <a:lnR>
                      <a:noFill/>
                    </a:lnR>
                    <a:lnT>
                      <a:noFill/>
                    </a:lnT>
                    <a:lnB>
                      <a:noFill/>
                    </a:lnB>
                    <a:solidFill>
                      <a:srgbClr val="F2F2F2"/>
                    </a:solidFill>
                  </a:tcPr>
                </a:tc>
                <a:extLst>
                  <a:ext uri="{0D108BD9-81ED-4DB2-BD59-A6C34878D82A}">
                    <a16:rowId xmlns:a16="http://schemas.microsoft.com/office/drawing/2014/main" val="10003"/>
                  </a:ext>
                </a:extLst>
              </a:tr>
              <a:tr h="479652">
                <a:tc>
                  <a:txBody>
                    <a:bodyPr/>
                    <a:lstStyle/>
                    <a:p>
                      <a:pPr algn="ctr">
                        <a:spcAft>
                          <a:spcPts val="1000"/>
                        </a:spcAft>
                      </a:pPr>
                      <a:r>
                        <a:rPr lang="pt-BR" sz="2400" b="1">
                          <a:solidFill>
                            <a:schemeClr val="tx1"/>
                          </a:solidFill>
                          <a:latin typeface="Times New Roman" pitchFamily="18" charset="0"/>
                          <a:ea typeface="Calibri"/>
                          <a:cs typeface="Times New Roman" pitchFamily="18" charset="0"/>
                        </a:rPr>
                        <a:t>3</a:t>
                      </a:r>
                    </a:p>
                  </a:txBody>
                  <a:tcPr marL="68578" marR="68578" marT="0" marB="0">
                    <a:lnL>
                      <a:noFill/>
                    </a:lnL>
                    <a:lnR>
                      <a:noFill/>
                    </a:lnR>
                    <a:lnT>
                      <a:noFill/>
                    </a:lnT>
                    <a:lnB>
                      <a:noFill/>
                    </a:lnB>
                  </a:tcPr>
                </a:tc>
                <a:tc>
                  <a:txBody>
                    <a:bodyPr/>
                    <a:lstStyle/>
                    <a:p>
                      <a:pPr algn="ctr">
                        <a:spcAft>
                          <a:spcPts val="1000"/>
                        </a:spcAft>
                      </a:pPr>
                      <a:r>
                        <a:rPr lang="pt-BR" sz="2400" b="0" dirty="0">
                          <a:solidFill>
                            <a:schemeClr val="tx1"/>
                          </a:solidFill>
                          <a:latin typeface="Times New Roman" pitchFamily="18" charset="0"/>
                          <a:ea typeface="Calibri"/>
                          <a:cs typeface="Times New Roman" pitchFamily="18" charset="0"/>
                        </a:rPr>
                        <a:t>Intenso</a:t>
                      </a:r>
                      <a:endParaRPr lang="pt-BR" sz="2400" b="1" dirty="0">
                        <a:solidFill>
                          <a:schemeClr val="tx1"/>
                        </a:solidFill>
                        <a:latin typeface="Times New Roman" pitchFamily="18" charset="0"/>
                        <a:ea typeface="Calibri"/>
                        <a:cs typeface="Times New Roman" pitchFamily="18" charset="0"/>
                      </a:endParaRPr>
                    </a:p>
                  </a:txBody>
                  <a:tcPr marL="68578" marR="68578" marT="0" marB="0">
                    <a:lnL>
                      <a:noFill/>
                    </a:lnL>
                    <a:lnR>
                      <a:noFill/>
                    </a:lnR>
                    <a:lnT>
                      <a:noFill/>
                    </a:lnT>
                    <a:lnB>
                      <a:noFill/>
                    </a:lnB>
                  </a:tcPr>
                </a:tc>
                <a:extLst>
                  <a:ext uri="{0D108BD9-81ED-4DB2-BD59-A6C34878D82A}">
                    <a16:rowId xmlns:a16="http://schemas.microsoft.com/office/drawing/2014/main" val="10004"/>
                  </a:ext>
                </a:extLst>
              </a:tr>
              <a:tr h="479652">
                <a:tc>
                  <a:txBody>
                    <a:bodyPr/>
                    <a:lstStyle/>
                    <a:p>
                      <a:pPr algn="ctr">
                        <a:spcAft>
                          <a:spcPts val="1000"/>
                        </a:spcAft>
                      </a:pPr>
                      <a:r>
                        <a:rPr lang="pt-BR" sz="2400" b="1">
                          <a:solidFill>
                            <a:schemeClr val="tx1"/>
                          </a:solidFill>
                          <a:latin typeface="Times New Roman" pitchFamily="18" charset="0"/>
                          <a:ea typeface="Calibri"/>
                          <a:cs typeface="Times New Roman" pitchFamily="18" charset="0"/>
                        </a:rPr>
                        <a:t>4</a:t>
                      </a:r>
                    </a:p>
                  </a:txBody>
                  <a:tcPr marL="68578" marR="68578" marT="0" marB="0">
                    <a:lnL>
                      <a:noFill/>
                    </a:lnL>
                    <a:lnR>
                      <a:noFill/>
                    </a:lnR>
                    <a:lnT>
                      <a:noFill/>
                    </a:lnT>
                    <a:lnB>
                      <a:noFill/>
                    </a:lnB>
                    <a:solidFill>
                      <a:srgbClr val="F2F2F2"/>
                    </a:solidFill>
                  </a:tcPr>
                </a:tc>
                <a:tc>
                  <a:txBody>
                    <a:bodyPr/>
                    <a:lstStyle/>
                    <a:p>
                      <a:pPr algn="ctr">
                        <a:spcAft>
                          <a:spcPts val="1000"/>
                        </a:spcAft>
                      </a:pPr>
                      <a:r>
                        <a:rPr lang="pt-BR" sz="2400" b="0" dirty="0">
                          <a:solidFill>
                            <a:schemeClr val="tx1"/>
                          </a:solidFill>
                          <a:latin typeface="Times New Roman" pitchFamily="18" charset="0"/>
                          <a:ea typeface="Calibri"/>
                          <a:cs typeface="Times New Roman" pitchFamily="18" charset="0"/>
                        </a:rPr>
                        <a:t>Muito intenso</a:t>
                      </a:r>
                      <a:endParaRPr lang="pt-BR" sz="2400" b="1" dirty="0">
                        <a:solidFill>
                          <a:schemeClr val="tx1"/>
                        </a:solidFill>
                        <a:latin typeface="Times New Roman" pitchFamily="18" charset="0"/>
                        <a:ea typeface="Calibri"/>
                        <a:cs typeface="Times New Roman" pitchFamily="18" charset="0"/>
                      </a:endParaRPr>
                    </a:p>
                  </a:txBody>
                  <a:tcPr marL="68578" marR="68578" marT="0" marB="0">
                    <a:lnL>
                      <a:noFill/>
                    </a:lnL>
                    <a:lnR>
                      <a:noFill/>
                    </a:lnR>
                    <a:lnT>
                      <a:noFill/>
                    </a:lnT>
                    <a:lnB>
                      <a:noFill/>
                    </a:lnB>
                    <a:solidFill>
                      <a:srgbClr val="F2F2F2"/>
                    </a:solidFill>
                  </a:tcPr>
                </a:tc>
                <a:extLst>
                  <a:ext uri="{0D108BD9-81ED-4DB2-BD59-A6C34878D82A}">
                    <a16:rowId xmlns:a16="http://schemas.microsoft.com/office/drawing/2014/main" val="10005"/>
                  </a:ext>
                </a:extLst>
              </a:tr>
              <a:tr h="479652">
                <a:tc>
                  <a:txBody>
                    <a:bodyPr/>
                    <a:lstStyle/>
                    <a:p>
                      <a:pPr algn="ctr">
                        <a:spcAft>
                          <a:spcPts val="1000"/>
                        </a:spcAft>
                      </a:pPr>
                      <a:r>
                        <a:rPr lang="pt-BR" sz="2400" b="1" dirty="0">
                          <a:solidFill>
                            <a:schemeClr val="tx1"/>
                          </a:solidFill>
                          <a:latin typeface="Times New Roman" pitchFamily="18" charset="0"/>
                          <a:ea typeface="Calibri"/>
                          <a:cs typeface="Times New Roman" pitchFamily="18" charset="0"/>
                        </a:rPr>
                        <a:t>S/E</a:t>
                      </a:r>
                    </a:p>
                  </a:txBody>
                  <a:tcPr marL="68578" marR="68578" marT="0" marB="0">
                    <a:lnL>
                      <a:noFill/>
                    </a:lnL>
                    <a:lnR>
                      <a:noFill/>
                    </a:lnR>
                    <a:lnT>
                      <a:noFill/>
                    </a:lnT>
                    <a:lnB>
                      <a:noFill/>
                    </a:lnB>
                  </a:tcPr>
                </a:tc>
                <a:tc>
                  <a:txBody>
                    <a:bodyPr/>
                    <a:lstStyle/>
                    <a:p>
                      <a:pPr algn="ctr">
                        <a:spcAft>
                          <a:spcPts val="1000"/>
                        </a:spcAft>
                      </a:pPr>
                      <a:r>
                        <a:rPr lang="pt-BR" sz="2400" b="0" dirty="0">
                          <a:solidFill>
                            <a:schemeClr val="tx1"/>
                          </a:solidFill>
                          <a:latin typeface="Times New Roman" pitchFamily="18" charset="0"/>
                          <a:ea typeface="Calibri"/>
                          <a:cs typeface="Times New Roman" pitchFamily="18" charset="0"/>
                        </a:rPr>
                        <a:t>_</a:t>
                      </a:r>
                      <a:endParaRPr lang="pt-BR" sz="2400" b="1" dirty="0">
                        <a:solidFill>
                          <a:schemeClr val="tx1"/>
                        </a:solidFill>
                        <a:latin typeface="Times New Roman" pitchFamily="18" charset="0"/>
                        <a:ea typeface="Calibri"/>
                        <a:cs typeface="Times New Roman" pitchFamily="18" charset="0"/>
                      </a:endParaRPr>
                    </a:p>
                  </a:txBody>
                  <a:tcPr marL="68578" marR="68578" marT="0" marB="0">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7091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ctrTitle"/>
          </p:nvPr>
        </p:nvSpPr>
        <p:spPr>
          <a:xfrm>
            <a:off x="675005" y="2974341"/>
            <a:ext cx="10013871" cy="1034023"/>
          </a:xfrm>
          <a:prstGeom prst="rect">
            <a:avLst/>
          </a:prstGeom>
          <a:noFill/>
          <a:ln>
            <a:noFill/>
          </a:ln>
        </p:spPr>
        <p:txBody>
          <a:bodyPr spcFirstLastPara="1" vert="horz" wrap="square" lIns="60950" tIns="30467" rIns="60950" bIns="30467" rtlCol="0" anchor="t" anchorCtr="0">
            <a:noAutofit/>
          </a:bodyPr>
          <a:lstStyle/>
          <a:p>
            <a:pPr>
              <a:lnSpc>
                <a:spcPct val="153333"/>
              </a:lnSpc>
              <a:buSzPts val="6000"/>
            </a:pPr>
            <a:r>
              <a:rPr lang="en-US" sz="2133" dirty="0"/>
              <a:t>Criteria and challenges in the histopathological diagnosis of arboviruses of public health interest in Brazil</a:t>
            </a:r>
            <a:endParaRPr sz="3600" dirty="0"/>
          </a:p>
        </p:txBody>
      </p:sp>
      <p:pic>
        <p:nvPicPr>
          <p:cNvPr id="70" name="Google Shape;70;p11"/>
          <p:cNvPicPr preferRelativeResize="0"/>
          <p:nvPr/>
        </p:nvPicPr>
        <p:blipFill rotWithShape="1">
          <a:blip r:embed="rId3">
            <a:alphaModFix/>
          </a:blip>
          <a:srcRect/>
          <a:stretch/>
        </p:blipFill>
        <p:spPr>
          <a:xfrm>
            <a:off x="675005" y="2278622"/>
            <a:ext cx="2347595" cy="217153"/>
          </a:xfrm>
          <a:prstGeom prst="rect">
            <a:avLst/>
          </a:prstGeom>
          <a:noFill/>
          <a:ln>
            <a:noFill/>
          </a:ln>
        </p:spPr>
      </p:pic>
      <p:pic>
        <p:nvPicPr>
          <p:cNvPr id="71" name="Google Shape;71;p11"/>
          <p:cNvPicPr preferRelativeResize="0"/>
          <p:nvPr/>
        </p:nvPicPr>
        <p:blipFill rotWithShape="1">
          <a:blip r:embed="rId3">
            <a:alphaModFix/>
          </a:blip>
          <a:srcRect/>
          <a:stretch/>
        </p:blipFill>
        <p:spPr>
          <a:xfrm rot="10800000" flipH="1">
            <a:off x="675005" y="4459410"/>
            <a:ext cx="2347595" cy="217153"/>
          </a:xfrm>
          <a:prstGeom prst="rect">
            <a:avLst/>
          </a:prstGeom>
          <a:noFill/>
          <a:ln>
            <a:noFill/>
          </a:ln>
        </p:spPr>
      </p:pic>
      <p:sp>
        <p:nvSpPr>
          <p:cNvPr id="4" name="Google Shape;59;p10">
            <a:extLst>
              <a:ext uri="{FF2B5EF4-FFF2-40B4-BE49-F238E27FC236}">
                <a16:creationId xmlns:a16="http://schemas.microsoft.com/office/drawing/2014/main" id="{8A5D51AE-E3D0-5981-D0EB-1E5ED86F669A}"/>
              </a:ext>
            </a:extLst>
          </p:cNvPr>
          <p:cNvSpPr txBox="1">
            <a:spLocks noGrp="1"/>
          </p:cNvSpPr>
          <p:nvPr>
            <p:ph type="body" idx="1"/>
          </p:nvPr>
        </p:nvSpPr>
        <p:spPr>
          <a:xfrm>
            <a:off x="969433" y="4999567"/>
            <a:ext cx="7641167" cy="346075"/>
          </a:xfrm>
          <a:prstGeom prst="rect">
            <a:avLst/>
          </a:prstGeom>
          <a:noFill/>
          <a:ln>
            <a:noFill/>
          </a:ln>
        </p:spPr>
        <p:txBody>
          <a:bodyPr spcFirstLastPara="1" vert="horz" wrap="square" lIns="60950" tIns="30467" rIns="60950" bIns="30467" rtlCol="0" anchor="t" anchorCtr="0">
            <a:noAutofit/>
          </a:bodyPr>
          <a:lstStyle/>
          <a:p>
            <a:pPr marL="0" indent="0">
              <a:spcBef>
                <a:spcPts val="0"/>
              </a:spcBef>
            </a:pPr>
            <a:r>
              <a:rPr lang="pt-BR" sz="1867" dirty="0"/>
              <a:t>Prof. Dr. Juarez Antônio Simões Quaresma</a:t>
            </a:r>
            <a:endParaRPr sz="1867" dirty="0"/>
          </a:p>
        </p:txBody>
      </p:sp>
      <p:sp>
        <p:nvSpPr>
          <p:cNvPr id="7" name="Espaço Reservado para Texto 6">
            <a:extLst>
              <a:ext uri="{FF2B5EF4-FFF2-40B4-BE49-F238E27FC236}">
                <a16:creationId xmlns:a16="http://schemas.microsoft.com/office/drawing/2014/main" id="{3EEBCE7C-88BE-DA3D-8BB4-E549EFE0BD03}"/>
              </a:ext>
            </a:extLst>
          </p:cNvPr>
          <p:cNvSpPr>
            <a:spLocks noGrp="1"/>
          </p:cNvSpPr>
          <p:nvPr>
            <p:ph type="body" idx="2"/>
          </p:nvPr>
        </p:nvSpPr>
        <p:spPr/>
        <p:txBody>
          <a:bodyPr/>
          <a:lstStyle/>
          <a:p>
            <a:pPr marL="0" indent="0" defTabSz="609630">
              <a:lnSpc>
                <a:spcPct val="100000"/>
              </a:lnSpc>
              <a:spcBef>
                <a:spcPts val="0"/>
              </a:spcBef>
              <a:buClr>
                <a:srgbClr val="000000"/>
              </a:buClr>
              <a:buSzTx/>
              <a:defRPr/>
            </a:pPr>
            <a:r>
              <a:rPr lang="pt-BR" sz="1600" kern="0" dirty="0">
                <a:solidFill>
                  <a:srgbClr val="000000"/>
                </a:solidFill>
                <a:latin typeface="Arial"/>
                <a:cs typeface="Arial"/>
                <a:sym typeface="Arial"/>
              </a:rPr>
              <a:t>Universidade Federal do Pará - UFPA</a:t>
            </a:r>
          </a:p>
          <a:p>
            <a:endParaRPr lang="pt-BR" sz="2667"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887104" y="622184"/>
            <a:ext cx="10956364" cy="6188977"/>
            <a:chOff x="2156339" y="791253"/>
            <a:chExt cx="10956364" cy="6188977"/>
          </a:xfrm>
        </p:grpSpPr>
        <p:sp>
          <p:nvSpPr>
            <p:cNvPr id="13" name="CaixaDeTexto 2"/>
            <p:cNvSpPr txBox="1">
              <a:spLocks noChangeArrowheads="1"/>
            </p:cNvSpPr>
            <p:nvPr/>
          </p:nvSpPr>
          <p:spPr bwMode="auto">
            <a:xfrm>
              <a:off x="2156339" y="791253"/>
              <a:ext cx="10956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pt-BR" sz="2000" b="1" dirty="0">
                  <a:latin typeface="Times New Roman" pitchFamily="18" charset="0"/>
                  <a:cs typeface="Times New Roman" pitchFamily="18" charset="0"/>
                </a:rPr>
                <a:t>Tabela 2: </a:t>
              </a:r>
              <a:r>
                <a:rPr lang="pt-BR" sz="2000" dirty="0">
                  <a:latin typeface="Times New Roman" pitchFamily="18" charset="0"/>
                  <a:cs typeface="Times New Roman" pitchFamily="18" charset="0"/>
                </a:rPr>
                <a:t>Alterações morfológicas analisadas no ácino hepático (Z1, Z2 e Z3) e no espaço porta.</a:t>
              </a:r>
            </a:p>
          </p:txBody>
        </p:sp>
        <p:sp>
          <p:nvSpPr>
            <p:cNvPr id="20" name="CaixaDeTexto 7"/>
            <p:cNvSpPr txBox="1">
              <a:spLocks noChangeArrowheads="1"/>
            </p:cNvSpPr>
            <p:nvPr/>
          </p:nvSpPr>
          <p:spPr bwMode="auto">
            <a:xfrm>
              <a:off x="9143993" y="6641676"/>
              <a:ext cx="3968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pt-BR" sz="1600" b="1" dirty="0">
                  <a:latin typeface="Times New Roman" pitchFamily="18" charset="0"/>
                  <a:cs typeface="Times New Roman" pitchFamily="18" charset="0"/>
                </a:rPr>
                <a:t>Fonte:</a:t>
              </a:r>
              <a:r>
                <a:rPr lang="pt-BR" sz="1600" dirty="0">
                  <a:latin typeface="Times New Roman" pitchFamily="18" charset="0"/>
                  <a:cs typeface="Times New Roman" pitchFamily="18" charset="0"/>
                </a:rPr>
                <a:t> Adaptado do protocolo de pesquisa</a:t>
              </a:r>
            </a:p>
          </p:txBody>
        </p:sp>
      </p:grpSp>
      <p:graphicFrame>
        <p:nvGraphicFramePr>
          <p:cNvPr id="2" name="Tabela 1"/>
          <p:cNvGraphicFramePr>
            <a:graphicFrameLocks noGrp="1"/>
          </p:cNvGraphicFramePr>
          <p:nvPr>
            <p:extLst>
              <p:ext uri="{D42A27DB-BD31-4B8C-83A1-F6EECF244321}">
                <p14:modId xmlns:p14="http://schemas.microsoft.com/office/powerpoint/2010/main" val="1799539599"/>
              </p:ext>
            </p:extLst>
          </p:nvPr>
        </p:nvGraphicFramePr>
        <p:xfrm>
          <a:off x="832513" y="1074504"/>
          <a:ext cx="11010954" cy="5405120"/>
        </p:xfrm>
        <a:graphic>
          <a:graphicData uri="http://schemas.openxmlformats.org/drawingml/2006/table">
            <a:tbl>
              <a:tblPr firstRow="1" bandRow="1">
                <a:tableStyleId>{8799B23B-EC83-4686-B30A-512413B5E67A}</a:tableStyleId>
              </a:tblPr>
              <a:tblGrid>
                <a:gridCol w="5505477">
                  <a:extLst>
                    <a:ext uri="{9D8B030D-6E8A-4147-A177-3AD203B41FA5}">
                      <a16:colId xmlns:a16="http://schemas.microsoft.com/office/drawing/2014/main" val="20000"/>
                    </a:ext>
                  </a:extLst>
                </a:gridCol>
                <a:gridCol w="5505477">
                  <a:extLst>
                    <a:ext uri="{9D8B030D-6E8A-4147-A177-3AD203B41FA5}">
                      <a16:colId xmlns:a16="http://schemas.microsoft.com/office/drawing/2014/main" val="20001"/>
                    </a:ext>
                  </a:extLst>
                </a:gridCol>
              </a:tblGrid>
              <a:tr h="370840">
                <a:tc>
                  <a:txBody>
                    <a:bodyPr/>
                    <a:lstStyle/>
                    <a:p>
                      <a:pPr algn="ctr"/>
                      <a:r>
                        <a:rPr kumimoji="0" lang="pt-BR" sz="1800" b="1" kern="1200" dirty="0">
                          <a:solidFill>
                            <a:schemeClr val="tx1"/>
                          </a:solidFill>
                          <a:effectLst/>
                          <a:latin typeface="Times New Roman" pitchFamily="18" charset="0"/>
                          <a:ea typeface="+mn-ea"/>
                          <a:cs typeface="Times New Roman" pitchFamily="18" charset="0"/>
                        </a:rPr>
                        <a:t>Alterações Morfológicas</a:t>
                      </a:r>
                      <a:endParaRPr lang="pt-BR" dirty="0">
                        <a:latin typeface="Times New Roman" pitchFamily="18" charset="0"/>
                        <a:cs typeface="Times New Roman" pitchFamily="18" charset="0"/>
                      </a:endParaRPr>
                    </a:p>
                  </a:txBody>
                  <a:tcPr/>
                </a:tc>
                <a:tc>
                  <a:txBody>
                    <a:bodyPr/>
                    <a:lstStyle/>
                    <a:p>
                      <a:pPr algn="ctr"/>
                      <a:r>
                        <a:rPr lang="pt-BR" dirty="0">
                          <a:latin typeface="Times New Roman" pitchFamily="18" charset="0"/>
                          <a:cs typeface="Times New Roman" pitchFamily="18" charset="0"/>
                        </a:rPr>
                        <a:t>Local</a:t>
                      </a:r>
                    </a:p>
                  </a:txBody>
                  <a:tcPr/>
                </a:tc>
                <a:extLst>
                  <a:ext uri="{0D108BD9-81ED-4DB2-BD59-A6C34878D82A}">
                    <a16:rowId xmlns:a16="http://schemas.microsoft.com/office/drawing/2014/main" val="10000"/>
                  </a:ext>
                </a:extLst>
              </a:tr>
              <a:tr h="370840">
                <a:tc>
                  <a:txBody>
                    <a:bodyPr/>
                    <a:lstStyle/>
                    <a:p>
                      <a:pPr marL="342900" indent="-342900" algn="just">
                        <a:buAutoNum type="alphaLcParenR"/>
                      </a:pPr>
                      <a:r>
                        <a:rPr lang="pt-BR" dirty="0">
                          <a:latin typeface="Times New Roman" pitchFamily="18" charset="0"/>
                          <a:cs typeface="Times New Roman" pitchFamily="18" charset="0"/>
                        </a:rPr>
                        <a:t>Tumefação celular</a:t>
                      </a:r>
                    </a:p>
                    <a:p>
                      <a:pPr marL="342900" indent="-342900" algn="just">
                        <a:buAutoNum type="alphaLcParenR"/>
                      </a:pPr>
                      <a:r>
                        <a:rPr lang="pt-BR" dirty="0">
                          <a:latin typeface="Times New Roman" pitchFamily="18" charset="0"/>
                          <a:cs typeface="Times New Roman" pitchFamily="18" charset="0"/>
                        </a:rPr>
                        <a:t>Esteatose macrogoticular</a:t>
                      </a:r>
                    </a:p>
                    <a:p>
                      <a:pPr marL="342900" indent="-342900" algn="just">
                        <a:buAutoNum type="alphaLcParenR"/>
                      </a:pPr>
                      <a:r>
                        <a:rPr lang="pt-BR" dirty="0">
                          <a:latin typeface="Times New Roman" pitchFamily="18" charset="0"/>
                          <a:cs typeface="Times New Roman" pitchFamily="18" charset="0"/>
                        </a:rPr>
                        <a:t>Esteatose</a:t>
                      </a:r>
                      <a:r>
                        <a:rPr lang="pt-BR" baseline="0" dirty="0">
                          <a:latin typeface="Times New Roman" pitchFamily="18" charset="0"/>
                          <a:cs typeface="Times New Roman" pitchFamily="18" charset="0"/>
                        </a:rPr>
                        <a:t> microgoticular</a:t>
                      </a:r>
                    </a:p>
                    <a:p>
                      <a:pPr marL="342900" indent="-342900" algn="just">
                        <a:buAutoNum type="alphaLcParenR"/>
                      </a:pPr>
                      <a:r>
                        <a:rPr lang="pt-BR" baseline="0" dirty="0">
                          <a:latin typeface="Times New Roman" pitchFamily="18" charset="0"/>
                          <a:cs typeface="Times New Roman" pitchFamily="18" charset="0"/>
                        </a:rPr>
                        <a:t>Necrose lítica</a:t>
                      </a:r>
                    </a:p>
                    <a:p>
                      <a:pPr marL="342900" indent="-342900" algn="just">
                        <a:buAutoNum type="alphaLcParenR"/>
                      </a:pPr>
                      <a:r>
                        <a:rPr lang="pt-BR" baseline="0" dirty="0">
                          <a:latin typeface="Times New Roman" pitchFamily="18" charset="0"/>
                          <a:cs typeface="Times New Roman" pitchFamily="18" charset="0"/>
                        </a:rPr>
                        <a:t>Necrose coagulativa</a:t>
                      </a:r>
                    </a:p>
                    <a:p>
                      <a:pPr marL="342900" indent="-342900" algn="just">
                        <a:buAutoNum type="alphaLcParenR"/>
                      </a:pPr>
                      <a:r>
                        <a:rPr lang="pt-BR" dirty="0">
                          <a:latin typeface="Times New Roman" pitchFamily="18" charset="0"/>
                          <a:cs typeface="Times New Roman" pitchFamily="18" charset="0"/>
                        </a:rPr>
                        <a:t>Apoptose</a:t>
                      </a:r>
                    </a:p>
                    <a:p>
                      <a:pPr marL="342900" indent="-342900" algn="just">
                        <a:buAutoNum type="alphaLcParenR"/>
                      </a:pPr>
                      <a:r>
                        <a:rPr lang="pt-BR" dirty="0">
                          <a:latin typeface="Times New Roman" pitchFamily="18" charset="0"/>
                          <a:cs typeface="Times New Roman" pitchFamily="18" charset="0"/>
                        </a:rPr>
                        <a:t>Hiperplasia de células de Kupffer</a:t>
                      </a:r>
                    </a:p>
                    <a:p>
                      <a:pPr marL="342900" indent="-342900" algn="just">
                        <a:buAutoNum type="alphaLcParenR"/>
                      </a:pPr>
                      <a:r>
                        <a:rPr lang="pt-BR" dirty="0">
                          <a:latin typeface="Times New Roman" pitchFamily="18" charset="0"/>
                          <a:cs typeface="Times New Roman" pitchFamily="18" charset="0"/>
                        </a:rPr>
                        <a:t>Hipertrofia de células de Kupffer</a:t>
                      </a:r>
                    </a:p>
                  </a:txBody>
                  <a:tcPr/>
                </a:tc>
                <a:tc>
                  <a:txBody>
                    <a:bodyPr/>
                    <a:lstStyle/>
                    <a:p>
                      <a:pPr algn="ctr"/>
                      <a:endParaRPr lang="pt-BR" dirty="0">
                        <a:latin typeface="Times New Roman" pitchFamily="18" charset="0"/>
                        <a:cs typeface="Times New Roman" pitchFamily="18" charset="0"/>
                      </a:endParaRPr>
                    </a:p>
                    <a:p>
                      <a:pPr algn="ctr"/>
                      <a:endParaRPr lang="pt-BR" dirty="0">
                        <a:latin typeface="Times New Roman" pitchFamily="18" charset="0"/>
                        <a:cs typeface="Times New Roman" pitchFamily="18" charset="0"/>
                      </a:endParaRPr>
                    </a:p>
                    <a:p>
                      <a:pPr algn="ctr"/>
                      <a:endParaRPr lang="pt-BR" dirty="0">
                        <a:latin typeface="Times New Roman" pitchFamily="18" charset="0"/>
                        <a:cs typeface="Times New Roman" pitchFamily="18" charset="0"/>
                      </a:endParaRPr>
                    </a:p>
                    <a:p>
                      <a:pPr algn="ctr"/>
                      <a:r>
                        <a:rPr lang="pt-BR" dirty="0">
                          <a:latin typeface="Times New Roman" pitchFamily="18" charset="0"/>
                          <a:cs typeface="Times New Roman" pitchFamily="18" charset="0"/>
                        </a:rPr>
                        <a:t>Ácino Hepático</a:t>
                      </a:r>
                    </a:p>
                  </a:txBody>
                  <a:tcPr/>
                </a:tc>
                <a:extLst>
                  <a:ext uri="{0D108BD9-81ED-4DB2-BD59-A6C34878D82A}">
                    <a16:rowId xmlns:a16="http://schemas.microsoft.com/office/drawing/2014/main" val="10001"/>
                  </a:ext>
                </a:extLst>
              </a:tr>
              <a:tr h="370840">
                <a:tc>
                  <a:txBody>
                    <a:bodyPr/>
                    <a:lstStyle/>
                    <a:p>
                      <a:pPr algn="ctr"/>
                      <a:r>
                        <a:rPr lang="pt-BR" b="1" dirty="0">
                          <a:latin typeface="Times New Roman" pitchFamily="18" charset="0"/>
                          <a:cs typeface="Times New Roman" pitchFamily="18" charset="0"/>
                        </a:rPr>
                        <a:t>Infiltrado inflamatório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dirty="0">
                          <a:latin typeface="Times New Roman" pitchFamily="18" charset="0"/>
                          <a:cs typeface="Times New Roman" pitchFamily="18" charset="0"/>
                        </a:rPr>
                        <a:t>Ácino Hepático / Espaço Porta</a:t>
                      </a:r>
                    </a:p>
                  </a:txBody>
                  <a:tcPr/>
                </a:tc>
                <a:extLst>
                  <a:ext uri="{0D108BD9-81ED-4DB2-BD59-A6C34878D82A}">
                    <a16:rowId xmlns:a16="http://schemas.microsoft.com/office/drawing/2014/main" val="10002"/>
                  </a:ext>
                </a:extLst>
              </a:tr>
              <a:tr h="370840">
                <a:tc>
                  <a:txBody>
                    <a:bodyPr/>
                    <a:lstStyle/>
                    <a:p>
                      <a:pPr marL="342900" indent="-342900" algn="just">
                        <a:buAutoNum type="alphaLcParenR"/>
                      </a:pPr>
                      <a:r>
                        <a:rPr lang="pt-BR" dirty="0">
                          <a:latin typeface="Times New Roman" pitchFamily="18" charset="0"/>
                          <a:cs typeface="Times New Roman" pitchFamily="18" charset="0"/>
                        </a:rPr>
                        <a:t>Alteração endotelial sinusoidal</a:t>
                      </a:r>
                    </a:p>
                    <a:p>
                      <a:pPr marL="342900" indent="-342900" algn="just">
                        <a:buAutoNum type="alphaLcParenR"/>
                      </a:pPr>
                      <a:r>
                        <a:rPr lang="pt-BR" dirty="0">
                          <a:latin typeface="Times New Roman" pitchFamily="18" charset="0"/>
                          <a:cs typeface="Times New Roman" pitchFamily="18" charset="0"/>
                        </a:rPr>
                        <a:t>Congestão sinusoidal</a:t>
                      </a:r>
                    </a:p>
                    <a:p>
                      <a:pPr marL="342900" indent="-342900" algn="just">
                        <a:buAutoNum type="alphaLcParenR"/>
                      </a:pPr>
                      <a:r>
                        <a:rPr lang="pt-BR" dirty="0">
                          <a:latin typeface="Times New Roman" pitchFamily="18" charset="0"/>
                          <a:cs typeface="Times New Roman" pitchFamily="18" charset="0"/>
                        </a:rPr>
                        <a:t>Dilatação sinusoidal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dirty="0">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dirty="0">
                          <a:latin typeface="Times New Roman" pitchFamily="18" charset="0"/>
                          <a:cs typeface="Times New Roman" pitchFamily="18" charset="0"/>
                        </a:rPr>
                        <a:t>Ácino Hepático</a:t>
                      </a:r>
                    </a:p>
                  </a:txBody>
                  <a:tcPr/>
                </a:tc>
                <a:extLst>
                  <a:ext uri="{0D108BD9-81ED-4DB2-BD59-A6C34878D82A}">
                    <a16:rowId xmlns:a16="http://schemas.microsoft.com/office/drawing/2014/main" val="10003"/>
                  </a:ext>
                </a:extLst>
              </a:tr>
              <a:tr h="370840">
                <a:tc>
                  <a:txBody>
                    <a:bodyPr/>
                    <a:lstStyle/>
                    <a:p>
                      <a:pPr marL="342900" indent="-342900" algn="just">
                        <a:buAutoNum type="alphaLcParenR"/>
                      </a:pPr>
                      <a:r>
                        <a:rPr lang="pt-BR" dirty="0">
                          <a:latin typeface="Times New Roman" pitchFamily="18" charset="0"/>
                          <a:cs typeface="Times New Roman" pitchFamily="18" charset="0"/>
                        </a:rPr>
                        <a:t>Edema</a:t>
                      </a:r>
                    </a:p>
                    <a:p>
                      <a:pPr marL="342900" indent="-342900" algn="just">
                        <a:buAutoNum type="alphaLcParenR"/>
                      </a:pPr>
                      <a:r>
                        <a:rPr lang="pt-BR" dirty="0">
                          <a:latin typeface="Times New Roman" pitchFamily="18" charset="0"/>
                          <a:cs typeface="Times New Roman" pitchFamily="18" charset="0"/>
                        </a:rPr>
                        <a:t>Congestão</a:t>
                      </a:r>
                    </a:p>
                    <a:p>
                      <a:pPr marL="342900" indent="-342900" algn="just">
                        <a:buAutoNum type="alphaLcParenR"/>
                      </a:pPr>
                      <a:r>
                        <a:rPr lang="pt-BR" dirty="0">
                          <a:latin typeface="Times New Roman" pitchFamily="18" charset="0"/>
                          <a:cs typeface="Times New Roman" pitchFamily="18" charset="0"/>
                        </a:rPr>
                        <a:t>Alteração de veia porta</a:t>
                      </a:r>
                    </a:p>
                    <a:p>
                      <a:pPr marL="342900" indent="-342900" algn="just">
                        <a:buAutoNum type="alphaLcParenR"/>
                      </a:pPr>
                      <a:r>
                        <a:rPr lang="pt-BR" dirty="0">
                          <a:latin typeface="Times New Roman" pitchFamily="18" charset="0"/>
                          <a:cs typeface="Times New Roman" pitchFamily="18" charset="0"/>
                        </a:rPr>
                        <a:t>Alteração de artéria porta</a:t>
                      </a:r>
                    </a:p>
                    <a:p>
                      <a:pPr marL="342900" indent="-342900" algn="just">
                        <a:buAutoNum type="alphaLcParenR"/>
                      </a:pPr>
                      <a:r>
                        <a:rPr lang="pt-BR" dirty="0">
                          <a:latin typeface="Times New Roman" pitchFamily="18" charset="0"/>
                          <a:cs typeface="Times New Roman" pitchFamily="18" charset="0"/>
                        </a:rPr>
                        <a:t>Alteração de canalículo biliar</a:t>
                      </a:r>
                    </a:p>
                  </a:txBody>
                  <a:tcPr/>
                </a:tc>
                <a:tc>
                  <a:txBody>
                    <a:bodyPr/>
                    <a:lstStyle/>
                    <a:p>
                      <a:pPr algn="ctr"/>
                      <a:endParaRPr lang="pt-BR" dirty="0">
                        <a:latin typeface="Times New Roman" pitchFamily="18" charset="0"/>
                        <a:cs typeface="Times New Roman" pitchFamily="18" charset="0"/>
                      </a:endParaRPr>
                    </a:p>
                    <a:p>
                      <a:pPr algn="ctr"/>
                      <a:endParaRPr lang="pt-BR" dirty="0">
                        <a:latin typeface="Times New Roman" pitchFamily="18" charset="0"/>
                        <a:cs typeface="Times New Roman" pitchFamily="18" charset="0"/>
                      </a:endParaRPr>
                    </a:p>
                    <a:p>
                      <a:pPr algn="ctr"/>
                      <a:r>
                        <a:rPr lang="pt-BR" dirty="0">
                          <a:latin typeface="Times New Roman" pitchFamily="18" charset="0"/>
                          <a:cs typeface="Times New Roman" pitchFamily="18" charset="0"/>
                        </a:rPr>
                        <a:t>Espaço Porta</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67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46705" y="109605"/>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Material e Métodos</a:t>
            </a:r>
          </a:p>
        </p:txBody>
      </p:sp>
      <p:sp>
        <p:nvSpPr>
          <p:cNvPr id="15" name="Retângulo de cantos arredondados 14"/>
          <p:cNvSpPr/>
          <p:nvPr/>
        </p:nvSpPr>
        <p:spPr>
          <a:xfrm>
            <a:off x="150125" y="1187337"/>
            <a:ext cx="11900848" cy="3643953"/>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anchor="ctr"/>
          <a:lstStyle/>
          <a:p>
            <a:pPr algn="just" fontAlgn="auto">
              <a:spcBef>
                <a:spcPts val="0"/>
              </a:spcBef>
              <a:spcAft>
                <a:spcPts val="0"/>
              </a:spcAft>
              <a:buClr>
                <a:schemeClr val="accent3"/>
              </a:buClr>
              <a:defRPr/>
            </a:pPr>
            <a:r>
              <a:rPr lang="pt-BR" sz="2100" b="1" dirty="0">
                <a:latin typeface="Times New Roman" panose="02020603050405020304" pitchFamily="18" charset="0"/>
                <a:cs typeface="Times New Roman" panose="02020603050405020304" pitchFamily="18" charset="0"/>
              </a:rPr>
              <a:t>Análise Estatística</a:t>
            </a:r>
          </a:p>
          <a:p>
            <a:pPr marL="285750" indent="-285750" algn="just" fontAlgn="auto">
              <a:spcBef>
                <a:spcPts val="0"/>
              </a:spcBef>
              <a:spcAft>
                <a:spcPts val="0"/>
              </a:spcAft>
              <a:buClr>
                <a:schemeClr val="accent3"/>
              </a:buClr>
              <a:buFont typeface="Arial" pitchFamily="34" charset="0"/>
              <a:buChar char="•"/>
              <a:defRPr/>
            </a:pPr>
            <a:r>
              <a:rPr lang="pt-BR" sz="2100" dirty="0">
                <a:latin typeface="Times New Roman" panose="02020603050405020304" pitchFamily="18" charset="0"/>
                <a:cs typeface="Times New Roman" panose="02020603050405020304" pitchFamily="18" charset="0"/>
              </a:rPr>
              <a:t>Os dados foram tratados por meio de estatística descritiva e inferencial, resumidos por medidas de tendência central e dispersão, além do intervalo de confiança.</a:t>
            </a:r>
          </a:p>
          <a:p>
            <a:pPr marL="285750" indent="-285750" algn="just" fontAlgn="auto">
              <a:spcBef>
                <a:spcPts val="0"/>
              </a:spcBef>
              <a:spcAft>
                <a:spcPts val="0"/>
              </a:spcAft>
              <a:buClr>
                <a:schemeClr val="accent3"/>
              </a:buClr>
              <a:buFont typeface="Arial" pitchFamily="34" charset="0"/>
              <a:buChar char="•"/>
              <a:defRPr/>
            </a:pPr>
            <a:r>
              <a:rPr lang="pt-BR" sz="2100" dirty="0">
                <a:latin typeface="Times New Roman" panose="02020603050405020304" pitchFamily="18" charset="0"/>
                <a:cs typeface="Times New Roman" panose="02020603050405020304" pitchFamily="18" charset="0"/>
              </a:rPr>
              <a:t>Foram utilizados o teste de análise de variância de </a:t>
            </a:r>
            <a:r>
              <a:rPr lang="pt-BR" sz="2100" dirty="0" err="1">
                <a:latin typeface="Times New Roman" panose="02020603050405020304" pitchFamily="18" charset="0"/>
                <a:cs typeface="Times New Roman" panose="02020603050405020304" pitchFamily="18" charset="0"/>
              </a:rPr>
              <a:t>Kruskall</a:t>
            </a:r>
            <a:r>
              <a:rPr lang="pt-BR" sz="2100" dirty="0">
                <a:latin typeface="Times New Roman" panose="02020603050405020304" pitchFamily="18" charset="0"/>
                <a:cs typeface="Times New Roman" panose="02020603050405020304" pitchFamily="18" charset="0"/>
              </a:rPr>
              <a:t>-Wallis seguida do pós- teste de </a:t>
            </a:r>
            <a:r>
              <a:rPr lang="pt-BR" sz="2100" dirty="0" err="1">
                <a:latin typeface="Times New Roman" panose="02020603050405020304" pitchFamily="18" charset="0"/>
                <a:cs typeface="Times New Roman" panose="02020603050405020304" pitchFamily="18" charset="0"/>
              </a:rPr>
              <a:t>Dunn</a:t>
            </a:r>
            <a:r>
              <a:rPr lang="pt-BR" sz="2100" dirty="0">
                <a:latin typeface="Times New Roman" panose="02020603050405020304" pitchFamily="18" charset="0"/>
                <a:cs typeface="Times New Roman" panose="02020603050405020304" pitchFamily="18" charset="0"/>
              </a:rPr>
              <a:t>. </a:t>
            </a:r>
          </a:p>
          <a:p>
            <a:pPr marL="285750" indent="-285750" algn="just" fontAlgn="auto">
              <a:spcBef>
                <a:spcPts val="0"/>
              </a:spcBef>
              <a:spcAft>
                <a:spcPts val="0"/>
              </a:spcAft>
              <a:buClr>
                <a:schemeClr val="accent3"/>
              </a:buClr>
              <a:buFont typeface="Arial" pitchFamily="34" charset="0"/>
              <a:buChar char="•"/>
              <a:defRPr/>
            </a:pPr>
            <a:r>
              <a:rPr lang="pt-BR" sz="2100" dirty="0">
                <a:latin typeface="Times New Roman" panose="02020603050405020304" pitchFamily="18" charset="0"/>
                <a:cs typeface="Times New Roman" panose="02020603050405020304" pitchFamily="18" charset="0"/>
              </a:rPr>
              <a:t>Em comparações entre um mesmo grupo em relação à determinada variável, porém em zonas diferentes, a comparação foi feita por meio da análise de variância de Friedman, com pós-teste de </a:t>
            </a:r>
            <a:r>
              <a:rPr lang="pt-BR" sz="2100" dirty="0" err="1">
                <a:latin typeface="Times New Roman" panose="02020603050405020304" pitchFamily="18" charset="0"/>
                <a:cs typeface="Times New Roman" panose="02020603050405020304" pitchFamily="18" charset="0"/>
              </a:rPr>
              <a:t>Dunn</a:t>
            </a:r>
            <a:r>
              <a:rPr lang="pt-BR" sz="2100" dirty="0">
                <a:latin typeface="Times New Roman" panose="02020603050405020304" pitchFamily="18" charset="0"/>
                <a:cs typeface="Times New Roman" panose="02020603050405020304" pitchFamily="18" charset="0"/>
              </a:rPr>
              <a:t>. </a:t>
            </a:r>
          </a:p>
          <a:p>
            <a:pPr marL="285750" indent="-285750" algn="just" fontAlgn="auto">
              <a:spcBef>
                <a:spcPts val="0"/>
              </a:spcBef>
              <a:spcAft>
                <a:spcPts val="0"/>
              </a:spcAft>
              <a:buClr>
                <a:schemeClr val="accent3"/>
              </a:buClr>
              <a:buFont typeface="Arial" pitchFamily="34" charset="0"/>
              <a:buChar char="•"/>
              <a:defRPr/>
            </a:pPr>
            <a:r>
              <a:rPr lang="pt-BR" sz="2100" dirty="0">
                <a:latin typeface="Times New Roman" panose="02020603050405020304" pitchFamily="18" charset="0"/>
                <a:cs typeface="Times New Roman" panose="02020603050405020304" pitchFamily="18" charset="0"/>
              </a:rPr>
              <a:t>Os resultados obtidos foram armazenados em planilhas eletrônicas no programa Microsoft Excel 2019 e os gráficos foram construídos pelo programa </a:t>
            </a:r>
            <a:r>
              <a:rPr lang="pt-BR" sz="2100" dirty="0" err="1">
                <a:latin typeface="Times New Roman" panose="02020603050405020304" pitchFamily="18" charset="0"/>
                <a:cs typeface="Times New Roman" panose="02020603050405020304" pitchFamily="18" charset="0"/>
              </a:rPr>
              <a:t>GraphPad</a:t>
            </a:r>
            <a:r>
              <a:rPr lang="pt-BR" sz="2100" dirty="0">
                <a:latin typeface="Times New Roman" panose="02020603050405020304" pitchFamily="18" charset="0"/>
                <a:cs typeface="Times New Roman" panose="02020603050405020304" pitchFamily="18" charset="0"/>
              </a:rPr>
              <a:t> </a:t>
            </a:r>
            <a:r>
              <a:rPr lang="pt-BR" sz="2100" dirty="0" err="1">
                <a:latin typeface="Times New Roman" panose="02020603050405020304" pitchFamily="18" charset="0"/>
                <a:cs typeface="Times New Roman" panose="02020603050405020304" pitchFamily="18" charset="0"/>
              </a:rPr>
              <a:t>Prism</a:t>
            </a:r>
            <a:r>
              <a:rPr lang="pt-BR" sz="2100" dirty="0">
                <a:latin typeface="Times New Roman" panose="02020603050405020304" pitchFamily="18" charset="0"/>
                <a:cs typeface="Times New Roman" panose="02020603050405020304" pitchFamily="18" charset="0"/>
              </a:rPr>
              <a:t> 9.2 (</a:t>
            </a:r>
            <a:r>
              <a:rPr lang="pt-BR" sz="2100" dirty="0" err="1">
                <a:latin typeface="Times New Roman" panose="02020603050405020304" pitchFamily="18" charset="0"/>
                <a:cs typeface="Times New Roman" panose="02020603050405020304" pitchFamily="18" charset="0"/>
              </a:rPr>
              <a:t>GraphPad</a:t>
            </a:r>
            <a:r>
              <a:rPr lang="pt-BR" sz="2100" dirty="0">
                <a:latin typeface="Times New Roman" panose="02020603050405020304" pitchFamily="18" charset="0"/>
                <a:cs typeface="Times New Roman" panose="02020603050405020304" pitchFamily="18" charset="0"/>
              </a:rPr>
              <a:t> Software, San Diego, CA, EUA). Foram considerados estatisticamente significativos valores de p≤0,05.</a:t>
            </a:r>
          </a:p>
        </p:txBody>
      </p:sp>
      <p:sp>
        <p:nvSpPr>
          <p:cNvPr id="4" name="Retângulo de cantos arredondados 3"/>
          <p:cNvSpPr/>
          <p:nvPr/>
        </p:nvSpPr>
        <p:spPr>
          <a:xfrm>
            <a:off x="150125" y="4967785"/>
            <a:ext cx="11900848" cy="1678675"/>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anchor="ctr"/>
          <a:lstStyle/>
          <a:p>
            <a:pPr algn="just" fontAlgn="auto">
              <a:spcBef>
                <a:spcPts val="0"/>
              </a:spcBef>
              <a:spcAft>
                <a:spcPts val="0"/>
              </a:spcAft>
              <a:buClr>
                <a:schemeClr val="accent3"/>
              </a:buClr>
              <a:defRPr/>
            </a:pPr>
            <a:r>
              <a:rPr lang="pt-BR" sz="2100" b="1" dirty="0" err="1">
                <a:latin typeface="Times New Roman" panose="02020603050405020304" pitchFamily="18" charset="0"/>
                <a:cs typeface="Times New Roman" panose="02020603050405020304" pitchFamily="18" charset="0"/>
              </a:rPr>
              <a:t>Fotodocumentação</a:t>
            </a:r>
            <a:endParaRPr lang="pt-BR" sz="2100" b="1" dirty="0">
              <a:latin typeface="Times New Roman" panose="02020603050405020304" pitchFamily="18" charset="0"/>
              <a:cs typeface="Times New Roman" panose="02020603050405020304" pitchFamily="18" charset="0"/>
            </a:endParaRPr>
          </a:p>
          <a:p>
            <a:pPr marL="285750" indent="-285750" algn="just" fontAlgn="auto">
              <a:spcBef>
                <a:spcPts val="0"/>
              </a:spcBef>
              <a:spcAft>
                <a:spcPts val="0"/>
              </a:spcAft>
              <a:buClr>
                <a:schemeClr val="accent3"/>
              </a:buClr>
              <a:buFont typeface="Arial" pitchFamily="34" charset="0"/>
              <a:buChar char="•"/>
              <a:defRPr/>
            </a:pPr>
            <a:r>
              <a:rPr lang="pt-BR" sz="2100" dirty="0">
                <a:latin typeface="Times New Roman" panose="02020603050405020304" pitchFamily="18" charset="0"/>
                <a:cs typeface="Times New Roman" panose="02020603050405020304" pitchFamily="18" charset="0"/>
              </a:rPr>
              <a:t>Registro fotográfico com câmera acoplada no microscópio </a:t>
            </a:r>
            <a:r>
              <a:rPr lang="pt-BR" sz="2100" dirty="0" err="1">
                <a:latin typeface="Times New Roman" panose="02020603050405020304" pitchFamily="18" charset="0"/>
                <a:cs typeface="Times New Roman" panose="02020603050405020304" pitchFamily="18" charset="0"/>
              </a:rPr>
              <a:t>Axio</a:t>
            </a:r>
            <a:r>
              <a:rPr lang="pt-BR" sz="2100" dirty="0">
                <a:latin typeface="Times New Roman" panose="02020603050405020304" pitchFamily="18" charset="0"/>
                <a:cs typeface="Times New Roman" panose="02020603050405020304" pitchFamily="18" charset="0"/>
              </a:rPr>
              <a:t> </a:t>
            </a:r>
            <a:r>
              <a:rPr lang="pt-BR" sz="2100" dirty="0" err="1">
                <a:latin typeface="Times New Roman" panose="02020603050405020304" pitchFamily="18" charset="0"/>
                <a:cs typeface="Times New Roman" panose="02020603050405020304" pitchFamily="18" charset="0"/>
              </a:rPr>
              <a:t>Imager</a:t>
            </a:r>
            <a:r>
              <a:rPr lang="pt-BR" sz="2100" dirty="0">
                <a:latin typeface="Times New Roman" panose="02020603050405020304" pitchFamily="18" charset="0"/>
                <a:cs typeface="Times New Roman" panose="02020603050405020304" pitchFamily="18" charset="0"/>
              </a:rPr>
              <a:t> Z1, no aumento de 400x em cada área ou zona do ácino hepático de Rappaport (Z1 = </a:t>
            </a:r>
            <a:r>
              <a:rPr lang="pt-BR" sz="2100" dirty="0" err="1">
                <a:latin typeface="Times New Roman" panose="02020603050405020304" pitchFamily="18" charset="0"/>
                <a:cs typeface="Times New Roman" panose="02020603050405020304" pitchFamily="18" charset="0"/>
              </a:rPr>
              <a:t>periportal</a:t>
            </a:r>
            <a:r>
              <a:rPr lang="pt-BR" sz="2100" dirty="0">
                <a:latin typeface="Times New Roman" panose="02020603050405020304" pitchFamily="18" charset="0"/>
                <a:cs typeface="Times New Roman" panose="02020603050405020304" pitchFamily="18" charset="0"/>
              </a:rPr>
              <a:t>, Z2 = mediozonal e Z3 = centrolobular) e no EP.</a:t>
            </a:r>
          </a:p>
        </p:txBody>
      </p:sp>
    </p:spTree>
    <p:extLst>
      <p:ext uri="{BB962C8B-B14F-4D97-AF65-F5344CB8AC3E}">
        <p14:creationId xmlns:p14="http://schemas.microsoft.com/office/powerpoint/2010/main" val="162374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394447" y="184475"/>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Materiais e Métodos</a:t>
            </a:r>
          </a:p>
        </p:txBody>
      </p:sp>
      <p:sp>
        <p:nvSpPr>
          <p:cNvPr id="8" name="Retângulo de cantos arredondados 7"/>
          <p:cNvSpPr/>
          <p:nvPr/>
        </p:nvSpPr>
        <p:spPr>
          <a:xfrm>
            <a:off x="150125" y="1361783"/>
            <a:ext cx="11900848" cy="3387640"/>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anchor="ctr"/>
          <a:lstStyle/>
          <a:p>
            <a:pPr marL="342900" indent="-342900" algn="just" fontAlgn="auto">
              <a:spcBef>
                <a:spcPts val="0"/>
              </a:spcBef>
              <a:spcAft>
                <a:spcPts val="0"/>
              </a:spcAft>
              <a:defRPr/>
            </a:pPr>
            <a:r>
              <a:rPr lang="pt-BR" sz="2100" b="1" dirty="0">
                <a:latin typeface="Times New Roman" panose="02020603050405020304" pitchFamily="18" charset="0"/>
                <a:cs typeface="Times New Roman" panose="02020603050405020304" pitchFamily="18" charset="0"/>
              </a:rPr>
              <a:t>Aspectos Éticos</a:t>
            </a:r>
          </a:p>
          <a:p>
            <a:pPr marL="285750" indent="-285750" algn="just" fontAlgn="auto">
              <a:spcBef>
                <a:spcPts val="0"/>
              </a:spcBef>
              <a:spcAft>
                <a:spcPts val="0"/>
              </a:spcAft>
              <a:buClr>
                <a:schemeClr val="accent3"/>
              </a:buClr>
              <a:buFont typeface="Arial" pitchFamily="34" charset="0"/>
              <a:buChar char="•"/>
              <a:defRPr/>
            </a:pPr>
            <a:r>
              <a:rPr lang="pt-BR" sz="2100" dirty="0">
                <a:latin typeface="Times New Roman" panose="02020603050405020304" pitchFamily="18" charset="0"/>
                <a:cs typeface="Times New Roman" panose="02020603050405020304" pitchFamily="18" charset="0"/>
              </a:rPr>
              <a:t>Procedimentos aprovados pelo Comitê de Ética em Pesquisa (CEP) do Instituto Evandro Chagas (IEC), número de perecer 2.364.226.</a:t>
            </a:r>
          </a:p>
          <a:p>
            <a:pPr marL="285750" indent="-285750" algn="just" fontAlgn="auto">
              <a:spcBef>
                <a:spcPts val="0"/>
              </a:spcBef>
              <a:spcAft>
                <a:spcPts val="0"/>
              </a:spcAft>
              <a:buClr>
                <a:schemeClr val="accent3"/>
              </a:buClr>
              <a:buFont typeface="Arial" pitchFamily="34" charset="0"/>
              <a:buChar char="•"/>
              <a:defRPr/>
            </a:pPr>
            <a:r>
              <a:rPr lang="pt-BR" sz="2100" dirty="0">
                <a:latin typeface="Times New Roman" panose="02020603050405020304" pitchFamily="18" charset="0"/>
                <a:cs typeface="Times New Roman" panose="02020603050405020304" pitchFamily="18" charset="0"/>
              </a:rPr>
              <a:t>Dispensa de Termo de Consentimento Livre e Esclarecido, visto que as amostras coletadas foram obtidas post mortem e todos os dados foram manejados e analisados de forma anônima, sem identificação nominal dos indivíduos. </a:t>
            </a:r>
            <a:endParaRPr lang="pt-BR" sz="2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8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5884" y="-15596"/>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8" name="CaixaDeTexto 17"/>
          <p:cNvSpPr txBox="1"/>
          <p:nvPr/>
        </p:nvSpPr>
        <p:spPr>
          <a:xfrm>
            <a:off x="6139925" y="3623143"/>
            <a:ext cx="5242310" cy="3139321"/>
          </a:xfrm>
          <a:prstGeom prst="rect">
            <a:avLst/>
          </a:prstGeom>
          <a:no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Histopatologia hepática na infecção pelo VFA.</a:t>
            </a:r>
            <a:r>
              <a:rPr lang="pt-BR" dirty="0">
                <a:latin typeface="Times New Roman" panose="02020603050405020304" pitchFamily="18" charset="0"/>
                <a:cs typeface="Times New Roman" panose="02020603050405020304" pitchFamily="18" charset="0"/>
              </a:rPr>
              <a:t> Observa-se presença de múltiplos corpos </a:t>
            </a:r>
            <a:r>
              <a:rPr lang="pt-BR" dirty="0" err="1">
                <a:latin typeface="Times New Roman" panose="02020603050405020304" pitchFamily="18" charset="0"/>
                <a:cs typeface="Times New Roman" panose="02020603050405020304" pitchFamily="18" charset="0"/>
              </a:rPr>
              <a:t>apoptóticos</a:t>
            </a:r>
            <a:r>
              <a:rPr lang="pt-BR" dirty="0">
                <a:latin typeface="Times New Roman" panose="02020603050405020304" pitchFamily="18" charset="0"/>
                <a:cs typeface="Times New Roman" panose="02020603050405020304" pitchFamily="18" charset="0"/>
              </a:rPr>
              <a:t> (setas) e infiltrado inflamatório </a:t>
            </a:r>
            <a:r>
              <a:rPr lang="pt-BR" dirty="0" err="1">
                <a:latin typeface="Times New Roman" panose="02020603050405020304" pitchFamily="18" charset="0"/>
                <a:cs typeface="Times New Roman" panose="02020603050405020304" pitchFamily="18" charset="0"/>
              </a:rPr>
              <a:t>acinar</a:t>
            </a:r>
            <a:r>
              <a:rPr lang="pt-BR" dirty="0">
                <a:latin typeface="Times New Roman" panose="02020603050405020304" pitchFamily="18" charset="0"/>
                <a:cs typeface="Times New Roman" panose="02020603050405020304" pitchFamily="18" charset="0"/>
              </a:rPr>
              <a:t> mononuclear (círculo). Em (</a:t>
            </a:r>
            <a:r>
              <a:rPr lang="pt-BR" b="1" dirty="0">
                <a:latin typeface="Times New Roman" panose="02020603050405020304" pitchFamily="18" charset="0"/>
                <a:cs typeface="Times New Roman" panose="02020603050405020304" pitchFamily="18" charset="0"/>
              </a:rPr>
              <a:t>B</a:t>
            </a:r>
            <a:r>
              <a:rPr lang="pt-BR" dirty="0">
                <a:latin typeface="Times New Roman" panose="02020603050405020304" pitchFamily="18" charset="0"/>
                <a:cs typeface="Times New Roman" panose="02020603050405020304" pitchFamily="18" charset="0"/>
              </a:rPr>
              <a:t>), observam-se corpos </a:t>
            </a:r>
            <a:r>
              <a:rPr lang="pt-BR" dirty="0" err="1">
                <a:latin typeface="Times New Roman" panose="02020603050405020304" pitchFamily="18" charset="0"/>
                <a:cs typeface="Times New Roman" panose="02020603050405020304" pitchFamily="18" charset="0"/>
              </a:rPr>
              <a:t>apoptóticos</a:t>
            </a:r>
            <a:r>
              <a:rPr lang="pt-BR" dirty="0">
                <a:latin typeface="Times New Roman" panose="02020603050405020304" pitchFamily="18" charset="0"/>
                <a:cs typeface="Times New Roman" panose="02020603050405020304" pitchFamily="18" charset="0"/>
              </a:rPr>
              <a:t> (corpúsculos de </a:t>
            </a:r>
            <a:r>
              <a:rPr lang="pt-BR" dirty="0" err="1">
                <a:latin typeface="Times New Roman" panose="02020603050405020304" pitchFamily="18" charset="0"/>
                <a:cs typeface="Times New Roman" panose="02020603050405020304" pitchFamily="18" charset="0"/>
              </a:rPr>
              <a:t>Councilman</a:t>
            </a:r>
            <a:r>
              <a:rPr lang="pt-BR" dirty="0">
                <a:latin typeface="Times New Roman" panose="02020603050405020304" pitchFamily="18" charset="0"/>
                <a:cs typeface="Times New Roman" panose="02020603050405020304" pitchFamily="18" charset="0"/>
              </a:rPr>
              <a:t>) e hemorragia. Em (</a:t>
            </a:r>
            <a:r>
              <a:rPr lang="pt-BR" b="1" dirty="0">
                <a:latin typeface="Times New Roman" panose="02020603050405020304" pitchFamily="18" charset="0"/>
                <a:cs typeface="Times New Roman" panose="02020603050405020304" pitchFamily="18" charset="0"/>
              </a:rPr>
              <a:t>C</a:t>
            </a:r>
            <a:r>
              <a:rPr lang="pt-BR" dirty="0">
                <a:latin typeface="Times New Roman" panose="02020603050405020304" pitchFamily="18" charset="0"/>
                <a:cs typeface="Times New Roman" panose="02020603050405020304" pitchFamily="18" charset="0"/>
              </a:rPr>
              <a:t>) e (</a:t>
            </a:r>
            <a:r>
              <a:rPr lang="pt-BR" b="1" dirty="0">
                <a:latin typeface="Times New Roman" panose="02020603050405020304" pitchFamily="18" charset="0"/>
                <a:cs typeface="Times New Roman" panose="02020603050405020304" pitchFamily="18" charset="0"/>
              </a:rPr>
              <a:t>D</a:t>
            </a:r>
            <a:r>
              <a:rPr lang="pt-BR" dirty="0">
                <a:latin typeface="Times New Roman" panose="02020603050405020304" pitchFamily="18" charset="0"/>
                <a:cs typeface="Times New Roman" panose="02020603050405020304" pitchFamily="18" charset="0"/>
              </a:rPr>
              <a:t>), observam-se múltiplos corpúsculos de </a:t>
            </a:r>
            <a:r>
              <a:rPr lang="pt-BR" dirty="0" err="1">
                <a:latin typeface="Times New Roman" panose="02020603050405020304" pitchFamily="18" charset="0"/>
                <a:cs typeface="Times New Roman" panose="02020603050405020304" pitchFamily="18" charset="0"/>
              </a:rPr>
              <a:t>Councilman</a:t>
            </a:r>
            <a:r>
              <a:rPr lang="pt-BR" dirty="0">
                <a:latin typeface="Times New Roman" panose="02020603050405020304" pitchFamily="18" charset="0"/>
                <a:cs typeface="Times New Roman" panose="02020603050405020304" pitchFamily="18" charset="0"/>
              </a:rPr>
              <a:t> e </a:t>
            </a:r>
            <a:r>
              <a:rPr lang="pt-BR" dirty="0" err="1">
                <a:latin typeface="Times New Roman" panose="02020603050405020304" pitchFamily="18" charset="0"/>
                <a:cs typeface="Times New Roman" panose="02020603050405020304" pitchFamily="18" charset="0"/>
              </a:rPr>
              <a:t>esteatose</a:t>
            </a:r>
            <a:r>
              <a:rPr lang="pt-BR" dirty="0">
                <a:latin typeface="Times New Roman" panose="02020603050405020304" pitchFamily="18" charset="0"/>
                <a:cs typeface="Times New Roman" panose="02020603050405020304" pitchFamily="18" charset="0"/>
              </a:rPr>
              <a:t> macro e </a:t>
            </a:r>
            <a:r>
              <a:rPr lang="pt-BR" dirty="0" err="1">
                <a:latin typeface="Times New Roman" panose="02020603050405020304" pitchFamily="18" charset="0"/>
                <a:cs typeface="Times New Roman" panose="02020603050405020304" pitchFamily="18" charset="0"/>
              </a:rPr>
              <a:t>microgoticular</a:t>
            </a:r>
            <a:r>
              <a:rPr lang="pt-BR" dirty="0">
                <a:latin typeface="Times New Roman" panose="02020603050405020304" pitchFamily="18" charset="0"/>
                <a:cs typeface="Times New Roman" panose="02020603050405020304" pitchFamily="18" charset="0"/>
              </a:rPr>
              <a:t>. Em (</a:t>
            </a:r>
            <a:r>
              <a:rPr lang="pt-BR" b="1" dirty="0">
                <a:latin typeface="Times New Roman" panose="02020603050405020304" pitchFamily="18" charset="0"/>
                <a:cs typeface="Times New Roman" panose="02020603050405020304" pitchFamily="18" charset="0"/>
              </a:rPr>
              <a:t>E</a:t>
            </a:r>
            <a:r>
              <a:rPr lang="pt-BR" dirty="0">
                <a:latin typeface="Times New Roman" panose="02020603050405020304" pitchFamily="18" charset="0"/>
                <a:cs typeface="Times New Roman" panose="02020603050405020304" pitchFamily="18" charset="0"/>
              </a:rPr>
              <a:t>) observa-se infiltrado inflamatório de células mononucleares no espaço porta. E em (</a:t>
            </a:r>
            <a:r>
              <a:rPr lang="pt-BR" b="1" dirty="0">
                <a:latin typeface="Times New Roman" panose="02020603050405020304" pitchFamily="18" charset="0"/>
                <a:cs typeface="Times New Roman" panose="02020603050405020304" pitchFamily="18" charset="0"/>
              </a:rPr>
              <a:t>F</a:t>
            </a:r>
            <a:r>
              <a:rPr lang="pt-BR" dirty="0">
                <a:latin typeface="Times New Roman" panose="02020603050405020304" pitchFamily="18" charset="0"/>
                <a:cs typeface="Times New Roman" panose="02020603050405020304" pitchFamily="18" charset="0"/>
              </a:rPr>
              <a:t>) presença de antígeno para VFA em tecido hepático marcado por IHQ.</a:t>
            </a:r>
          </a:p>
        </p:txBody>
      </p:sp>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t="6567" b="25373"/>
          <a:stretch/>
        </p:blipFill>
        <p:spPr>
          <a:xfrm>
            <a:off x="95536" y="1008232"/>
            <a:ext cx="5950422" cy="5849768"/>
          </a:xfrm>
          <a:prstGeom prst="rect">
            <a:avLst/>
          </a:prstGeom>
        </p:spPr>
      </p:pic>
    </p:spTree>
    <p:extLst>
      <p:ext uri="{BB962C8B-B14F-4D97-AF65-F5344CB8AC3E}">
        <p14:creationId xmlns:p14="http://schemas.microsoft.com/office/powerpoint/2010/main" val="35901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82976" y="144558"/>
            <a:ext cx="10972800" cy="793263"/>
          </a:xfrm>
        </p:spPr>
        <p:txBody>
          <a:bodyPr rtlCol="0">
            <a:normAutofit fontScale="90000"/>
          </a:bodyPr>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8" name="CaixaDeTexto 17"/>
          <p:cNvSpPr txBox="1"/>
          <p:nvPr/>
        </p:nvSpPr>
        <p:spPr>
          <a:xfrm>
            <a:off x="5757781" y="4128119"/>
            <a:ext cx="5242310" cy="2585323"/>
          </a:xfrm>
          <a:prstGeom prst="rect">
            <a:avLst/>
          </a:prstGeom>
          <a:no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Histopatologia hepática na infecção pelo DENV.</a:t>
            </a:r>
            <a:r>
              <a:rPr lang="pt-BR" dirty="0">
                <a:latin typeface="Times New Roman" panose="02020603050405020304" pitchFamily="18" charset="0"/>
                <a:cs typeface="Times New Roman" panose="02020603050405020304" pitchFamily="18" charset="0"/>
              </a:rPr>
              <a:t> Observa-se presença de tumefação celular associada a infiltrado inflamatório mononuclear em (</a:t>
            </a:r>
            <a:r>
              <a:rPr lang="pt-BR" b="1" dirty="0">
                <a:latin typeface="Times New Roman" panose="02020603050405020304" pitchFamily="18" charset="0"/>
                <a:cs typeface="Times New Roman" panose="02020603050405020304" pitchFamily="18" charset="0"/>
              </a:rPr>
              <a:t>B</a:t>
            </a:r>
            <a:r>
              <a:rPr lang="pt-BR" dirty="0">
                <a:latin typeface="Times New Roman" panose="02020603050405020304" pitchFamily="18" charset="0"/>
                <a:cs typeface="Times New Roman" panose="02020603050405020304" pitchFamily="18" charset="0"/>
              </a:rPr>
              <a:t>). Com presença de padrões de </a:t>
            </a:r>
            <a:r>
              <a:rPr lang="pt-BR" dirty="0" err="1">
                <a:latin typeface="Times New Roman" panose="02020603050405020304" pitchFamily="18" charset="0"/>
                <a:cs typeface="Times New Roman" panose="02020603050405020304" pitchFamily="18" charset="0"/>
              </a:rPr>
              <a:t>esteatose</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macrogoticular</a:t>
            </a:r>
            <a:r>
              <a:rPr lang="pt-BR" dirty="0">
                <a:latin typeface="Times New Roman" panose="02020603050405020304" pitchFamily="18" charset="0"/>
                <a:cs typeface="Times New Roman" panose="02020603050405020304" pitchFamily="18" charset="0"/>
              </a:rPr>
              <a:t> e apoptose em (</a:t>
            </a:r>
            <a:r>
              <a:rPr lang="pt-BR" b="1" dirty="0">
                <a:latin typeface="Times New Roman" panose="02020603050405020304" pitchFamily="18" charset="0"/>
                <a:cs typeface="Times New Roman" panose="02020603050405020304" pitchFamily="18" charset="0"/>
              </a:rPr>
              <a:t>C</a:t>
            </a:r>
            <a:r>
              <a:rPr lang="pt-BR" dirty="0">
                <a:latin typeface="Times New Roman" panose="02020603050405020304" pitchFamily="18" charset="0"/>
                <a:cs typeface="Times New Roman" panose="02020603050405020304" pitchFamily="18" charset="0"/>
              </a:rPr>
              <a:t>). Alterações nas células endoteliais associado à resposta inflamatória de células mononucleares em (</a:t>
            </a:r>
            <a:r>
              <a:rPr lang="pt-BR" b="1" dirty="0">
                <a:latin typeface="Times New Roman" panose="02020603050405020304" pitchFamily="18" charset="0"/>
                <a:cs typeface="Times New Roman" panose="02020603050405020304" pitchFamily="18" charset="0"/>
              </a:rPr>
              <a:t>D</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Balonização</a:t>
            </a:r>
            <a:r>
              <a:rPr lang="pt-BR" dirty="0">
                <a:latin typeface="Times New Roman" panose="02020603050405020304" pitchFamily="18" charset="0"/>
                <a:cs typeface="Times New Roman" panose="02020603050405020304" pitchFamily="18" charset="0"/>
              </a:rPr>
              <a:t> e necrose lítica de hepatócitos em (</a:t>
            </a:r>
            <a:r>
              <a:rPr lang="pt-BR" b="1" dirty="0">
                <a:latin typeface="Times New Roman" panose="02020603050405020304" pitchFamily="18" charset="0"/>
                <a:cs typeface="Times New Roman" panose="02020603050405020304" pitchFamily="18" charset="0"/>
              </a:rPr>
              <a:t>E</a:t>
            </a:r>
            <a:r>
              <a:rPr lang="pt-BR" dirty="0">
                <a:latin typeface="Times New Roman" panose="02020603050405020304" pitchFamily="18" charset="0"/>
                <a:cs typeface="Times New Roman" panose="02020603050405020304" pitchFamily="18" charset="0"/>
              </a:rPr>
              <a:t>) e </a:t>
            </a:r>
            <a:r>
              <a:rPr lang="pt-BR" dirty="0" err="1">
                <a:latin typeface="Times New Roman" panose="02020603050405020304" pitchFamily="18" charset="0"/>
                <a:cs typeface="Times New Roman" panose="02020603050405020304" pitchFamily="18" charset="0"/>
              </a:rPr>
              <a:t>imunocoloração</a:t>
            </a:r>
            <a:r>
              <a:rPr lang="pt-BR" dirty="0">
                <a:latin typeface="Times New Roman" panose="02020603050405020304" pitchFamily="18" charset="0"/>
                <a:cs typeface="Times New Roman" panose="02020603050405020304" pitchFamily="18" charset="0"/>
              </a:rPr>
              <a:t> em tecido hepático por IHQ por </a:t>
            </a:r>
            <a:r>
              <a:rPr lang="pt-BR" dirty="0" err="1">
                <a:latin typeface="Times New Roman" panose="02020603050405020304" pitchFamily="18" charset="0"/>
                <a:cs typeface="Times New Roman" panose="02020603050405020304" pitchFamily="18" charset="0"/>
              </a:rPr>
              <a:t>fosfatase</a:t>
            </a:r>
            <a:r>
              <a:rPr lang="pt-BR" dirty="0">
                <a:latin typeface="Times New Roman" panose="02020603050405020304" pitchFamily="18" charset="0"/>
                <a:cs typeface="Times New Roman" panose="02020603050405020304" pitchFamily="18" charset="0"/>
              </a:rPr>
              <a:t> alcalina em (</a:t>
            </a:r>
            <a:r>
              <a:rPr lang="pt-BR" b="1" dirty="0">
                <a:latin typeface="Times New Roman" panose="02020603050405020304" pitchFamily="18" charset="0"/>
                <a:cs typeface="Times New Roman" panose="02020603050405020304" pitchFamily="18" charset="0"/>
              </a:rPr>
              <a:t>F</a:t>
            </a:r>
            <a:r>
              <a:rPr lang="pt-BR" dirty="0">
                <a:latin typeface="Times New Roman" panose="02020603050405020304" pitchFamily="18" charset="0"/>
                <a:cs typeface="Times New Roman" panose="02020603050405020304" pitchFamily="18" charset="0"/>
              </a:rPr>
              <a:t>).</a:t>
            </a:r>
          </a:p>
        </p:txBody>
      </p: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t="17512" b="10249"/>
          <a:stretch/>
        </p:blipFill>
        <p:spPr>
          <a:xfrm>
            <a:off x="-1" y="968991"/>
            <a:ext cx="5643789" cy="5889009"/>
          </a:xfrm>
          <a:prstGeom prst="rect">
            <a:avLst/>
          </a:prstGeom>
        </p:spPr>
      </p:pic>
    </p:spTree>
    <p:extLst>
      <p:ext uri="{BB962C8B-B14F-4D97-AF65-F5344CB8AC3E}">
        <p14:creationId xmlns:p14="http://schemas.microsoft.com/office/powerpoint/2010/main" val="331983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5884" y="-15596"/>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8" name="CaixaDeTexto 17"/>
          <p:cNvSpPr txBox="1"/>
          <p:nvPr/>
        </p:nvSpPr>
        <p:spPr>
          <a:xfrm>
            <a:off x="5976149" y="4128119"/>
            <a:ext cx="5242310" cy="2308324"/>
          </a:xfrm>
          <a:prstGeom prst="rect">
            <a:avLst/>
          </a:prstGeom>
          <a:no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Histopatologia hepática na infecção pelo CHIKV.</a:t>
            </a:r>
            <a:r>
              <a:rPr lang="pt-BR" dirty="0">
                <a:latin typeface="Times New Roman" panose="02020603050405020304" pitchFamily="18" charset="0"/>
                <a:cs typeface="Times New Roman" panose="02020603050405020304" pitchFamily="18" charset="0"/>
              </a:rPr>
              <a:t> Observa-se a presença de </a:t>
            </a:r>
            <a:r>
              <a:rPr lang="pt-BR" dirty="0" err="1">
                <a:latin typeface="Times New Roman" panose="02020603050405020304" pitchFamily="18" charset="0"/>
                <a:cs typeface="Times New Roman" panose="02020603050405020304" pitchFamily="18" charset="0"/>
              </a:rPr>
              <a:t>esteatose</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macrogoticular</a:t>
            </a:r>
            <a:r>
              <a:rPr lang="pt-BR" dirty="0">
                <a:latin typeface="Times New Roman" panose="02020603050405020304" pitchFamily="18" charset="0"/>
                <a:cs typeface="Times New Roman" panose="02020603050405020304" pitchFamily="18" charset="0"/>
              </a:rPr>
              <a:t> em meio à congestão sinusoidal em (</a:t>
            </a:r>
            <a:r>
              <a:rPr lang="pt-BR" b="1" dirty="0">
                <a:latin typeface="Times New Roman" panose="02020603050405020304" pitchFamily="18" charset="0"/>
                <a:cs typeface="Times New Roman" panose="02020603050405020304" pitchFamily="18" charset="0"/>
              </a:rPr>
              <a:t>B</a:t>
            </a:r>
            <a:r>
              <a:rPr lang="pt-BR" dirty="0">
                <a:latin typeface="Times New Roman" panose="02020603050405020304" pitchFamily="18" charset="0"/>
                <a:cs typeface="Times New Roman" panose="02020603050405020304" pitchFamily="18" charset="0"/>
              </a:rPr>
              <a:t>) e a presença de padrões de </a:t>
            </a:r>
            <a:r>
              <a:rPr lang="pt-BR" dirty="0" err="1">
                <a:latin typeface="Times New Roman" panose="02020603050405020304" pitchFamily="18" charset="0"/>
                <a:cs typeface="Times New Roman" panose="02020603050405020304" pitchFamily="18" charset="0"/>
              </a:rPr>
              <a:t>esteatose</a:t>
            </a:r>
            <a:r>
              <a:rPr lang="pt-BR" dirty="0">
                <a:latin typeface="Times New Roman" panose="02020603050405020304" pitchFamily="18" charset="0"/>
                <a:cs typeface="Times New Roman" panose="02020603050405020304" pitchFamily="18" charset="0"/>
              </a:rPr>
              <a:t> macro e </a:t>
            </a:r>
            <a:r>
              <a:rPr lang="pt-BR" dirty="0" err="1">
                <a:latin typeface="Times New Roman" panose="02020603050405020304" pitchFamily="18" charset="0"/>
                <a:cs typeface="Times New Roman" panose="02020603050405020304" pitchFamily="18" charset="0"/>
              </a:rPr>
              <a:t>microgoticular</a:t>
            </a:r>
            <a:r>
              <a:rPr lang="pt-BR" dirty="0">
                <a:latin typeface="Times New Roman" panose="02020603050405020304" pitchFamily="18" charset="0"/>
                <a:cs typeface="Times New Roman" panose="02020603050405020304" pitchFamily="18" charset="0"/>
              </a:rPr>
              <a:t> em (</a:t>
            </a:r>
            <a:r>
              <a:rPr lang="pt-BR" b="1" dirty="0">
                <a:latin typeface="Times New Roman" panose="02020603050405020304" pitchFamily="18" charset="0"/>
                <a:cs typeface="Times New Roman" panose="02020603050405020304" pitchFamily="18" charset="0"/>
              </a:rPr>
              <a:t>C</a:t>
            </a:r>
            <a:r>
              <a:rPr lang="pt-BR" dirty="0">
                <a:latin typeface="Times New Roman" panose="02020603050405020304" pitchFamily="18" charset="0"/>
                <a:cs typeface="Times New Roman" panose="02020603050405020304" pitchFamily="18" charset="0"/>
              </a:rPr>
              <a:t>). Presença de células com morfologia em apoptose em (</a:t>
            </a:r>
            <a:r>
              <a:rPr lang="pt-BR" b="1" dirty="0">
                <a:latin typeface="Times New Roman" panose="02020603050405020304" pitchFamily="18" charset="0"/>
                <a:cs typeface="Times New Roman" panose="02020603050405020304" pitchFamily="18" charset="0"/>
              </a:rPr>
              <a:t>D</a:t>
            </a:r>
            <a:r>
              <a:rPr lang="pt-BR" dirty="0">
                <a:latin typeface="Times New Roman" panose="02020603050405020304" pitchFamily="18" charset="0"/>
                <a:cs typeface="Times New Roman" panose="02020603050405020304" pitchFamily="18" charset="0"/>
              </a:rPr>
              <a:t>) associadas à resposta inflamatória mononuclear em (</a:t>
            </a:r>
            <a:r>
              <a:rPr lang="pt-BR" b="1" dirty="0">
                <a:latin typeface="Times New Roman" panose="02020603050405020304" pitchFamily="18" charset="0"/>
                <a:cs typeface="Times New Roman" panose="02020603050405020304" pitchFamily="18" charset="0"/>
              </a:rPr>
              <a:t>E</a:t>
            </a:r>
            <a:r>
              <a:rPr lang="pt-BR" dirty="0">
                <a:latin typeface="Times New Roman" panose="02020603050405020304" pitchFamily="18" charset="0"/>
                <a:cs typeface="Times New Roman" panose="02020603050405020304" pitchFamily="18" charset="0"/>
              </a:rPr>
              <a:t>). Presença de </a:t>
            </a:r>
            <a:r>
              <a:rPr lang="pt-BR" dirty="0" err="1">
                <a:latin typeface="Times New Roman" panose="02020603050405020304" pitchFamily="18" charset="0"/>
                <a:cs typeface="Times New Roman" panose="02020603050405020304" pitchFamily="18" charset="0"/>
              </a:rPr>
              <a:t>imunomarcação</a:t>
            </a:r>
            <a:r>
              <a:rPr lang="pt-BR" dirty="0">
                <a:latin typeface="Times New Roman" panose="02020603050405020304" pitchFamily="18" charset="0"/>
                <a:cs typeface="Times New Roman" panose="02020603050405020304" pitchFamily="18" charset="0"/>
              </a:rPr>
              <a:t> para CHIKV no tecido por IHQ por </a:t>
            </a:r>
            <a:r>
              <a:rPr lang="pt-BR" dirty="0" err="1">
                <a:latin typeface="Times New Roman" panose="02020603050405020304" pitchFamily="18" charset="0"/>
                <a:cs typeface="Times New Roman" panose="02020603050405020304" pitchFamily="18" charset="0"/>
              </a:rPr>
              <a:t>fosfatase</a:t>
            </a:r>
            <a:r>
              <a:rPr lang="pt-BR" dirty="0">
                <a:latin typeface="Times New Roman" panose="02020603050405020304" pitchFamily="18" charset="0"/>
                <a:cs typeface="Times New Roman" panose="02020603050405020304" pitchFamily="18" charset="0"/>
              </a:rPr>
              <a:t> alcalina em (</a:t>
            </a:r>
            <a:r>
              <a:rPr lang="pt-BR" b="1">
                <a:latin typeface="Times New Roman" panose="02020603050405020304" pitchFamily="18" charset="0"/>
                <a:cs typeface="Times New Roman" panose="02020603050405020304" pitchFamily="18" charset="0"/>
              </a:rPr>
              <a:t>F</a:t>
            </a:r>
            <a:r>
              <a:rPr lang="pt-BR">
                <a:latin typeface="Times New Roman" panose="02020603050405020304" pitchFamily="18" charset="0"/>
                <a:cs typeface="Times New Roman" panose="02020603050405020304" pitchFamily="18" charset="0"/>
              </a:rPr>
              <a:t>).</a:t>
            </a:r>
            <a:endParaRPr lang="pt-BR" dirty="0">
              <a:latin typeface="Times New Roman" panose="02020603050405020304" pitchFamily="18" charset="0"/>
              <a:cs typeface="Times New Roman" panose="02020603050405020304" pitchFamily="18" charset="0"/>
            </a:endParaRPr>
          </a:p>
        </p:txBody>
      </p:sp>
      <p:pic>
        <p:nvPicPr>
          <p:cNvPr id="4" name="Imagem 3"/>
          <p:cNvPicPr>
            <a:picLocks noChangeAspect="1"/>
          </p:cNvPicPr>
          <p:nvPr/>
        </p:nvPicPr>
        <p:blipFill rotWithShape="1">
          <a:blip r:embed="rId3">
            <a:extLst>
              <a:ext uri="{28A0092B-C50C-407E-A947-70E740481C1C}">
                <a14:useLocalDpi xmlns:a14="http://schemas.microsoft.com/office/drawing/2010/main" val="0"/>
              </a:ext>
            </a:extLst>
          </a:blip>
          <a:srcRect t="6169" b="26170"/>
          <a:stretch/>
        </p:blipFill>
        <p:spPr>
          <a:xfrm>
            <a:off x="-1" y="1050879"/>
            <a:ext cx="5941789" cy="5807122"/>
          </a:xfrm>
          <a:prstGeom prst="rect">
            <a:avLst/>
          </a:prstGeom>
        </p:spPr>
      </p:pic>
    </p:spTree>
    <p:extLst>
      <p:ext uri="{BB962C8B-B14F-4D97-AF65-F5344CB8AC3E}">
        <p14:creationId xmlns:p14="http://schemas.microsoft.com/office/powerpoint/2010/main" val="363525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5884" y="189124"/>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8" name="CaixaDeTexto 17"/>
          <p:cNvSpPr txBox="1"/>
          <p:nvPr/>
        </p:nvSpPr>
        <p:spPr>
          <a:xfrm>
            <a:off x="384073" y="6391357"/>
            <a:ext cx="8500619" cy="369332"/>
          </a:xfrm>
          <a:prstGeom prst="rect">
            <a:avLst/>
          </a:prstGeom>
          <a:noFill/>
          <a:ln>
            <a:solidFill>
              <a:schemeClr val="bg1"/>
            </a:solid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12:</a:t>
            </a:r>
            <a:r>
              <a:rPr lang="pt-BR" dirty="0">
                <a:latin typeface="Times New Roman" panose="02020603050405020304" pitchFamily="18" charset="0"/>
                <a:cs typeface="Times New Roman" panose="02020603050405020304" pitchFamily="18" charset="0"/>
              </a:rPr>
              <a:t> Tumefação celular nos casos de FA, FD e FC no ácino hepático (Z1, Z2 e Z3)</a:t>
            </a:r>
          </a:p>
        </p:txBody>
      </p:sp>
      <p:sp>
        <p:nvSpPr>
          <p:cNvPr id="6" name="Retângulo 5"/>
          <p:cNvSpPr/>
          <p:nvPr/>
        </p:nvSpPr>
        <p:spPr>
          <a:xfrm>
            <a:off x="184971" y="1226607"/>
            <a:ext cx="5093126"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solidFill>
                  <a:prstClr val="black"/>
                </a:solidFill>
                <a:latin typeface="Times New Roman" panose="02020603050405020304" pitchFamily="18" charset="0"/>
                <a:cs typeface="Times New Roman" panose="02020603050405020304" pitchFamily="18" charset="0"/>
              </a:rPr>
              <a:t>Tumefação Celular – Ácino hepático</a:t>
            </a:r>
          </a:p>
        </p:txBody>
      </p:sp>
      <p:grpSp>
        <p:nvGrpSpPr>
          <p:cNvPr id="8" name="Grupo 7"/>
          <p:cNvGrpSpPr/>
          <p:nvPr/>
        </p:nvGrpSpPr>
        <p:grpSpPr>
          <a:xfrm>
            <a:off x="190978" y="1809864"/>
            <a:ext cx="2983354" cy="4661812"/>
            <a:chOff x="395698" y="1809864"/>
            <a:chExt cx="2983354" cy="4661812"/>
          </a:xfrm>
        </p:grpSpPr>
        <p:pic>
          <p:nvPicPr>
            <p:cNvPr id="7" name="Imagem 6"/>
            <p:cNvPicPr/>
            <p:nvPr/>
          </p:nvPicPr>
          <p:blipFill>
            <a:blip r:embed="rId3">
              <a:extLst>
                <a:ext uri="{28A0092B-C50C-407E-A947-70E740481C1C}">
                  <a14:useLocalDpi xmlns:a14="http://schemas.microsoft.com/office/drawing/2010/main" val="0"/>
                </a:ext>
              </a:extLst>
            </a:blip>
            <a:stretch>
              <a:fillRect/>
            </a:stretch>
          </p:blipFill>
          <p:spPr>
            <a:xfrm>
              <a:off x="395698" y="1856103"/>
              <a:ext cx="2928762" cy="4200274"/>
            </a:xfrm>
            <a:prstGeom prst="rect">
              <a:avLst/>
            </a:prstGeom>
          </p:spPr>
        </p:pic>
        <p:sp>
          <p:nvSpPr>
            <p:cNvPr id="5" name="CaixaDeTexto 4"/>
            <p:cNvSpPr txBox="1"/>
            <p:nvPr/>
          </p:nvSpPr>
          <p:spPr>
            <a:xfrm>
              <a:off x="831823" y="1809864"/>
              <a:ext cx="2547229"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Tumefação Celular – Z1</a:t>
              </a:r>
            </a:p>
          </p:txBody>
        </p:sp>
        <p:sp>
          <p:nvSpPr>
            <p:cNvPr id="9" name="CaixaDeTexto 8"/>
            <p:cNvSpPr txBox="1"/>
            <p:nvPr/>
          </p:nvSpPr>
          <p:spPr>
            <a:xfrm rot="18752475">
              <a:off x="371081" y="5751016"/>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10" name="CaixaDeTexto 9"/>
            <p:cNvSpPr txBox="1"/>
            <p:nvPr/>
          </p:nvSpPr>
          <p:spPr>
            <a:xfrm rot="18752475">
              <a:off x="1144773" y="5658087"/>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11" name="CaixaDeTexto 10"/>
            <p:cNvSpPr txBox="1"/>
            <p:nvPr/>
          </p:nvSpPr>
          <p:spPr>
            <a:xfrm rot="18752475">
              <a:off x="1504388" y="5685382"/>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12" name="CaixaDeTexto 11"/>
            <p:cNvSpPr txBox="1"/>
            <p:nvPr/>
          </p:nvSpPr>
          <p:spPr>
            <a:xfrm rot="18752475">
              <a:off x="1953120" y="572632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sp>
          <p:nvSpPr>
            <p:cNvPr id="13" name="CaixaDeTexto 12"/>
            <p:cNvSpPr txBox="1"/>
            <p:nvPr/>
          </p:nvSpPr>
          <p:spPr>
            <a:xfrm rot="16200000">
              <a:off x="847" y="4235700"/>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14" name="Grupo 13"/>
          <p:cNvGrpSpPr/>
          <p:nvPr/>
        </p:nvGrpSpPr>
        <p:grpSpPr>
          <a:xfrm>
            <a:off x="2964654" y="1820498"/>
            <a:ext cx="2952926" cy="4667098"/>
            <a:chOff x="2964654" y="1820498"/>
            <a:chExt cx="2952926" cy="4667098"/>
          </a:xfrm>
        </p:grpSpPr>
        <p:pic>
          <p:nvPicPr>
            <p:cNvPr id="15" name="Imagem 14"/>
            <p:cNvPicPr/>
            <p:nvPr/>
          </p:nvPicPr>
          <p:blipFill>
            <a:blip r:embed="rId4">
              <a:extLst>
                <a:ext uri="{28A0092B-C50C-407E-A947-70E740481C1C}">
                  <a14:useLocalDpi xmlns:a14="http://schemas.microsoft.com/office/drawing/2010/main" val="0"/>
                </a:ext>
              </a:extLst>
            </a:blip>
            <a:stretch>
              <a:fillRect/>
            </a:stretch>
          </p:blipFill>
          <p:spPr>
            <a:xfrm>
              <a:off x="3020734" y="1897047"/>
              <a:ext cx="2828606" cy="4171633"/>
            </a:xfrm>
            <a:prstGeom prst="rect">
              <a:avLst/>
            </a:prstGeom>
          </p:spPr>
        </p:pic>
        <p:sp>
          <p:nvSpPr>
            <p:cNvPr id="16" name="CaixaDeTexto 15"/>
            <p:cNvSpPr txBox="1"/>
            <p:nvPr/>
          </p:nvSpPr>
          <p:spPr>
            <a:xfrm>
              <a:off x="3370351" y="1820498"/>
              <a:ext cx="2547229"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Tumefação Celular – Z2</a:t>
              </a:r>
            </a:p>
          </p:txBody>
        </p:sp>
        <p:sp>
          <p:nvSpPr>
            <p:cNvPr id="17" name="CaixaDeTexto 16"/>
            <p:cNvSpPr txBox="1"/>
            <p:nvPr/>
          </p:nvSpPr>
          <p:spPr>
            <a:xfrm rot="16200000">
              <a:off x="2568943" y="4237972"/>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sp>
          <p:nvSpPr>
            <p:cNvPr id="19" name="CaixaDeTexto 18"/>
            <p:cNvSpPr txBox="1"/>
            <p:nvPr/>
          </p:nvSpPr>
          <p:spPr>
            <a:xfrm rot="18752475">
              <a:off x="2939177" y="5766936"/>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20" name="CaixaDeTexto 19"/>
            <p:cNvSpPr txBox="1"/>
            <p:nvPr/>
          </p:nvSpPr>
          <p:spPr>
            <a:xfrm rot="18752475">
              <a:off x="3658277" y="5674007"/>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21" name="CaixaDeTexto 20"/>
            <p:cNvSpPr txBox="1"/>
            <p:nvPr/>
          </p:nvSpPr>
          <p:spPr>
            <a:xfrm rot="18752475">
              <a:off x="4045188" y="5701302"/>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22" name="CaixaDeTexto 21"/>
            <p:cNvSpPr txBox="1"/>
            <p:nvPr/>
          </p:nvSpPr>
          <p:spPr>
            <a:xfrm rot="18752475">
              <a:off x="4480272" y="574224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grpSp>
      <p:grpSp>
        <p:nvGrpSpPr>
          <p:cNvPr id="30" name="Grupo 29"/>
          <p:cNvGrpSpPr/>
          <p:nvPr/>
        </p:nvGrpSpPr>
        <p:grpSpPr>
          <a:xfrm>
            <a:off x="5645022" y="1801880"/>
            <a:ext cx="2961214" cy="4674340"/>
            <a:chOff x="5645022" y="1801880"/>
            <a:chExt cx="2961214" cy="4674340"/>
          </a:xfrm>
        </p:grpSpPr>
        <p:pic>
          <p:nvPicPr>
            <p:cNvPr id="23" name="Imagem 22"/>
            <p:cNvPicPr/>
            <p:nvPr/>
          </p:nvPicPr>
          <p:blipFill>
            <a:blip r:embed="rId5">
              <a:extLst>
                <a:ext uri="{28A0092B-C50C-407E-A947-70E740481C1C}">
                  <a14:useLocalDpi xmlns:a14="http://schemas.microsoft.com/office/drawing/2010/main" val="0"/>
                </a:ext>
              </a:extLst>
            </a:blip>
            <a:stretch>
              <a:fillRect/>
            </a:stretch>
          </p:blipFill>
          <p:spPr>
            <a:xfrm>
              <a:off x="5645022" y="1910695"/>
              <a:ext cx="2879326" cy="4035041"/>
            </a:xfrm>
            <a:prstGeom prst="rect">
              <a:avLst/>
            </a:prstGeom>
          </p:spPr>
        </p:pic>
        <p:sp>
          <p:nvSpPr>
            <p:cNvPr id="24" name="CaixaDeTexto 23"/>
            <p:cNvSpPr txBox="1"/>
            <p:nvPr/>
          </p:nvSpPr>
          <p:spPr>
            <a:xfrm>
              <a:off x="6059007" y="1801880"/>
              <a:ext cx="2547229"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Tumefação Celular – Z3</a:t>
              </a:r>
            </a:p>
          </p:txBody>
        </p:sp>
        <p:sp>
          <p:nvSpPr>
            <p:cNvPr id="25" name="CaixaDeTexto 24"/>
            <p:cNvSpPr txBox="1"/>
            <p:nvPr/>
          </p:nvSpPr>
          <p:spPr>
            <a:xfrm rot="16200000">
              <a:off x="5273519" y="4226596"/>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sp>
          <p:nvSpPr>
            <p:cNvPr id="26" name="CaixaDeTexto 25"/>
            <p:cNvSpPr txBox="1"/>
            <p:nvPr/>
          </p:nvSpPr>
          <p:spPr>
            <a:xfrm rot="18752475">
              <a:off x="5643753" y="5755560"/>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27" name="CaixaDeTexto 26"/>
            <p:cNvSpPr txBox="1"/>
            <p:nvPr/>
          </p:nvSpPr>
          <p:spPr>
            <a:xfrm rot="18752475">
              <a:off x="6362853" y="5662631"/>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28" name="CaixaDeTexto 27"/>
            <p:cNvSpPr txBox="1"/>
            <p:nvPr/>
          </p:nvSpPr>
          <p:spPr>
            <a:xfrm rot="18752475">
              <a:off x="6749764" y="5689926"/>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29" name="CaixaDeTexto 28"/>
            <p:cNvSpPr txBox="1"/>
            <p:nvPr/>
          </p:nvSpPr>
          <p:spPr>
            <a:xfrm rot="18752475">
              <a:off x="7184848" y="5730869"/>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
        <p:nvSpPr>
          <p:cNvPr id="31" name="Retângulo de cantos arredondados 30"/>
          <p:cNvSpPr/>
          <p:nvPr/>
        </p:nvSpPr>
        <p:spPr>
          <a:xfrm>
            <a:off x="8666324" y="1226607"/>
            <a:ext cx="1315299" cy="109076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Intensa tumefação nos casos de FC</a:t>
            </a:r>
          </a:p>
        </p:txBody>
      </p:sp>
      <p:sp>
        <p:nvSpPr>
          <p:cNvPr id="32" name="Elipse 31"/>
          <p:cNvSpPr/>
          <p:nvPr/>
        </p:nvSpPr>
        <p:spPr>
          <a:xfrm rot="18520640">
            <a:off x="7220183" y="5677302"/>
            <a:ext cx="1045981" cy="502343"/>
          </a:xfrm>
          <a:prstGeom prst="ellipse">
            <a:avLst/>
          </a:prstGeom>
          <a:noFill/>
          <a:ln>
            <a:solidFill>
              <a:srgbClr val="00B0F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33" name="Elipse 32"/>
          <p:cNvSpPr/>
          <p:nvPr/>
        </p:nvSpPr>
        <p:spPr>
          <a:xfrm rot="18520640">
            <a:off x="4479633" y="5653732"/>
            <a:ext cx="1045981" cy="502343"/>
          </a:xfrm>
          <a:prstGeom prst="ellipse">
            <a:avLst/>
          </a:prstGeom>
          <a:noFill/>
          <a:ln>
            <a:solidFill>
              <a:srgbClr val="00B0F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34" name="Elipse 33"/>
          <p:cNvSpPr/>
          <p:nvPr/>
        </p:nvSpPr>
        <p:spPr>
          <a:xfrm rot="18520640">
            <a:off x="1785652" y="5644961"/>
            <a:ext cx="1045981" cy="502343"/>
          </a:xfrm>
          <a:prstGeom prst="ellipse">
            <a:avLst/>
          </a:prstGeom>
          <a:noFill/>
          <a:ln>
            <a:solidFill>
              <a:srgbClr val="00B0F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38" name="Retângulo de cantos arredondados 37"/>
          <p:cNvSpPr/>
          <p:nvPr/>
        </p:nvSpPr>
        <p:spPr>
          <a:xfrm>
            <a:off x="10158335" y="1393519"/>
            <a:ext cx="1865343" cy="77769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Homogeneidade</a:t>
            </a:r>
          </a:p>
          <a:p>
            <a:pPr algn="ctr"/>
            <a:r>
              <a:rPr lang="pt-BR" dirty="0">
                <a:latin typeface="Times New Roman" panose="02020603050405020304" pitchFamily="18" charset="0"/>
                <a:cs typeface="Times New Roman" panose="02020603050405020304" pitchFamily="18" charset="0"/>
              </a:rPr>
              <a:t>entre as zonas</a:t>
            </a:r>
          </a:p>
        </p:txBody>
      </p:sp>
      <p:cxnSp>
        <p:nvCxnSpPr>
          <p:cNvPr id="40" name="Conector reto 39"/>
          <p:cNvCxnSpPr>
            <a:stCxn id="31" idx="3"/>
            <a:endCxn id="38" idx="1"/>
          </p:cNvCxnSpPr>
          <p:nvPr/>
        </p:nvCxnSpPr>
        <p:spPr>
          <a:xfrm>
            <a:off x="9981623" y="1771989"/>
            <a:ext cx="176712" cy="1037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54" name="Elipse 53"/>
          <p:cNvSpPr/>
          <p:nvPr/>
        </p:nvSpPr>
        <p:spPr>
          <a:xfrm rot="18520640">
            <a:off x="799094" y="5629041"/>
            <a:ext cx="1045981" cy="502343"/>
          </a:xfrm>
          <a:prstGeom prst="ellipse">
            <a:avLst/>
          </a:prstGeom>
          <a:noFill/>
          <a:ln>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55" name="Retângulo de cantos arredondados 54"/>
          <p:cNvSpPr/>
          <p:nvPr/>
        </p:nvSpPr>
        <p:spPr>
          <a:xfrm>
            <a:off x="8666324" y="3030785"/>
            <a:ext cx="1315299" cy="1090763"/>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Intensa tumefação nos casos de FA</a:t>
            </a:r>
          </a:p>
        </p:txBody>
      </p:sp>
      <p:sp>
        <p:nvSpPr>
          <p:cNvPr id="56" name="Retângulo de cantos arredondados 55"/>
          <p:cNvSpPr/>
          <p:nvPr/>
        </p:nvSpPr>
        <p:spPr>
          <a:xfrm>
            <a:off x="10433355" y="3233392"/>
            <a:ext cx="1315299" cy="685549"/>
          </a:xfrm>
          <a:prstGeom prst="round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Z1</a:t>
            </a:r>
          </a:p>
          <a:p>
            <a:pPr algn="ctr"/>
            <a:r>
              <a:rPr lang="pt-BR" dirty="0" err="1">
                <a:latin typeface="Times New Roman" panose="02020603050405020304" pitchFamily="18" charset="0"/>
                <a:cs typeface="Times New Roman" panose="02020603050405020304" pitchFamily="18" charset="0"/>
              </a:rPr>
              <a:t>periportal</a:t>
            </a:r>
            <a:r>
              <a:rPr lang="pt-BR" dirty="0">
                <a:latin typeface="Times New Roman" panose="02020603050405020304" pitchFamily="18" charset="0"/>
                <a:cs typeface="Times New Roman" panose="02020603050405020304" pitchFamily="18" charset="0"/>
              </a:rPr>
              <a:t> </a:t>
            </a:r>
          </a:p>
        </p:txBody>
      </p:sp>
      <p:cxnSp>
        <p:nvCxnSpPr>
          <p:cNvPr id="58" name="Conector reto 57"/>
          <p:cNvCxnSpPr>
            <a:stCxn id="55" idx="3"/>
            <a:endCxn id="56" idx="1"/>
          </p:cNvCxnSpPr>
          <p:nvPr/>
        </p:nvCxnSpPr>
        <p:spPr>
          <a:xfrm>
            <a:off x="9981623" y="3576167"/>
            <a:ext cx="451732"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0" name="Retângulo de cantos arredondados 59"/>
          <p:cNvSpPr/>
          <p:nvPr/>
        </p:nvSpPr>
        <p:spPr>
          <a:xfrm>
            <a:off x="8666324" y="4925158"/>
            <a:ext cx="1315299" cy="1090763"/>
          </a:xfrm>
          <a:prstGeom prst="round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Moderada tumefação nos casos de FD</a:t>
            </a:r>
          </a:p>
        </p:txBody>
      </p:sp>
      <p:sp>
        <p:nvSpPr>
          <p:cNvPr id="61" name="Retângulo de cantos arredondados 60"/>
          <p:cNvSpPr/>
          <p:nvPr/>
        </p:nvSpPr>
        <p:spPr>
          <a:xfrm>
            <a:off x="10207489" y="5065270"/>
            <a:ext cx="1865343" cy="777693"/>
          </a:xfrm>
          <a:prstGeom prst="round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Homogeneidade</a:t>
            </a:r>
          </a:p>
          <a:p>
            <a:pPr algn="ctr"/>
            <a:r>
              <a:rPr lang="pt-BR" dirty="0">
                <a:latin typeface="Times New Roman" panose="02020603050405020304" pitchFamily="18" charset="0"/>
                <a:cs typeface="Times New Roman" panose="02020603050405020304" pitchFamily="18" charset="0"/>
              </a:rPr>
              <a:t>entre as zonas</a:t>
            </a:r>
          </a:p>
        </p:txBody>
      </p:sp>
      <p:cxnSp>
        <p:nvCxnSpPr>
          <p:cNvPr id="63" name="Conector reto 62"/>
          <p:cNvCxnSpPr>
            <a:stCxn id="60" idx="3"/>
            <a:endCxn id="61" idx="1"/>
          </p:cNvCxnSpPr>
          <p:nvPr/>
        </p:nvCxnSpPr>
        <p:spPr>
          <a:xfrm flipV="1">
            <a:off x="9981623" y="5454117"/>
            <a:ext cx="225866" cy="1642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15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55" grpId="0" animBg="1"/>
      <p:bldP spid="56" grpId="0" animBg="1"/>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a:stCxn id="14" idx="0"/>
            <a:endCxn id="6" idx="2"/>
          </p:cNvCxnSpPr>
          <p:nvPr/>
        </p:nvCxnSpPr>
        <p:spPr>
          <a:xfrm flipH="1" flipV="1">
            <a:off x="1288045" y="1832723"/>
            <a:ext cx="1220" cy="171517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tângulo de cantos arredondados 5"/>
          <p:cNvSpPr/>
          <p:nvPr/>
        </p:nvSpPr>
        <p:spPr>
          <a:xfrm>
            <a:off x="179970" y="1122317"/>
            <a:ext cx="2216150" cy="710406"/>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Diversos autores associam a infecção</a:t>
            </a:r>
          </a:p>
        </p:txBody>
      </p:sp>
      <p:sp>
        <p:nvSpPr>
          <p:cNvPr id="14" name="Retângulo de cantos arredondados 13"/>
          <p:cNvSpPr/>
          <p:nvPr/>
        </p:nvSpPr>
        <p:spPr>
          <a:xfrm>
            <a:off x="559809" y="3547896"/>
            <a:ext cx="1458912" cy="737502"/>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16" name="Retângulo de cantos arredondados 15"/>
          <p:cNvSpPr/>
          <p:nvPr/>
        </p:nvSpPr>
        <p:spPr>
          <a:xfrm>
            <a:off x="2898149" y="1111280"/>
            <a:ext cx="2838652" cy="732479"/>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VFA e DENV </a:t>
            </a:r>
            <a:r>
              <a:rPr lang="pt-BR" dirty="0">
                <a:latin typeface="Arial"/>
                <a:cs typeface="Arial"/>
              </a:rPr>
              <a:t>→</a:t>
            </a:r>
            <a:r>
              <a:rPr lang="pt-BR" dirty="0">
                <a:latin typeface="Times New Roman" panose="02020603050405020304" pitchFamily="18" charset="0"/>
                <a:cs typeface="Times New Roman" panose="02020603050405020304" pitchFamily="18" charset="0"/>
              </a:rPr>
              <a:t> tumefação de hepatócitos</a:t>
            </a:r>
          </a:p>
        </p:txBody>
      </p:sp>
      <p:cxnSp>
        <p:nvCxnSpPr>
          <p:cNvPr id="19" name="Conector de seta reta 18"/>
          <p:cNvCxnSpPr>
            <a:stCxn id="6" idx="3"/>
            <a:endCxn id="16" idx="1"/>
          </p:cNvCxnSpPr>
          <p:nvPr/>
        </p:nvCxnSpPr>
        <p:spPr>
          <a:xfrm>
            <a:off x="2396120" y="1477520"/>
            <a:ext cx="502029"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Retângulo de cantos arredondados 46"/>
          <p:cNvSpPr/>
          <p:nvPr/>
        </p:nvSpPr>
        <p:spPr>
          <a:xfrm>
            <a:off x="2525485" y="4217178"/>
            <a:ext cx="1618536" cy="824512"/>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FA (Z1)</a:t>
            </a:r>
          </a:p>
        </p:txBody>
      </p:sp>
      <p:sp>
        <p:nvSpPr>
          <p:cNvPr id="48" name="Retângulo de cantos arredondados 47"/>
          <p:cNvSpPr/>
          <p:nvPr/>
        </p:nvSpPr>
        <p:spPr>
          <a:xfrm>
            <a:off x="2525485" y="3166282"/>
            <a:ext cx="1618536" cy="824512"/>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FC (Z1, Z2 e Z3)</a:t>
            </a:r>
          </a:p>
        </p:txBody>
      </p:sp>
      <p:cxnSp>
        <p:nvCxnSpPr>
          <p:cNvPr id="49" name="Conector reto 48"/>
          <p:cNvCxnSpPr>
            <a:stCxn id="14" idx="3"/>
            <a:endCxn id="48" idx="1"/>
          </p:cNvCxnSpPr>
          <p:nvPr/>
        </p:nvCxnSpPr>
        <p:spPr>
          <a:xfrm flipV="1">
            <a:off x="2018721" y="3578538"/>
            <a:ext cx="506764" cy="33810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to 59"/>
          <p:cNvCxnSpPr>
            <a:stCxn id="14" idx="3"/>
            <a:endCxn id="47" idx="1"/>
          </p:cNvCxnSpPr>
          <p:nvPr/>
        </p:nvCxnSpPr>
        <p:spPr>
          <a:xfrm>
            <a:off x="2018721" y="3916647"/>
            <a:ext cx="506764" cy="712787"/>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ector reto 64"/>
          <p:cNvCxnSpPr>
            <a:stCxn id="69" idx="0"/>
            <a:endCxn id="14" idx="2"/>
          </p:cNvCxnSpPr>
          <p:nvPr/>
        </p:nvCxnSpPr>
        <p:spPr>
          <a:xfrm flipV="1">
            <a:off x="1289265" y="4285398"/>
            <a:ext cx="0" cy="801366"/>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tângulo de cantos arredondados 68"/>
          <p:cNvSpPr/>
          <p:nvPr/>
        </p:nvSpPr>
        <p:spPr>
          <a:xfrm>
            <a:off x="433118" y="5086764"/>
            <a:ext cx="1712294"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Z1 apresentou predominância p/ alteração</a:t>
            </a:r>
          </a:p>
        </p:txBody>
      </p:sp>
      <p:sp>
        <p:nvSpPr>
          <p:cNvPr id="75" name="Retângulo de cantos arredondados 74"/>
          <p:cNvSpPr/>
          <p:nvPr/>
        </p:nvSpPr>
        <p:spPr>
          <a:xfrm>
            <a:off x="7779202" y="1273280"/>
            <a:ext cx="2149714" cy="549472"/>
          </a:xfrm>
          <a:prstGeom prst="roundRect">
            <a:avLst/>
          </a:prstGeom>
          <a:solidFill>
            <a:srgbClr val="B5D3BC"/>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Tumefação celular</a:t>
            </a:r>
          </a:p>
        </p:txBody>
      </p:sp>
      <p:cxnSp>
        <p:nvCxnSpPr>
          <p:cNvPr id="76" name="Conector de seta reta 75"/>
          <p:cNvCxnSpPr>
            <a:stCxn id="75" idx="2"/>
            <a:endCxn id="79" idx="0"/>
          </p:cNvCxnSpPr>
          <p:nvPr/>
        </p:nvCxnSpPr>
        <p:spPr>
          <a:xfrm>
            <a:off x="8854059" y="1822752"/>
            <a:ext cx="0" cy="457742"/>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9" name="Retângulo de cantos arredondados 78"/>
          <p:cNvSpPr/>
          <p:nvPr/>
        </p:nvSpPr>
        <p:spPr>
          <a:xfrm>
            <a:off x="7779202" y="2280494"/>
            <a:ext cx="2149714" cy="1500549"/>
          </a:xfrm>
          <a:prstGeom prst="roundRect">
            <a:avLst/>
          </a:prstGeom>
          <a:solidFill>
            <a:srgbClr val="B5D3BC"/>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alterações nos mecanismos de controle das concentrações de água e íons</a:t>
            </a:r>
          </a:p>
        </p:txBody>
      </p:sp>
      <p:sp>
        <p:nvSpPr>
          <p:cNvPr id="84" name="Retângulo de cantos arredondados 83"/>
          <p:cNvSpPr/>
          <p:nvPr/>
        </p:nvSpPr>
        <p:spPr>
          <a:xfrm>
            <a:off x="6444002" y="5060205"/>
            <a:ext cx="2149714" cy="1107543"/>
          </a:xfrm>
          <a:prstGeom prst="roundRect">
            <a:avLst/>
          </a:prstGeom>
          <a:solidFill>
            <a:srgbClr val="B5D3BC"/>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ação viral direta sobre a membrana celular</a:t>
            </a:r>
          </a:p>
        </p:txBody>
      </p:sp>
      <p:sp>
        <p:nvSpPr>
          <p:cNvPr id="86" name="Retângulo de cantos arredondados 85"/>
          <p:cNvSpPr/>
          <p:nvPr/>
        </p:nvSpPr>
        <p:spPr>
          <a:xfrm>
            <a:off x="9064374" y="5059854"/>
            <a:ext cx="2149714" cy="1105934"/>
          </a:xfrm>
          <a:prstGeom prst="roundRect">
            <a:avLst/>
          </a:prstGeom>
          <a:solidFill>
            <a:srgbClr val="B5D3BC"/>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resposta imune gerada pelo hospedeiro</a:t>
            </a:r>
          </a:p>
        </p:txBody>
      </p:sp>
      <p:cxnSp>
        <p:nvCxnSpPr>
          <p:cNvPr id="87" name="Conector de seta reta 86"/>
          <p:cNvCxnSpPr>
            <a:stCxn id="79" idx="2"/>
            <a:endCxn id="84" idx="0"/>
          </p:cNvCxnSpPr>
          <p:nvPr/>
        </p:nvCxnSpPr>
        <p:spPr>
          <a:xfrm flipH="1">
            <a:off x="7518859" y="3781043"/>
            <a:ext cx="1335200" cy="1279162"/>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Conector de seta reta 89"/>
          <p:cNvCxnSpPr>
            <a:stCxn id="79" idx="2"/>
            <a:endCxn id="86" idx="0"/>
          </p:cNvCxnSpPr>
          <p:nvPr/>
        </p:nvCxnSpPr>
        <p:spPr>
          <a:xfrm>
            <a:off x="8854059" y="3781043"/>
            <a:ext cx="1285172" cy="1278811"/>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angulado 7"/>
          <p:cNvCxnSpPr>
            <a:stCxn id="16" idx="2"/>
            <a:endCxn id="75" idx="1"/>
          </p:cNvCxnSpPr>
          <p:nvPr/>
        </p:nvCxnSpPr>
        <p:spPr>
          <a:xfrm rot="5400000" flipH="1" flipV="1">
            <a:off x="5900466" y="-34976"/>
            <a:ext cx="295743" cy="3461727"/>
          </a:xfrm>
          <a:prstGeom prst="bentConnector4">
            <a:avLst>
              <a:gd name="adj1" fmla="val -77297"/>
              <a:gd name="adj2" fmla="val 70500"/>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91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senho vetorial de desenho vetorial de anatomia de órgão interno humano  fígado parte do corpo 2185172 Vetor no Vecteezy"/>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5575" y="1046449"/>
            <a:ext cx="1718012" cy="2290682"/>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p:cNvSpPr/>
          <p:nvPr/>
        </p:nvSpPr>
        <p:spPr>
          <a:xfrm>
            <a:off x="558183" y="1752851"/>
            <a:ext cx="664163" cy="632213"/>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6" name="Conector reto 5"/>
          <p:cNvCxnSpPr>
            <a:stCxn id="5" idx="6"/>
            <a:endCxn id="29" idx="1"/>
          </p:cNvCxnSpPr>
          <p:nvPr/>
        </p:nvCxnSpPr>
        <p:spPr>
          <a:xfrm>
            <a:off x="1222346" y="2068958"/>
            <a:ext cx="1289320" cy="6418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a:stCxn id="5" idx="5"/>
            <a:endCxn id="29" idx="1"/>
          </p:cNvCxnSpPr>
          <p:nvPr/>
        </p:nvCxnSpPr>
        <p:spPr>
          <a:xfrm>
            <a:off x="1125082" y="2292479"/>
            <a:ext cx="1386584" cy="4183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Imagem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1666" y="1286432"/>
            <a:ext cx="3991616" cy="2848839"/>
          </a:xfrm>
          <a:prstGeom prst="rect">
            <a:avLst/>
          </a:prstGeom>
        </p:spPr>
      </p:pic>
      <p:grpSp>
        <p:nvGrpSpPr>
          <p:cNvPr id="40" name="Grupo 39"/>
          <p:cNvGrpSpPr/>
          <p:nvPr/>
        </p:nvGrpSpPr>
        <p:grpSpPr>
          <a:xfrm>
            <a:off x="1629836" y="429214"/>
            <a:ext cx="1511934" cy="974203"/>
            <a:chOff x="1629836" y="429214"/>
            <a:chExt cx="1511934" cy="974203"/>
          </a:xfrm>
        </p:grpSpPr>
        <p:pic>
          <p:nvPicPr>
            <p:cNvPr id="12" name="Imagem 11" descr="VFA - fin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041" t="24649" b="17950"/>
            <a:stretch/>
          </p:blipFill>
          <p:spPr bwMode="auto">
            <a:xfrm>
              <a:off x="1830084" y="429214"/>
              <a:ext cx="544628" cy="56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vírion CHIKV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627" t="12889" r="7114" b="7070"/>
            <a:stretch/>
          </p:blipFill>
          <p:spPr bwMode="auto">
            <a:xfrm>
              <a:off x="2519543" y="469507"/>
              <a:ext cx="622227" cy="62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Raio | Ícone Gratis"/>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629836" y="882990"/>
              <a:ext cx="326917" cy="3269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Raio | Ícone Gratis"/>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2402276" y="1076500"/>
              <a:ext cx="326917" cy="3269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aio | Ícone Gratis"/>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997697" y="1055788"/>
              <a:ext cx="326917" cy="32691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3" name="Conector reto 62"/>
          <p:cNvCxnSpPr>
            <a:endCxn id="68" idx="1"/>
          </p:cNvCxnSpPr>
          <p:nvPr/>
        </p:nvCxnSpPr>
        <p:spPr>
          <a:xfrm>
            <a:off x="5330938" y="1569493"/>
            <a:ext cx="1318750" cy="404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onector reto 63"/>
          <p:cNvCxnSpPr>
            <a:endCxn id="68" idx="1"/>
          </p:cNvCxnSpPr>
          <p:nvPr/>
        </p:nvCxnSpPr>
        <p:spPr>
          <a:xfrm>
            <a:off x="5022374" y="1849624"/>
            <a:ext cx="1627314" cy="1240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8" name="Imagem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9688" y="578202"/>
            <a:ext cx="3586132" cy="2790981"/>
          </a:xfrm>
          <a:prstGeom prst="rect">
            <a:avLst/>
          </a:prstGeom>
        </p:spPr>
      </p:pic>
      <p:pic>
        <p:nvPicPr>
          <p:cNvPr id="75" name="Picture 8" descr="Transporte ativo: o que é, exemplo, resumo - Mundo Educaçã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3839" y="3791385"/>
            <a:ext cx="3698543" cy="2219126"/>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Conector reto 75"/>
          <p:cNvCxnSpPr>
            <a:stCxn id="68" idx="2"/>
            <a:endCxn id="75" idx="0"/>
          </p:cNvCxnSpPr>
          <p:nvPr/>
        </p:nvCxnSpPr>
        <p:spPr>
          <a:xfrm>
            <a:off x="8442754" y="3369183"/>
            <a:ext cx="670357" cy="4222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Seta em curva para cima 79"/>
          <p:cNvSpPr/>
          <p:nvPr/>
        </p:nvSpPr>
        <p:spPr>
          <a:xfrm rot="15027265">
            <a:off x="9907525" y="2076230"/>
            <a:ext cx="2784143" cy="1269241"/>
          </a:xfrm>
          <a:prstGeom prst="curvedUpArrow">
            <a:avLst/>
          </a:prstGeom>
          <a:solidFill>
            <a:srgbClr val="FF0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solidFill>
                <a:schemeClr val="tx1"/>
              </a:solidFill>
            </a:endParaRPr>
          </a:p>
        </p:txBody>
      </p:sp>
      <p:sp>
        <p:nvSpPr>
          <p:cNvPr id="83" name="CaixaDeTexto 82"/>
          <p:cNvSpPr txBox="1"/>
          <p:nvPr/>
        </p:nvSpPr>
        <p:spPr>
          <a:xfrm>
            <a:off x="3029798" y="523807"/>
            <a:ext cx="186440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1</a:t>
            </a:r>
            <a:r>
              <a:rPr lang="pt-BR" dirty="0">
                <a:latin typeface="Times New Roman" pitchFamily="18" charset="0"/>
                <a:cs typeface="Times New Roman" pitchFamily="18" charset="0"/>
              </a:rPr>
              <a:t>) Infecção viral</a:t>
            </a:r>
          </a:p>
        </p:txBody>
      </p:sp>
      <p:sp>
        <p:nvSpPr>
          <p:cNvPr id="84" name="CaixaDeTexto 83"/>
          <p:cNvSpPr txBox="1"/>
          <p:nvPr/>
        </p:nvSpPr>
        <p:spPr>
          <a:xfrm>
            <a:off x="512119" y="3362613"/>
            <a:ext cx="182535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2</a:t>
            </a:r>
            <a:r>
              <a:rPr lang="pt-BR" dirty="0">
                <a:latin typeface="Times New Roman" pitchFamily="18" charset="0"/>
                <a:cs typeface="Times New Roman" pitchFamily="18" charset="0"/>
              </a:rPr>
              <a:t>) Lesão celular</a:t>
            </a:r>
          </a:p>
        </p:txBody>
      </p:sp>
      <p:sp>
        <p:nvSpPr>
          <p:cNvPr id="86" name="CaixaDeTexto 85"/>
          <p:cNvSpPr txBox="1"/>
          <p:nvPr/>
        </p:nvSpPr>
        <p:spPr>
          <a:xfrm>
            <a:off x="5119802" y="2963128"/>
            <a:ext cx="2350084"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3</a:t>
            </a:r>
            <a:r>
              <a:rPr lang="pt-BR" dirty="0">
                <a:latin typeface="Times New Roman" pitchFamily="18" charset="0"/>
                <a:cs typeface="Times New Roman" pitchFamily="18" charset="0"/>
              </a:rPr>
              <a:t>) Hipóxia</a:t>
            </a:r>
          </a:p>
          <a:p>
            <a:pPr algn="ctr"/>
            <a:r>
              <a:rPr lang="pt-BR" dirty="0">
                <a:latin typeface="Times New Roman" pitchFamily="18" charset="0"/>
                <a:cs typeface="Times New Roman" pitchFamily="18" charset="0"/>
              </a:rPr>
              <a:t>diminuição da produção de ATP</a:t>
            </a:r>
          </a:p>
        </p:txBody>
      </p:sp>
      <p:sp>
        <p:nvSpPr>
          <p:cNvPr id="87" name="CaixaDeTexto 86"/>
          <p:cNvSpPr txBox="1"/>
          <p:nvPr/>
        </p:nvSpPr>
        <p:spPr>
          <a:xfrm>
            <a:off x="7304351" y="5907374"/>
            <a:ext cx="3635806"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5</a:t>
            </a:r>
            <a:r>
              <a:rPr lang="pt-BR" dirty="0">
                <a:latin typeface="Times New Roman" pitchFamily="18" charset="0"/>
                <a:cs typeface="Times New Roman" pitchFamily="18" charset="0"/>
              </a:rPr>
              <a:t>) Distúrbio hidroeletrolítico</a:t>
            </a:r>
          </a:p>
          <a:p>
            <a:pPr algn="ctr"/>
            <a:r>
              <a:rPr lang="pt-BR" dirty="0">
                <a:latin typeface="Times New Roman" pitchFamily="18" charset="0"/>
                <a:cs typeface="Times New Roman" pitchFamily="18" charset="0"/>
              </a:rPr>
              <a:t>Entrada: Na</a:t>
            </a:r>
            <a:r>
              <a:rPr lang="pt-BR" baseline="30000" dirty="0">
                <a:latin typeface="Times New Roman" pitchFamily="18" charset="0"/>
                <a:cs typeface="Times New Roman" pitchFamily="18" charset="0"/>
              </a:rPr>
              <a:t>+</a:t>
            </a:r>
            <a:r>
              <a:rPr lang="pt-BR" dirty="0">
                <a:latin typeface="Times New Roman" pitchFamily="18" charset="0"/>
                <a:cs typeface="Times New Roman" pitchFamily="18" charset="0"/>
              </a:rPr>
              <a:t> e H2O ↑[] intracelular</a:t>
            </a:r>
          </a:p>
          <a:p>
            <a:pPr algn="ctr"/>
            <a:r>
              <a:rPr lang="pt-BR" dirty="0">
                <a:latin typeface="Times New Roman" pitchFamily="18" charset="0"/>
                <a:cs typeface="Times New Roman" pitchFamily="18" charset="0"/>
              </a:rPr>
              <a:t>Saída: K</a:t>
            </a:r>
            <a:r>
              <a:rPr lang="pt-BR" baseline="30000" dirty="0">
                <a:latin typeface="Times New Roman" pitchFamily="18" charset="0"/>
                <a:cs typeface="Times New Roman" pitchFamily="18" charset="0"/>
              </a:rPr>
              <a:t>+ </a:t>
            </a:r>
            <a:r>
              <a:rPr lang="pt-BR" dirty="0">
                <a:latin typeface="Times New Roman" pitchFamily="18" charset="0"/>
                <a:cs typeface="Times New Roman" pitchFamily="18" charset="0"/>
              </a:rPr>
              <a:t>↓[] intracelular</a:t>
            </a:r>
            <a:endParaRPr lang="pt-BR" baseline="30000" dirty="0">
              <a:latin typeface="Times New Roman" pitchFamily="18" charset="0"/>
              <a:cs typeface="Times New Roman" pitchFamily="18" charset="0"/>
            </a:endParaRPr>
          </a:p>
        </p:txBody>
      </p:sp>
      <p:sp>
        <p:nvSpPr>
          <p:cNvPr id="88" name="CaixaDeTexto 87"/>
          <p:cNvSpPr txBox="1"/>
          <p:nvPr/>
        </p:nvSpPr>
        <p:spPr>
          <a:xfrm>
            <a:off x="9217790" y="2751796"/>
            <a:ext cx="2697134"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6</a:t>
            </a:r>
            <a:r>
              <a:rPr lang="pt-BR" dirty="0">
                <a:latin typeface="Times New Roman" pitchFamily="18" charset="0"/>
                <a:cs typeface="Times New Roman" pitchFamily="18" charset="0"/>
              </a:rPr>
              <a:t>) Acúmulo de água e eletrólitos no citoplasma e nas organelas celulares</a:t>
            </a:r>
          </a:p>
        </p:txBody>
      </p:sp>
      <p:sp>
        <p:nvSpPr>
          <p:cNvPr id="89" name="CaixaDeTexto 88"/>
          <p:cNvSpPr txBox="1"/>
          <p:nvPr/>
        </p:nvSpPr>
        <p:spPr>
          <a:xfrm>
            <a:off x="4922315" y="4482293"/>
            <a:ext cx="2327067"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4</a:t>
            </a:r>
            <a:r>
              <a:rPr lang="pt-BR" dirty="0">
                <a:latin typeface="Times New Roman" pitchFamily="18" charset="0"/>
                <a:cs typeface="Times New Roman" pitchFamily="18" charset="0"/>
              </a:rPr>
              <a:t>) Comprometimento funcional das bombas eletrolíticas </a:t>
            </a:r>
            <a:endParaRPr lang="pt-BR" baseline="30000" dirty="0">
              <a:latin typeface="Times New Roman" pitchFamily="18" charset="0"/>
              <a:cs typeface="Times New Roman" pitchFamily="18" charset="0"/>
            </a:endParaRPr>
          </a:p>
        </p:txBody>
      </p:sp>
    </p:spTree>
    <p:extLst>
      <p:ext uri="{BB962C8B-B14F-4D97-AF65-F5344CB8AC3E}">
        <p14:creationId xmlns:p14="http://schemas.microsoft.com/office/powerpoint/2010/main" val="422188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agem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60" y="1034273"/>
            <a:ext cx="3586132" cy="2790981"/>
          </a:xfrm>
          <a:prstGeom prst="rect">
            <a:avLst/>
          </a:prstGeom>
        </p:spPr>
      </p:pic>
      <p:sp>
        <p:nvSpPr>
          <p:cNvPr id="88" name="CaixaDeTexto 87"/>
          <p:cNvSpPr txBox="1"/>
          <p:nvPr/>
        </p:nvSpPr>
        <p:spPr>
          <a:xfrm>
            <a:off x="1973382" y="664941"/>
            <a:ext cx="2697134"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7</a:t>
            </a:r>
            <a:r>
              <a:rPr lang="pt-BR" dirty="0">
                <a:latin typeface="Times New Roman" pitchFamily="18" charset="0"/>
                <a:cs typeface="Times New Roman" pitchFamily="18" charset="0"/>
              </a:rPr>
              <a:t>) Hepatócitos tumefeitos</a:t>
            </a:r>
          </a:p>
        </p:txBody>
      </p:sp>
      <p:sp>
        <p:nvSpPr>
          <p:cNvPr id="25" name="CaixaDeTexto 24"/>
          <p:cNvSpPr txBox="1"/>
          <p:nvPr/>
        </p:nvSpPr>
        <p:spPr>
          <a:xfrm>
            <a:off x="2240444" y="4021293"/>
            <a:ext cx="1738064"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8</a:t>
            </a:r>
            <a:r>
              <a:rPr lang="pt-BR" dirty="0">
                <a:latin typeface="Times New Roman" pitchFamily="18" charset="0"/>
                <a:cs typeface="Times New Roman" pitchFamily="18" charset="0"/>
              </a:rPr>
              <a:t>) Cisternas do reticulo endoplasmático</a:t>
            </a:r>
          </a:p>
        </p:txBody>
      </p:sp>
      <p:sp>
        <p:nvSpPr>
          <p:cNvPr id="26" name="CaixaDeTexto 25"/>
          <p:cNvSpPr txBox="1"/>
          <p:nvPr/>
        </p:nvSpPr>
        <p:spPr>
          <a:xfrm>
            <a:off x="4322243" y="3819877"/>
            <a:ext cx="1802725"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9</a:t>
            </a:r>
            <a:r>
              <a:rPr lang="pt-BR" dirty="0">
                <a:latin typeface="Times New Roman" pitchFamily="18" charset="0"/>
                <a:cs typeface="Times New Roman" pitchFamily="18" charset="0"/>
              </a:rPr>
              <a:t>) Distendem, rompem e formam vacúolos</a:t>
            </a:r>
          </a:p>
        </p:txBody>
      </p:sp>
      <p:sp>
        <p:nvSpPr>
          <p:cNvPr id="30" name="Elipse 29"/>
          <p:cNvSpPr/>
          <p:nvPr/>
        </p:nvSpPr>
        <p:spPr>
          <a:xfrm rot="19697704">
            <a:off x="1843060" y="3096131"/>
            <a:ext cx="822071" cy="764308"/>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31" name="Elipse 30"/>
          <p:cNvSpPr/>
          <p:nvPr/>
        </p:nvSpPr>
        <p:spPr>
          <a:xfrm>
            <a:off x="2525551" y="2715109"/>
            <a:ext cx="1034202" cy="764308"/>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32" name="Conector reto 31"/>
          <p:cNvCxnSpPr>
            <a:stCxn id="30" idx="4"/>
            <a:endCxn id="25" idx="0"/>
          </p:cNvCxnSpPr>
          <p:nvPr/>
        </p:nvCxnSpPr>
        <p:spPr>
          <a:xfrm>
            <a:off x="2454935" y="3803408"/>
            <a:ext cx="654541" cy="2178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a:stCxn id="31" idx="4"/>
            <a:endCxn id="25" idx="0"/>
          </p:cNvCxnSpPr>
          <p:nvPr/>
        </p:nvCxnSpPr>
        <p:spPr>
          <a:xfrm>
            <a:off x="3042652" y="3479417"/>
            <a:ext cx="66824" cy="5418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Imagem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508" y="4665062"/>
            <a:ext cx="2333333" cy="1933333"/>
          </a:xfrm>
          <a:prstGeom prst="rect">
            <a:avLst/>
          </a:prstGeom>
        </p:spPr>
      </p:pic>
      <p:sp>
        <p:nvSpPr>
          <p:cNvPr id="28" name="CaixaDeTexto 27"/>
          <p:cNvSpPr txBox="1"/>
          <p:nvPr/>
        </p:nvSpPr>
        <p:spPr>
          <a:xfrm>
            <a:off x="5933111" y="5670268"/>
            <a:ext cx="3770447"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10</a:t>
            </a:r>
            <a:r>
              <a:rPr lang="pt-BR" dirty="0">
                <a:latin typeface="Times New Roman" pitchFamily="18" charset="0"/>
                <a:cs typeface="Times New Roman" pitchFamily="18" charset="0"/>
              </a:rPr>
              <a:t>) Tumefação citoplasmática e vacuolização intensa </a:t>
            </a:r>
            <a:r>
              <a:rPr lang="pt-BR" dirty="0">
                <a:latin typeface="Arial"/>
                <a:cs typeface="Arial"/>
              </a:rPr>
              <a:t>→ </a:t>
            </a:r>
            <a:r>
              <a:rPr lang="pt-BR" dirty="0">
                <a:latin typeface="Times New Roman" pitchFamily="18" charset="0"/>
                <a:cs typeface="Times New Roman" pitchFamily="18" charset="0"/>
              </a:rPr>
              <a:t>Degeneração hidrópica de hepatócitos</a:t>
            </a:r>
          </a:p>
        </p:txBody>
      </p:sp>
    </p:spTree>
    <p:extLst>
      <p:ext uri="{BB962C8B-B14F-4D97-AF65-F5344CB8AC3E}">
        <p14:creationId xmlns:p14="http://schemas.microsoft.com/office/powerpoint/2010/main" val="283196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2"/>
          <p:cNvSpPr txBox="1">
            <a:spLocks noGrp="1"/>
          </p:cNvSpPr>
          <p:nvPr>
            <p:ph type="ctrTitle"/>
          </p:nvPr>
        </p:nvSpPr>
        <p:spPr>
          <a:xfrm>
            <a:off x="666884" y="350396"/>
            <a:ext cx="10858233" cy="810754"/>
          </a:xfrm>
          <a:prstGeom prst="rect">
            <a:avLst/>
          </a:prstGeom>
          <a:noFill/>
          <a:ln>
            <a:noFill/>
          </a:ln>
        </p:spPr>
        <p:txBody>
          <a:bodyPr spcFirstLastPara="1" vert="horz" wrap="square" lIns="60950" tIns="30467" rIns="60950" bIns="30467" rtlCol="0" anchor="t" anchorCtr="0">
            <a:noAutofit/>
          </a:bodyPr>
          <a:lstStyle/>
          <a:p>
            <a:r>
              <a:rPr lang="pt-BR"/>
              <a:t>Declaração de Conflito de Interesse</a:t>
            </a:r>
            <a:endParaRPr/>
          </a:p>
        </p:txBody>
      </p:sp>
      <p:sp>
        <p:nvSpPr>
          <p:cNvPr id="77" name="Google Shape;77;p12"/>
          <p:cNvSpPr txBox="1">
            <a:spLocks noGrp="1"/>
          </p:cNvSpPr>
          <p:nvPr>
            <p:ph type="body" idx="1"/>
          </p:nvPr>
        </p:nvSpPr>
        <p:spPr>
          <a:xfrm>
            <a:off x="666750" y="2075549"/>
            <a:ext cx="10858500" cy="3284179"/>
          </a:xfrm>
          <a:prstGeom prst="rect">
            <a:avLst/>
          </a:prstGeom>
          <a:noFill/>
          <a:ln>
            <a:noFill/>
          </a:ln>
        </p:spPr>
        <p:txBody>
          <a:bodyPr spcFirstLastPara="1" vert="horz" wrap="square" lIns="60950" tIns="30467" rIns="60950" bIns="30467" rtlCol="0" anchor="t" anchorCtr="0">
            <a:noAutofit/>
          </a:bodyPr>
          <a:lstStyle/>
          <a:p>
            <a:pPr marL="0" indent="0">
              <a:spcBef>
                <a:spcPts val="0"/>
              </a:spcBef>
            </a:pPr>
            <a:r>
              <a:rPr lang="pt-BR" dirty="0" err="1"/>
              <a:t>Dr</a:t>
            </a:r>
            <a:r>
              <a:rPr lang="pt-BR" dirty="0"/>
              <a:t>(a). JUAREZ A. S. QUARESMA afirma não ter conflito</a:t>
            </a:r>
            <a:br>
              <a:rPr lang="pt-BR" dirty="0"/>
            </a:br>
            <a:r>
              <a:rPr lang="pt-BR" dirty="0"/>
              <a:t> de interesse a declarar</a:t>
            </a:r>
            <a:endParaRPr dirty="0"/>
          </a:p>
          <a:p>
            <a:pPr marL="0" indent="0">
              <a:lnSpc>
                <a:spcPct val="153846"/>
              </a:lnSpc>
              <a:buSzPts val="2600"/>
            </a:pPr>
            <a:endParaRPr lang="pt-BR" sz="1733" dirty="0"/>
          </a:p>
          <a:p>
            <a:pPr marL="0" indent="0">
              <a:lnSpc>
                <a:spcPct val="153846"/>
              </a:lnSpc>
              <a:buSzPts val="2600"/>
            </a:pPr>
            <a:r>
              <a:rPr lang="pt-BR" sz="1733" dirty="0"/>
              <a:t>Exigência da RDC Nº 96/08 da ANVISA</a:t>
            </a:r>
            <a:endParaRPr dirty="0"/>
          </a:p>
          <a:p>
            <a:pPr marL="0" indent="0"/>
            <a:endParaRPr dirty="0"/>
          </a:p>
        </p:txBody>
      </p:sp>
      <p:pic>
        <p:nvPicPr>
          <p:cNvPr id="78" name="Google Shape;78;p12"/>
          <p:cNvPicPr preferRelativeResize="0"/>
          <p:nvPr/>
        </p:nvPicPr>
        <p:blipFill rotWithShape="1">
          <a:blip r:embed="rId3">
            <a:alphaModFix/>
          </a:blip>
          <a:srcRect/>
          <a:stretch/>
        </p:blipFill>
        <p:spPr>
          <a:xfrm>
            <a:off x="3921916" y="1127275"/>
            <a:ext cx="4348169" cy="3435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8" name="CaixaDeTexto 17"/>
          <p:cNvSpPr txBox="1"/>
          <p:nvPr/>
        </p:nvSpPr>
        <p:spPr>
          <a:xfrm>
            <a:off x="0" y="6364061"/>
            <a:ext cx="9171295"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13:</a:t>
            </a:r>
            <a:r>
              <a:rPr lang="pt-BR" dirty="0">
                <a:latin typeface="Times New Roman" panose="02020603050405020304" pitchFamily="18" charset="0"/>
                <a:cs typeface="Times New Roman" panose="02020603050405020304" pitchFamily="18" charset="0"/>
              </a:rPr>
              <a:t> Esteatose Macrogoticular nos casos de FA, FD e FC no ácino hepático (Z1, Z2 e Z3)</a:t>
            </a:r>
          </a:p>
        </p:txBody>
      </p:sp>
      <p:sp>
        <p:nvSpPr>
          <p:cNvPr id="6" name="Retângulo 5"/>
          <p:cNvSpPr/>
          <p:nvPr/>
        </p:nvSpPr>
        <p:spPr>
          <a:xfrm>
            <a:off x="184971" y="1049183"/>
            <a:ext cx="5770811" cy="469167"/>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Esteatose Macrogoticular – Ácino hepático</a:t>
            </a:r>
          </a:p>
        </p:txBody>
      </p:sp>
      <p:sp>
        <p:nvSpPr>
          <p:cNvPr id="38" name="Retângulo de cantos arredondados 37"/>
          <p:cNvSpPr/>
          <p:nvPr/>
        </p:nvSpPr>
        <p:spPr>
          <a:xfrm>
            <a:off x="10207489" y="2535555"/>
            <a:ext cx="1865343"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Equivalência de intensidade </a:t>
            </a:r>
          </a:p>
        </p:txBody>
      </p:sp>
      <p:cxnSp>
        <p:nvCxnSpPr>
          <p:cNvPr id="40" name="Conector reto 39"/>
          <p:cNvCxnSpPr>
            <a:stCxn id="31" idx="3"/>
            <a:endCxn id="38" idx="1"/>
          </p:cNvCxnSpPr>
          <p:nvPr/>
        </p:nvCxnSpPr>
        <p:spPr>
          <a:xfrm flipV="1">
            <a:off x="10022567" y="2924402"/>
            <a:ext cx="184922" cy="76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Retângulo de cantos arredondados 54"/>
          <p:cNvSpPr/>
          <p:nvPr/>
        </p:nvSpPr>
        <p:spPr>
          <a:xfrm>
            <a:off x="7852008" y="5228113"/>
            <a:ext cx="1551294"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Aumento de intensidade na Z2</a:t>
            </a:r>
          </a:p>
        </p:txBody>
      </p:sp>
      <p:sp>
        <p:nvSpPr>
          <p:cNvPr id="56" name="Retângulo de cantos arredondados 55"/>
          <p:cNvSpPr/>
          <p:nvPr/>
        </p:nvSpPr>
        <p:spPr>
          <a:xfrm>
            <a:off x="10105801" y="5329417"/>
            <a:ext cx="1522086"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FD e FC</a:t>
            </a:r>
          </a:p>
        </p:txBody>
      </p:sp>
      <p:cxnSp>
        <p:nvCxnSpPr>
          <p:cNvPr id="58" name="Conector reto 57"/>
          <p:cNvCxnSpPr>
            <a:stCxn id="55" idx="3"/>
            <a:endCxn id="56" idx="1"/>
          </p:cNvCxnSpPr>
          <p:nvPr/>
        </p:nvCxnSpPr>
        <p:spPr>
          <a:xfrm>
            <a:off x="9403302" y="5773495"/>
            <a:ext cx="702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43258" y="1479541"/>
            <a:ext cx="2822780" cy="4963890"/>
            <a:chOff x="43258" y="1479541"/>
            <a:chExt cx="2822780" cy="4963890"/>
          </a:xfrm>
        </p:grpSpPr>
        <p:pic>
          <p:nvPicPr>
            <p:cNvPr id="42" name="Imagem 41"/>
            <p:cNvPicPr/>
            <p:nvPr/>
          </p:nvPicPr>
          <p:blipFill>
            <a:blip r:embed="rId3">
              <a:extLst>
                <a:ext uri="{28A0092B-C50C-407E-A947-70E740481C1C}">
                  <a14:useLocalDpi xmlns:a14="http://schemas.microsoft.com/office/drawing/2010/main" val="0"/>
                </a:ext>
              </a:extLst>
            </a:blip>
            <a:stretch>
              <a:fillRect/>
            </a:stretch>
          </p:blipFill>
          <p:spPr>
            <a:xfrm>
              <a:off x="122032" y="1856104"/>
              <a:ext cx="2648087" cy="4133296"/>
            </a:xfrm>
            <a:prstGeom prst="rect">
              <a:avLst/>
            </a:prstGeom>
          </p:spPr>
        </p:pic>
        <p:sp>
          <p:nvSpPr>
            <p:cNvPr id="43" name="CaixaDeTexto 42"/>
            <p:cNvSpPr txBox="1"/>
            <p:nvPr/>
          </p:nvSpPr>
          <p:spPr>
            <a:xfrm>
              <a:off x="526172" y="1479541"/>
              <a:ext cx="2339866"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Esteatose </a:t>
              </a:r>
            </a:p>
            <a:p>
              <a:pPr algn="ctr"/>
              <a:r>
                <a:rPr lang="pt-BR" b="1" dirty="0">
                  <a:latin typeface="Times New Roman" pitchFamily="18" charset="0"/>
                  <a:cs typeface="Times New Roman" pitchFamily="18" charset="0"/>
                </a:rPr>
                <a:t>Macrogoticular  – Z1</a:t>
              </a:r>
            </a:p>
          </p:txBody>
        </p:sp>
        <p:sp>
          <p:nvSpPr>
            <p:cNvPr id="44" name="CaixaDeTexto 43"/>
            <p:cNvSpPr txBox="1"/>
            <p:nvPr/>
          </p:nvSpPr>
          <p:spPr>
            <a:xfrm rot="18752475">
              <a:off x="65498" y="5722771"/>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45" name="CaixaDeTexto 44"/>
            <p:cNvSpPr txBox="1"/>
            <p:nvPr/>
          </p:nvSpPr>
          <p:spPr>
            <a:xfrm rot="18752475">
              <a:off x="717878" y="5620835"/>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46" name="CaixaDeTexto 45"/>
            <p:cNvSpPr txBox="1"/>
            <p:nvPr/>
          </p:nvSpPr>
          <p:spPr>
            <a:xfrm rot="18752475">
              <a:off x="1096874" y="5702813"/>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47" name="CaixaDeTexto 46"/>
            <p:cNvSpPr txBox="1"/>
            <p:nvPr/>
          </p:nvSpPr>
          <p:spPr>
            <a:xfrm rot="18752475">
              <a:off x="1476990" y="5722770"/>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sp>
          <p:nvSpPr>
            <p:cNvPr id="48" name="CaixaDeTexto 47"/>
            <p:cNvSpPr txBox="1"/>
            <p:nvPr/>
          </p:nvSpPr>
          <p:spPr>
            <a:xfrm rot="16200000">
              <a:off x="-352453" y="397187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4" name="Grupo 3"/>
          <p:cNvGrpSpPr/>
          <p:nvPr/>
        </p:nvGrpSpPr>
        <p:grpSpPr>
          <a:xfrm>
            <a:off x="2597706" y="1473751"/>
            <a:ext cx="2764440" cy="5012896"/>
            <a:chOff x="2979850" y="1473751"/>
            <a:chExt cx="2764440" cy="5012896"/>
          </a:xfrm>
        </p:grpSpPr>
        <p:pic>
          <p:nvPicPr>
            <p:cNvPr id="49" name="Imagem 48"/>
            <p:cNvPicPr/>
            <p:nvPr/>
          </p:nvPicPr>
          <p:blipFill>
            <a:blip r:embed="rId4">
              <a:extLst>
                <a:ext uri="{28A0092B-C50C-407E-A947-70E740481C1C}">
                  <a14:useLocalDpi xmlns:a14="http://schemas.microsoft.com/office/drawing/2010/main" val="0"/>
                </a:ext>
              </a:extLst>
            </a:blip>
            <a:stretch>
              <a:fillRect/>
            </a:stretch>
          </p:blipFill>
          <p:spPr>
            <a:xfrm>
              <a:off x="3054201" y="1856105"/>
              <a:ext cx="2650238" cy="4150636"/>
            </a:xfrm>
            <a:prstGeom prst="rect">
              <a:avLst/>
            </a:prstGeom>
          </p:spPr>
        </p:pic>
        <p:sp>
          <p:nvSpPr>
            <p:cNvPr id="50" name="CaixaDeTexto 49"/>
            <p:cNvSpPr txBox="1"/>
            <p:nvPr/>
          </p:nvSpPr>
          <p:spPr>
            <a:xfrm>
              <a:off x="3404424" y="1473751"/>
              <a:ext cx="2339866"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Esteatose </a:t>
              </a:r>
            </a:p>
            <a:p>
              <a:pPr algn="ctr"/>
              <a:r>
                <a:rPr lang="pt-BR" b="1" dirty="0">
                  <a:latin typeface="Times New Roman" pitchFamily="18" charset="0"/>
                  <a:cs typeface="Times New Roman" pitchFamily="18" charset="0"/>
                </a:rPr>
                <a:t>Macrogoticular  – Z2</a:t>
              </a:r>
            </a:p>
          </p:txBody>
        </p:sp>
        <p:sp>
          <p:nvSpPr>
            <p:cNvPr id="51" name="CaixaDeTexto 50"/>
            <p:cNvSpPr txBox="1"/>
            <p:nvPr/>
          </p:nvSpPr>
          <p:spPr>
            <a:xfrm rot="18752475">
              <a:off x="3002090" y="5765987"/>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52" name="CaixaDeTexto 51"/>
            <p:cNvSpPr txBox="1"/>
            <p:nvPr/>
          </p:nvSpPr>
          <p:spPr>
            <a:xfrm rot="18752475">
              <a:off x="3654470" y="5664051"/>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53" name="CaixaDeTexto 52"/>
            <p:cNvSpPr txBox="1"/>
            <p:nvPr/>
          </p:nvSpPr>
          <p:spPr>
            <a:xfrm rot="18752475">
              <a:off x="3965226" y="5746029"/>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57" name="CaixaDeTexto 56"/>
            <p:cNvSpPr txBox="1"/>
            <p:nvPr/>
          </p:nvSpPr>
          <p:spPr>
            <a:xfrm rot="18752475">
              <a:off x="4318046" y="5765986"/>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sp>
          <p:nvSpPr>
            <p:cNvPr id="59" name="CaixaDeTexto 58"/>
            <p:cNvSpPr txBox="1"/>
            <p:nvPr/>
          </p:nvSpPr>
          <p:spPr>
            <a:xfrm rot="16200000">
              <a:off x="2584139" y="4015094"/>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35" name="Grupo 34"/>
          <p:cNvGrpSpPr/>
          <p:nvPr/>
        </p:nvGrpSpPr>
        <p:grpSpPr>
          <a:xfrm>
            <a:off x="5011425" y="1475275"/>
            <a:ext cx="2696200" cy="4984322"/>
            <a:chOff x="5015674" y="1489671"/>
            <a:chExt cx="2696200" cy="4984322"/>
          </a:xfrm>
        </p:grpSpPr>
        <p:pic>
          <p:nvPicPr>
            <p:cNvPr id="62" name="Imagem 61"/>
            <p:cNvPicPr/>
            <p:nvPr/>
          </p:nvPicPr>
          <p:blipFill>
            <a:blip r:embed="rId5">
              <a:extLst>
                <a:ext uri="{28A0092B-C50C-407E-A947-70E740481C1C}">
                  <a14:useLocalDpi xmlns:a14="http://schemas.microsoft.com/office/drawing/2010/main" val="0"/>
                </a:ext>
              </a:extLst>
            </a:blip>
            <a:stretch>
              <a:fillRect/>
            </a:stretch>
          </p:blipFill>
          <p:spPr>
            <a:xfrm>
              <a:off x="5044459" y="1785636"/>
              <a:ext cx="2570700" cy="4289343"/>
            </a:xfrm>
            <a:prstGeom prst="rect">
              <a:avLst/>
            </a:prstGeom>
          </p:spPr>
        </p:pic>
        <p:sp>
          <p:nvSpPr>
            <p:cNvPr id="64" name="CaixaDeTexto 63"/>
            <p:cNvSpPr txBox="1"/>
            <p:nvPr/>
          </p:nvSpPr>
          <p:spPr>
            <a:xfrm>
              <a:off x="5372008" y="1489671"/>
              <a:ext cx="2339866"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Esteatose </a:t>
              </a:r>
            </a:p>
            <a:p>
              <a:pPr algn="ctr"/>
              <a:r>
                <a:rPr lang="pt-BR" b="1" dirty="0">
                  <a:latin typeface="Times New Roman" pitchFamily="18" charset="0"/>
                  <a:cs typeface="Times New Roman" pitchFamily="18" charset="0"/>
                </a:rPr>
                <a:t>Macrogoticular  – Z3</a:t>
              </a:r>
            </a:p>
          </p:txBody>
        </p:sp>
        <p:sp>
          <p:nvSpPr>
            <p:cNvPr id="65" name="CaixaDeTexto 64"/>
            <p:cNvSpPr txBox="1"/>
            <p:nvPr/>
          </p:nvSpPr>
          <p:spPr>
            <a:xfrm rot="18752475">
              <a:off x="4969673" y="5753333"/>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66" name="CaixaDeTexto 65"/>
            <p:cNvSpPr txBox="1"/>
            <p:nvPr/>
          </p:nvSpPr>
          <p:spPr>
            <a:xfrm rot="18752475">
              <a:off x="5622054" y="5679971"/>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67" name="CaixaDeTexto 66"/>
            <p:cNvSpPr txBox="1"/>
            <p:nvPr/>
          </p:nvSpPr>
          <p:spPr>
            <a:xfrm rot="18752475">
              <a:off x="5927450" y="5706769"/>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68" name="CaixaDeTexto 67"/>
            <p:cNvSpPr txBox="1"/>
            <p:nvPr/>
          </p:nvSpPr>
          <p:spPr>
            <a:xfrm rot="18752475">
              <a:off x="6271602" y="5713801"/>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sp>
          <p:nvSpPr>
            <p:cNvPr id="69" name="CaixaDeTexto 68"/>
            <p:cNvSpPr txBox="1"/>
            <p:nvPr/>
          </p:nvSpPr>
          <p:spPr>
            <a:xfrm rot="16200000">
              <a:off x="4619963" y="4031014"/>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sp>
        <p:nvSpPr>
          <p:cNvPr id="31" name="Retângulo de cantos arredondados 30"/>
          <p:cNvSpPr/>
          <p:nvPr/>
        </p:nvSpPr>
        <p:spPr>
          <a:xfrm>
            <a:off x="7651854" y="2386687"/>
            <a:ext cx="2370713"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Não houve diferença significativa entre as arboviroses</a:t>
            </a:r>
          </a:p>
        </p:txBody>
      </p:sp>
      <p:sp>
        <p:nvSpPr>
          <p:cNvPr id="80" name="Elipse 79"/>
          <p:cNvSpPr/>
          <p:nvPr/>
        </p:nvSpPr>
        <p:spPr>
          <a:xfrm rot="18403877">
            <a:off x="3304122" y="5638145"/>
            <a:ext cx="777696" cy="396173"/>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81" name="Elipse 80"/>
          <p:cNvSpPr/>
          <p:nvPr/>
        </p:nvSpPr>
        <p:spPr>
          <a:xfrm rot="18403877">
            <a:off x="3663559" y="5714422"/>
            <a:ext cx="860199" cy="396173"/>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82" name="Elipse 81"/>
          <p:cNvSpPr/>
          <p:nvPr/>
        </p:nvSpPr>
        <p:spPr>
          <a:xfrm rot="18403877">
            <a:off x="3982517" y="5749782"/>
            <a:ext cx="1050092" cy="396173"/>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85" name="Conector de seta reta 84"/>
          <p:cNvCxnSpPr>
            <a:stCxn id="31" idx="2"/>
            <a:endCxn id="55" idx="0"/>
          </p:cNvCxnSpPr>
          <p:nvPr/>
        </p:nvCxnSpPr>
        <p:spPr>
          <a:xfrm flipH="1">
            <a:off x="8627655" y="3477450"/>
            <a:ext cx="209556" cy="17506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6" name="CaixaDeTexto 85"/>
          <p:cNvSpPr txBox="1"/>
          <p:nvPr/>
        </p:nvSpPr>
        <p:spPr>
          <a:xfrm rot="16470894">
            <a:off x="7959134" y="4001013"/>
            <a:ext cx="151490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zonas</a:t>
            </a:r>
          </a:p>
        </p:txBody>
      </p:sp>
    </p:spTree>
    <p:extLst>
      <p:ext uri="{BB962C8B-B14F-4D97-AF65-F5344CB8AC3E}">
        <p14:creationId xmlns:p14="http://schemas.microsoft.com/office/powerpoint/2010/main" val="331585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56"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8" name="CaixaDeTexto 17"/>
          <p:cNvSpPr txBox="1"/>
          <p:nvPr/>
        </p:nvSpPr>
        <p:spPr>
          <a:xfrm>
            <a:off x="0" y="6364061"/>
            <a:ext cx="9171295"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14:</a:t>
            </a:r>
            <a:r>
              <a:rPr lang="pt-BR" dirty="0">
                <a:latin typeface="Times New Roman" panose="02020603050405020304" pitchFamily="18" charset="0"/>
                <a:cs typeface="Times New Roman" panose="02020603050405020304" pitchFamily="18" charset="0"/>
              </a:rPr>
              <a:t> Esteatose Microgoticular nos casos de FA, FD e FC no ácino hepático (Z1, Z2 e Z3)</a:t>
            </a:r>
          </a:p>
        </p:txBody>
      </p:sp>
      <p:sp>
        <p:nvSpPr>
          <p:cNvPr id="6" name="Retângulo 5"/>
          <p:cNvSpPr/>
          <p:nvPr/>
        </p:nvSpPr>
        <p:spPr>
          <a:xfrm>
            <a:off x="184971" y="1049183"/>
            <a:ext cx="5855770"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Esteatose Microgoticular – Ácino hepático</a:t>
            </a:r>
          </a:p>
        </p:txBody>
      </p:sp>
      <p:sp>
        <p:nvSpPr>
          <p:cNvPr id="38" name="Retângulo de cantos arredondados 37"/>
          <p:cNvSpPr/>
          <p:nvPr/>
        </p:nvSpPr>
        <p:spPr>
          <a:xfrm>
            <a:off x="10244769" y="1583755"/>
            <a:ext cx="1865343"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e FD [] da alteração</a:t>
            </a:r>
          </a:p>
        </p:txBody>
      </p:sp>
      <p:cxnSp>
        <p:nvCxnSpPr>
          <p:cNvPr id="40" name="Conector reto 39"/>
          <p:cNvCxnSpPr>
            <a:stCxn id="31" idx="3"/>
            <a:endCxn id="38" idx="1"/>
          </p:cNvCxnSpPr>
          <p:nvPr/>
        </p:nvCxnSpPr>
        <p:spPr>
          <a:xfrm flipV="1">
            <a:off x="10022567" y="1972602"/>
            <a:ext cx="22220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Retângulo de cantos arredondados 54"/>
          <p:cNvSpPr/>
          <p:nvPr/>
        </p:nvSpPr>
        <p:spPr>
          <a:xfrm>
            <a:off x="7651854" y="5228113"/>
            <a:ext cx="1751448"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Intensa esteatose microgoticular Z2</a:t>
            </a:r>
          </a:p>
        </p:txBody>
      </p:sp>
      <p:sp>
        <p:nvSpPr>
          <p:cNvPr id="56" name="Retângulo de cantos arredondados 55"/>
          <p:cNvSpPr/>
          <p:nvPr/>
        </p:nvSpPr>
        <p:spPr>
          <a:xfrm>
            <a:off x="10105801" y="5329417"/>
            <a:ext cx="1522086"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FD e FC</a:t>
            </a:r>
          </a:p>
        </p:txBody>
      </p:sp>
      <p:cxnSp>
        <p:nvCxnSpPr>
          <p:cNvPr id="58" name="Conector reto 57"/>
          <p:cNvCxnSpPr>
            <a:stCxn id="55" idx="3"/>
            <a:endCxn id="56" idx="1"/>
          </p:cNvCxnSpPr>
          <p:nvPr/>
        </p:nvCxnSpPr>
        <p:spPr>
          <a:xfrm>
            <a:off x="9403302" y="5773495"/>
            <a:ext cx="702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ector de seta reta 84"/>
          <p:cNvCxnSpPr>
            <a:stCxn id="31" idx="2"/>
            <a:endCxn id="55" idx="0"/>
          </p:cNvCxnSpPr>
          <p:nvPr/>
        </p:nvCxnSpPr>
        <p:spPr>
          <a:xfrm flipH="1">
            <a:off x="8527578" y="2517984"/>
            <a:ext cx="309633"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6" name="CaixaDeTexto 85"/>
          <p:cNvSpPr txBox="1"/>
          <p:nvPr/>
        </p:nvSpPr>
        <p:spPr>
          <a:xfrm rot="16746350">
            <a:off x="7800068" y="3457357"/>
            <a:ext cx="1816399"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FA = FD ≠ FC</a:t>
            </a:r>
          </a:p>
          <a:p>
            <a:pPr algn="ctr"/>
            <a:endParaRPr lang="pt-BR" dirty="0">
              <a:latin typeface="Times New Roman" pitchFamily="18" charset="0"/>
              <a:cs typeface="Times New Roman" pitchFamily="18" charset="0"/>
            </a:endParaRPr>
          </a:p>
        </p:txBody>
      </p:sp>
      <p:grpSp>
        <p:nvGrpSpPr>
          <p:cNvPr id="5" name="Grupo 4"/>
          <p:cNvGrpSpPr/>
          <p:nvPr/>
        </p:nvGrpSpPr>
        <p:grpSpPr>
          <a:xfrm>
            <a:off x="141066" y="1427221"/>
            <a:ext cx="2956978" cy="5073074"/>
            <a:chOff x="2515818" y="1386277"/>
            <a:chExt cx="2956978" cy="5073074"/>
          </a:xfrm>
        </p:grpSpPr>
        <p:pic>
          <p:nvPicPr>
            <p:cNvPr id="41" name="Imagem 40"/>
            <p:cNvPicPr/>
            <p:nvPr/>
          </p:nvPicPr>
          <p:blipFill>
            <a:blip r:embed="rId3">
              <a:extLst>
                <a:ext uri="{28A0092B-C50C-407E-A947-70E740481C1C}">
                  <a14:useLocalDpi xmlns:a14="http://schemas.microsoft.com/office/drawing/2010/main" val="0"/>
                </a:ext>
              </a:extLst>
            </a:blip>
            <a:stretch>
              <a:fillRect/>
            </a:stretch>
          </p:blipFill>
          <p:spPr>
            <a:xfrm>
              <a:off x="2548362" y="1692322"/>
              <a:ext cx="2924434" cy="4395076"/>
            </a:xfrm>
            <a:prstGeom prst="rect">
              <a:avLst/>
            </a:prstGeom>
          </p:spPr>
        </p:pic>
        <p:sp>
          <p:nvSpPr>
            <p:cNvPr id="54" name="CaixaDeTexto 53"/>
            <p:cNvSpPr txBox="1"/>
            <p:nvPr/>
          </p:nvSpPr>
          <p:spPr>
            <a:xfrm>
              <a:off x="2998732" y="1386277"/>
              <a:ext cx="2433120"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Esteatose </a:t>
              </a:r>
            </a:p>
            <a:p>
              <a:pPr algn="ctr"/>
              <a:r>
                <a:rPr lang="pt-BR" b="1" dirty="0">
                  <a:latin typeface="Times New Roman" pitchFamily="18" charset="0"/>
                  <a:cs typeface="Times New Roman" pitchFamily="18" charset="0"/>
                </a:rPr>
                <a:t>Microgoticular  – Z1</a:t>
              </a:r>
            </a:p>
          </p:txBody>
        </p:sp>
        <p:sp>
          <p:nvSpPr>
            <p:cNvPr id="60" name="CaixaDeTexto 59"/>
            <p:cNvSpPr txBox="1"/>
            <p:nvPr/>
          </p:nvSpPr>
          <p:spPr>
            <a:xfrm rot="18752475">
              <a:off x="2619946" y="5738691"/>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61" name="CaixaDeTexto 60"/>
            <p:cNvSpPr txBox="1"/>
            <p:nvPr/>
          </p:nvSpPr>
          <p:spPr>
            <a:xfrm rot="18752475">
              <a:off x="3291870" y="5689566"/>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63" name="CaixaDeTexto 62"/>
            <p:cNvSpPr txBox="1"/>
            <p:nvPr/>
          </p:nvSpPr>
          <p:spPr>
            <a:xfrm rot="18752475">
              <a:off x="3641859" y="5694152"/>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70" name="CaixaDeTexto 69"/>
            <p:cNvSpPr txBox="1"/>
            <p:nvPr/>
          </p:nvSpPr>
          <p:spPr>
            <a:xfrm rot="18752475">
              <a:off x="4014109" y="5714833"/>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sp>
          <p:nvSpPr>
            <p:cNvPr id="71" name="CaixaDeTexto 70"/>
            <p:cNvSpPr txBox="1"/>
            <p:nvPr/>
          </p:nvSpPr>
          <p:spPr>
            <a:xfrm rot="16200000">
              <a:off x="2120107" y="4110630"/>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7" name="Grupo 6"/>
          <p:cNvGrpSpPr/>
          <p:nvPr/>
        </p:nvGrpSpPr>
        <p:grpSpPr>
          <a:xfrm>
            <a:off x="2599978" y="1484085"/>
            <a:ext cx="2793202" cy="5032130"/>
            <a:chOff x="2913882" y="1484085"/>
            <a:chExt cx="2793202" cy="5032130"/>
          </a:xfrm>
        </p:grpSpPr>
        <p:pic>
          <p:nvPicPr>
            <p:cNvPr id="72" name="Imagem 71"/>
            <p:cNvPicPr/>
            <p:nvPr/>
          </p:nvPicPr>
          <p:blipFill>
            <a:blip r:embed="rId4">
              <a:extLst>
                <a:ext uri="{28A0092B-C50C-407E-A947-70E740481C1C}">
                  <a14:useLocalDpi xmlns:a14="http://schemas.microsoft.com/office/drawing/2010/main" val="0"/>
                </a:ext>
              </a:extLst>
            </a:blip>
            <a:stretch>
              <a:fillRect/>
            </a:stretch>
          </p:blipFill>
          <p:spPr>
            <a:xfrm>
              <a:off x="2969200" y="1733266"/>
              <a:ext cx="2735612" cy="4405258"/>
            </a:xfrm>
            <a:prstGeom prst="rect">
              <a:avLst/>
            </a:prstGeom>
          </p:spPr>
        </p:pic>
        <p:sp>
          <p:nvSpPr>
            <p:cNvPr id="73" name="CaixaDeTexto 72"/>
            <p:cNvSpPr txBox="1"/>
            <p:nvPr/>
          </p:nvSpPr>
          <p:spPr>
            <a:xfrm>
              <a:off x="3273964" y="1484085"/>
              <a:ext cx="2433120"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Esteatose </a:t>
              </a:r>
            </a:p>
            <a:p>
              <a:pPr algn="ctr"/>
              <a:r>
                <a:rPr lang="pt-BR" b="1" dirty="0">
                  <a:latin typeface="Times New Roman" pitchFamily="18" charset="0"/>
                  <a:cs typeface="Times New Roman" pitchFamily="18" charset="0"/>
                </a:rPr>
                <a:t>Microgoticular  – Z2</a:t>
              </a:r>
            </a:p>
          </p:txBody>
        </p:sp>
        <p:sp>
          <p:nvSpPr>
            <p:cNvPr id="74" name="CaixaDeTexto 73"/>
            <p:cNvSpPr txBox="1"/>
            <p:nvPr/>
          </p:nvSpPr>
          <p:spPr>
            <a:xfrm rot="18752475">
              <a:off x="2908826" y="5795555"/>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75" name="CaixaDeTexto 74"/>
            <p:cNvSpPr txBox="1"/>
            <p:nvPr/>
          </p:nvSpPr>
          <p:spPr>
            <a:xfrm rot="18752475">
              <a:off x="3567102" y="5732782"/>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76" name="CaixaDeTexto 75"/>
            <p:cNvSpPr txBox="1"/>
            <p:nvPr/>
          </p:nvSpPr>
          <p:spPr>
            <a:xfrm rot="18752475">
              <a:off x="3930739" y="5751016"/>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77" name="CaixaDeTexto 76"/>
            <p:cNvSpPr txBox="1"/>
            <p:nvPr/>
          </p:nvSpPr>
          <p:spPr>
            <a:xfrm rot="18752475">
              <a:off x="4330285" y="578534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sp>
          <p:nvSpPr>
            <p:cNvPr id="78" name="CaixaDeTexto 77"/>
            <p:cNvSpPr txBox="1"/>
            <p:nvPr/>
          </p:nvSpPr>
          <p:spPr>
            <a:xfrm rot="16200000">
              <a:off x="2518171" y="420843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8" name="Grupo 7"/>
          <p:cNvGrpSpPr/>
          <p:nvPr/>
        </p:nvGrpSpPr>
        <p:grpSpPr>
          <a:xfrm>
            <a:off x="5017946" y="1431765"/>
            <a:ext cx="2724962" cy="5073074"/>
            <a:chOff x="5181722" y="1431765"/>
            <a:chExt cx="2724962" cy="5073074"/>
          </a:xfrm>
        </p:grpSpPr>
        <p:pic>
          <p:nvPicPr>
            <p:cNvPr id="79" name="Imagem 78"/>
            <p:cNvPicPr/>
            <p:nvPr/>
          </p:nvPicPr>
          <p:blipFill>
            <a:blip r:embed="rId5">
              <a:extLst>
                <a:ext uri="{28A0092B-C50C-407E-A947-70E740481C1C}">
                  <a14:useLocalDpi xmlns:a14="http://schemas.microsoft.com/office/drawing/2010/main" val="0"/>
                </a:ext>
              </a:extLst>
            </a:blip>
            <a:stretch>
              <a:fillRect/>
            </a:stretch>
          </p:blipFill>
          <p:spPr>
            <a:xfrm>
              <a:off x="5215400" y="1733267"/>
              <a:ext cx="2577513" cy="4396796"/>
            </a:xfrm>
            <a:prstGeom prst="rect">
              <a:avLst/>
            </a:prstGeom>
          </p:spPr>
        </p:pic>
        <p:sp>
          <p:nvSpPr>
            <p:cNvPr id="83" name="CaixaDeTexto 82"/>
            <p:cNvSpPr txBox="1"/>
            <p:nvPr/>
          </p:nvSpPr>
          <p:spPr>
            <a:xfrm>
              <a:off x="5473564" y="1431765"/>
              <a:ext cx="2433120"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Esteatose </a:t>
              </a:r>
            </a:p>
            <a:p>
              <a:pPr algn="ctr"/>
              <a:r>
                <a:rPr lang="pt-BR" b="1" dirty="0">
                  <a:latin typeface="Times New Roman" pitchFamily="18" charset="0"/>
                  <a:cs typeface="Times New Roman" pitchFamily="18" charset="0"/>
                </a:rPr>
                <a:t>Microgoticular  – Z3</a:t>
              </a:r>
            </a:p>
          </p:txBody>
        </p:sp>
        <p:sp>
          <p:nvSpPr>
            <p:cNvPr id="84" name="CaixaDeTexto 83"/>
            <p:cNvSpPr txBox="1"/>
            <p:nvPr/>
          </p:nvSpPr>
          <p:spPr>
            <a:xfrm rot="18752475">
              <a:off x="5135722" y="5784179"/>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87" name="CaixaDeTexto 86"/>
            <p:cNvSpPr txBox="1"/>
            <p:nvPr/>
          </p:nvSpPr>
          <p:spPr>
            <a:xfrm rot="18752475">
              <a:off x="5739406" y="5694110"/>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88" name="CaixaDeTexto 87"/>
            <p:cNvSpPr txBox="1"/>
            <p:nvPr/>
          </p:nvSpPr>
          <p:spPr>
            <a:xfrm rot="18752475">
              <a:off x="6048451" y="5766936"/>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89" name="CaixaDeTexto 88"/>
            <p:cNvSpPr txBox="1"/>
            <p:nvPr/>
          </p:nvSpPr>
          <p:spPr>
            <a:xfrm rot="18752475">
              <a:off x="6393405" y="580126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sp>
          <p:nvSpPr>
            <p:cNvPr id="90" name="CaixaDeTexto 89"/>
            <p:cNvSpPr txBox="1"/>
            <p:nvPr/>
          </p:nvSpPr>
          <p:spPr>
            <a:xfrm rot="16200000">
              <a:off x="4786011" y="415611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sp>
        <p:nvSpPr>
          <p:cNvPr id="91" name="Elipse 90"/>
          <p:cNvSpPr/>
          <p:nvPr/>
        </p:nvSpPr>
        <p:spPr>
          <a:xfrm rot="18403877">
            <a:off x="3331418" y="5665441"/>
            <a:ext cx="777696" cy="396173"/>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92" name="Elipse 91"/>
          <p:cNvSpPr/>
          <p:nvPr/>
        </p:nvSpPr>
        <p:spPr>
          <a:xfrm rot="18403877">
            <a:off x="3690855" y="5741718"/>
            <a:ext cx="860199" cy="396173"/>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31" name="Retângulo de cantos arredondados 30"/>
          <p:cNvSpPr/>
          <p:nvPr/>
        </p:nvSpPr>
        <p:spPr>
          <a:xfrm>
            <a:off x="7651854" y="1427221"/>
            <a:ext cx="2370713"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Diferença entre as arboviroses e zonas</a:t>
            </a:r>
          </a:p>
        </p:txBody>
      </p:sp>
      <p:sp>
        <p:nvSpPr>
          <p:cNvPr id="93" name="Retângulo de cantos arredondados 92"/>
          <p:cNvSpPr/>
          <p:nvPr/>
        </p:nvSpPr>
        <p:spPr>
          <a:xfrm>
            <a:off x="10244769" y="2761414"/>
            <a:ext cx="1865343"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Ausência da alteração nos Casos de FC</a:t>
            </a:r>
          </a:p>
        </p:txBody>
      </p:sp>
      <p:cxnSp>
        <p:nvCxnSpPr>
          <p:cNvPr id="94" name="Conector reto 93"/>
          <p:cNvCxnSpPr>
            <a:stCxn id="38" idx="2"/>
            <a:endCxn id="93" idx="0"/>
          </p:cNvCxnSpPr>
          <p:nvPr/>
        </p:nvCxnSpPr>
        <p:spPr>
          <a:xfrm>
            <a:off x="11177441" y="2361448"/>
            <a:ext cx="0" cy="3999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04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56" grpId="0" animBg="1"/>
      <p:bldP spid="31" grpId="0" animBg="1"/>
      <p:bldP spid="9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de seta reta 3"/>
          <p:cNvCxnSpPr>
            <a:stCxn id="7" idx="3"/>
            <a:endCxn id="29" idx="1"/>
          </p:cNvCxnSpPr>
          <p:nvPr/>
        </p:nvCxnSpPr>
        <p:spPr>
          <a:xfrm>
            <a:off x="2331404" y="2732071"/>
            <a:ext cx="630453"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Conector reto 4"/>
          <p:cNvCxnSpPr>
            <a:stCxn id="41" idx="0"/>
            <a:endCxn id="29" idx="2"/>
          </p:cNvCxnSpPr>
          <p:nvPr/>
        </p:nvCxnSpPr>
        <p:spPr>
          <a:xfrm flipV="1">
            <a:off x="2847710" y="3166282"/>
            <a:ext cx="1409340" cy="61318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tângulo de cantos arredondados 5"/>
          <p:cNvSpPr/>
          <p:nvPr/>
        </p:nvSpPr>
        <p:spPr>
          <a:xfrm>
            <a:off x="3455438" y="1148315"/>
            <a:ext cx="2216150" cy="710406"/>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implicações metabólicas lipídicas</a:t>
            </a:r>
          </a:p>
        </p:txBody>
      </p:sp>
      <p:sp>
        <p:nvSpPr>
          <p:cNvPr id="7" name="Retângulo de cantos arredondados 6"/>
          <p:cNvSpPr/>
          <p:nvPr/>
        </p:nvSpPr>
        <p:spPr>
          <a:xfrm>
            <a:off x="872491" y="2272297"/>
            <a:ext cx="1458913" cy="919548"/>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interação vírus-hospedeiro</a:t>
            </a:r>
          </a:p>
        </p:txBody>
      </p:sp>
      <p:sp>
        <p:nvSpPr>
          <p:cNvPr id="14" name="Retângulo de cantos arredondados 13"/>
          <p:cNvSpPr/>
          <p:nvPr/>
        </p:nvSpPr>
        <p:spPr>
          <a:xfrm>
            <a:off x="9444064" y="863028"/>
            <a:ext cx="1458912" cy="67045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16" name="Retângulo de cantos arredondados 15"/>
          <p:cNvSpPr/>
          <p:nvPr/>
        </p:nvSpPr>
        <p:spPr>
          <a:xfrm>
            <a:off x="182622" y="1086606"/>
            <a:ext cx="2838652" cy="83382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Infecção por </a:t>
            </a:r>
            <a:r>
              <a:rPr lang="pt-BR" i="1" dirty="0" err="1">
                <a:latin typeface="Times New Roman" panose="02020603050405020304" pitchFamily="18" charset="0"/>
                <a:cs typeface="Times New Roman" panose="02020603050405020304" pitchFamily="18" charset="0"/>
              </a:rPr>
              <a:t>flavivirus</a:t>
            </a:r>
            <a:r>
              <a:rPr lang="pt-BR" i="1" dirty="0">
                <a:latin typeface="Times New Roman" panose="02020603050405020304" pitchFamily="18" charset="0"/>
                <a:cs typeface="Times New Roman" panose="02020603050405020304" pitchFamily="18" charset="0"/>
              </a:rPr>
              <a:t> </a:t>
            </a:r>
            <a:r>
              <a:rPr lang="pt-BR" dirty="0">
                <a:latin typeface="Times New Roman" panose="02020603050405020304" pitchFamily="18" charset="0"/>
                <a:cs typeface="Times New Roman" panose="02020603050405020304" pitchFamily="18" charset="0"/>
              </a:rPr>
              <a:t>e </a:t>
            </a:r>
            <a:r>
              <a:rPr lang="pt-BR" i="1" dirty="0" err="1">
                <a:latin typeface="Times New Roman" panose="02020603050405020304" pitchFamily="18" charset="0"/>
                <a:cs typeface="Times New Roman" panose="02020603050405020304" pitchFamily="18" charset="0"/>
              </a:rPr>
              <a:t>alphavirus</a:t>
            </a:r>
            <a:r>
              <a:rPr lang="pt-BR" dirty="0">
                <a:latin typeface="Times New Roman" panose="02020603050405020304" pitchFamily="18" charset="0"/>
                <a:cs typeface="Times New Roman" panose="02020603050405020304" pitchFamily="18" charset="0"/>
              </a:rPr>
              <a:t> </a:t>
            </a:r>
            <a:r>
              <a:rPr lang="pt-BR" dirty="0">
                <a:latin typeface="Arial"/>
                <a:cs typeface="Arial"/>
              </a:rPr>
              <a:t>→</a:t>
            </a:r>
            <a:r>
              <a:rPr lang="pt-BR" dirty="0">
                <a:latin typeface="Times New Roman" panose="02020603050405020304" pitchFamily="18" charset="0"/>
                <a:cs typeface="Times New Roman" panose="02020603050405020304" pitchFamily="18" charset="0"/>
              </a:rPr>
              <a:t> degeneração gordurosa </a:t>
            </a:r>
          </a:p>
        </p:txBody>
      </p:sp>
      <p:cxnSp>
        <p:nvCxnSpPr>
          <p:cNvPr id="17" name="Conector de seta reta 16"/>
          <p:cNvCxnSpPr>
            <a:stCxn id="16" idx="2"/>
            <a:endCxn id="7" idx="0"/>
          </p:cNvCxnSpPr>
          <p:nvPr/>
        </p:nvCxnSpPr>
        <p:spPr>
          <a:xfrm>
            <a:off x="1601948" y="1920431"/>
            <a:ext cx="0" cy="351866"/>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a:stCxn id="16" idx="3"/>
            <a:endCxn id="6" idx="1"/>
          </p:cNvCxnSpPr>
          <p:nvPr/>
        </p:nvCxnSpPr>
        <p:spPr>
          <a:xfrm flipV="1">
            <a:off x="3021274" y="1503518"/>
            <a:ext cx="434164" cy="1"/>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Retângulo de cantos arredondados 28"/>
          <p:cNvSpPr/>
          <p:nvPr/>
        </p:nvSpPr>
        <p:spPr>
          <a:xfrm>
            <a:off x="2961857" y="2297860"/>
            <a:ext cx="2590386"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FA esteatose macro e microgoticular </a:t>
            </a:r>
          </a:p>
        </p:txBody>
      </p:sp>
      <p:sp>
        <p:nvSpPr>
          <p:cNvPr id="47" name="Retângulo de cantos arredondados 46"/>
          <p:cNvSpPr/>
          <p:nvPr/>
        </p:nvSpPr>
        <p:spPr>
          <a:xfrm>
            <a:off x="10271777" y="3532361"/>
            <a:ext cx="1769161" cy="749556"/>
          </a:xfrm>
          <a:prstGeom prst="roundRect">
            <a:avLst/>
          </a:prstGeom>
          <a:solidFill>
            <a:schemeClr val="accent6">
              <a:lumMod val="20000"/>
              <a:lumOff val="80000"/>
            </a:schemeClr>
          </a:solidFill>
          <a:ln w="19050">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Esteatose microgoticular</a:t>
            </a:r>
          </a:p>
        </p:txBody>
      </p:sp>
      <p:sp>
        <p:nvSpPr>
          <p:cNvPr id="48" name="Retângulo de cantos arredondados 47"/>
          <p:cNvSpPr/>
          <p:nvPr/>
        </p:nvSpPr>
        <p:spPr>
          <a:xfrm>
            <a:off x="8363155" y="3532361"/>
            <a:ext cx="1810365" cy="749556"/>
          </a:xfrm>
          <a:prstGeom prst="roundRect">
            <a:avLst/>
          </a:prstGeom>
          <a:solidFill>
            <a:schemeClr val="accent6">
              <a:lumMod val="20000"/>
              <a:lumOff val="80000"/>
            </a:schemeClr>
          </a:solidFill>
          <a:ln w="19050">
            <a:solidFill>
              <a:srgbClr val="00B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Esteatose macrogoticular</a:t>
            </a:r>
          </a:p>
        </p:txBody>
      </p:sp>
      <p:cxnSp>
        <p:nvCxnSpPr>
          <p:cNvPr id="49" name="Conector reto 48"/>
          <p:cNvCxnSpPr>
            <a:stCxn id="69" idx="2"/>
            <a:endCxn id="48" idx="0"/>
          </p:cNvCxnSpPr>
          <p:nvPr/>
        </p:nvCxnSpPr>
        <p:spPr>
          <a:xfrm flipH="1">
            <a:off x="9268338" y="2902239"/>
            <a:ext cx="905182" cy="63012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to 59"/>
          <p:cNvCxnSpPr>
            <a:stCxn id="69" idx="2"/>
            <a:endCxn id="47" idx="0"/>
          </p:cNvCxnSpPr>
          <p:nvPr/>
        </p:nvCxnSpPr>
        <p:spPr>
          <a:xfrm>
            <a:off x="10173520" y="2902239"/>
            <a:ext cx="982838" cy="63012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ector reto 64"/>
          <p:cNvCxnSpPr>
            <a:stCxn id="69" idx="0"/>
            <a:endCxn id="14" idx="2"/>
          </p:cNvCxnSpPr>
          <p:nvPr/>
        </p:nvCxnSpPr>
        <p:spPr>
          <a:xfrm flipV="1">
            <a:off x="10173520" y="1533484"/>
            <a:ext cx="0" cy="56230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tângulo de cantos arredondados 68"/>
          <p:cNvSpPr/>
          <p:nvPr/>
        </p:nvSpPr>
        <p:spPr>
          <a:xfrm>
            <a:off x="9317373" y="2095789"/>
            <a:ext cx="1712294"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Z2 apresentou predominância p/ alteração</a:t>
            </a:r>
          </a:p>
        </p:txBody>
      </p:sp>
      <p:sp>
        <p:nvSpPr>
          <p:cNvPr id="41" name="Retângulo de cantos arredondados 40"/>
          <p:cNvSpPr/>
          <p:nvPr/>
        </p:nvSpPr>
        <p:spPr>
          <a:xfrm>
            <a:off x="1552517" y="3779466"/>
            <a:ext cx="2590386"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presente nas três zonas do ácino hepático, mas é predominante na Z2</a:t>
            </a:r>
          </a:p>
        </p:txBody>
      </p:sp>
      <p:cxnSp>
        <p:nvCxnSpPr>
          <p:cNvPr id="50" name="Conector reto 49"/>
          <p:cNvCxnSpPr>
            <a:stCxn id="29" idx="3"/>
            <a:endCxn id="51" idx="1"/>
          </p:cNvCxnSpPr>
          <p:nvPr/>
        </p:nvCxnSpPr>
        <p:spPr>
          <a:xfrm>
            <a:off x="5552243" y="2732071"/>
            <a:ext cx="621286"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1" name="Retângulo de cantos arredondados 50"/>
          <p:cNvSpPr/>
          <p:nvPr/>
        </p:nvSpPr>
        <p:spPr>
          <a:xfrm>
            <a:off x="6173529" y="2297860"/>
            <a:ext cx="2590386"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Pacientes com FHD apresentaram esteatose microgoticular </a:t>
            </a:r>
          </a:p>
        </p:txBody>
      </p:sp>
      <p:sp>
        <p:nvSpPr>
          <p:cNvPr id="58" name="Retângulo de cantos arredondados 57"/>
          <p:cNvSpPr/>
          <p:nvPr/>
        </p:nvSpPr>
        <p:spPr>
          <a:xfrm>
            <a:off x="4567693" y="4070915"/>
            <a:ext cx="2590386"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As infecções por VFA e DENV associadas</a:t>
            </a:r>
          </a:p>
        </p:txBody>
      </p:sp>
      <p:cxnSp>
        <p:nvCxnSpPr>
          <p:cNvPr id="59" name="Conector reto 58"/>
          <p:cNvCxnSpPr>
            <a:stCxn id="58" idx="0"/>
            <a:endCxn id="29" idx="2"/>
          </p:cNvCxnSpPr>
          <p:nvPr/>
        </p:nvCxnSpPr>
        <p:spPr>
          <a:xfrm flipH="1" flipV="1">
            <a:off x="4257050" y="3166282"/>
            <a:ext cx="1605836" cy="90463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Conector reto 61"/>
          <p:cNvCxnSpPr>
            <a:stCxn id="58" idx="0"/>
            <a:endCxn id="51" idx="2"/>
          </p:cNvCxnSpPr>
          <p:nvPr/>
        </p:nvCxnSpPr>
        <p:spPr>
          <a:xfrm flipV="1">
            <a:off x="5862886" y="3166282"/>
            <a:ext cx="1605836" cy="90463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6" name="Retângulo de cantos arredondados 65"/>
          <p:cNvSpPr/>
          <p:nvPr/>
        </p:nvSpPr>
        <p:spPr>
          <a:xfrm>
            <a:off x="4567693" y="5510181"/>
            <a:ext cx="2590386"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Detecção de esteatose microgoticular</a:t>
            </a:r>
          </a:p>
        </p:txBody>
      </p:sp>
      <p:sp>
        <p:nvSpPr>
          <p:cNvPr id="68" name="Retângulo de cantos arredondados 67"/>
          <p:cNvSpPr/>
          <p:nvPr/>
        </p:nvSpPr>
        <p:spPr>
          <a:xfrm>
            <a:off x="1540651" y="5510181"/>
            <a:ext cx="2590386"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Mudanças no metabolismo lipídico</a:t>
            </a:r>
          </a:p>
        </p:txBody>
      </p:sp>
      <p:cxnSp>
        <p:nvCxnSpPr>
          <p:cNvPr id="70" name="Conector reto 69"/>
          <p:cNvCxnSpPr>
            <a:stCxn id="58" idx="2"/>
            <a:endCxn id="66" idx="0"/>
          </p:cNvCxnSpPr>
          <p:nvPr/>
        </p:nvCxnSpPr>
        <p:spPr>
          <a:xfrm>
            <a:off x="5862886" y="4939337"/>
            <a:ext cx="0" cy="57084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Conector reto 73"/>
          <p:cNvCxnSpPr>
            <a:stCxn id="66" idx="1"/>
            <a:endCxn id="68" idx="3"/>
          </p:cNvCxnSpPr>
          <p:nvPr/>
        </p:nvCxnSpPr>
        <p:spPr>
          <a:xfrm flipH="1">
            <a:off x="4131037" y="5944392"/>
            <a:ext cx="436656"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9" name="Retângulo de cantos arredondados 88"/>
          <p:cNvSpPr/>
          <p:nvPr/>
        </p:nvSpPr>
        <p:spPr>
          <a:xfrm>
            <a:off x="8363155" y="5138203"/>
            <a:ext cx="1810365" cy="749556"/>
          </a:xfrm>
          <a:prstGeom prst="roundRect">
            <a:avLst/>
          </a:prstGeom>
          <a:solidFill>
            <a:schemeClr val="accent6">
              <a:lumMod val="20000"/>
              <a:lumOff val="80000"/>
            </a:schemeClr>
          </a:solidFill>
          <a:ln w="19050">
            <a:solidFill>
              <a:srgbClr val="00B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a:t>
            </a:r>
          </a:p>
          <a:p>
            <a:pPr algn="ctr">
              <a:defRPr/>
            </a:pPr>
            <a:r>
              <a:rPr lang="pt-BR" dirty="0">
                <a:latin typeface="Times New Roman" panose="02020603050405020304" pitchFamily="18" charset="0"/>
                <a:cs typeface="Times New Roman" panose="02020603050405020304" pitchFamily="18" charset="0"/>
              </a:rPr>
              <a:t>FA, FD e FC</a:t>
            </a:r>
          </a:p>
        </p:txBody>
      </p:sp>
      <p:sp>
        <p:nvSpPr>
          <p:cNvPr id="91" name="Retângulo de cantos arredondados 90"/>
          <p:cNvSpPr/>
          <p:nvPr/>
        </p:nvSpPr>
        <p:spPr>
          <a:xfrm>
            <a:off x="10251174" y="5144848"/>
            <a:ext cx="1810365" cy="749556"/>
          </a:xfrm>
          <a:prstGeom prst="roundRect">
            <a:avLst/>
          </a:prstGeom>
          <a:solidFill>
            <a:schemeClr val="accent6">
              <a:lumMod val="20000"/>
              <a:lumOff val="80000"/>
            </a:schemeClr>
          </a:solidFill>
          <a:ln w="19050">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a:t>
            </a:r>
          </a:p>
          <a:p>
            <a:pPr algn="ctr">
              <a:defRPr/>
            </a:pPr>
            <a:r>
              <a:rPr lang="pt-BR" dirty="0">
                <a:latin typeface="Times New Roman" panose="02020603050405020304" pitchFamily="18" charset="0"/>
                <a:cs typeface="Times New Roman" panose="02020603050405020304" pitchFamily="18" charset="0"/>
              </a:rPr>
              <a:t>FA e FD</a:t>
            </a:r>
          </a:p>
        </p:txBody>
      </p:sp>
      <p:cxnSp>
        <p:nvCxnSpPr>
          <p:cNvPr id="107" name="Conector reto 106"/>
          <p:cNvCxnSpPr>
            <a:stCxn id="48" idx="2"/>
            <a:endCxn id="89" idx="0"/>
          </p:cNvCxnSpPr>
          <p:nvPr/>
        </p:nvCxnSpPr>
        <p:spPr>
          <a:xfrm>
            <a:off x="9268338" y="4281917"/>
            <a:ext cx="0" cy="856286"/>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Conector reto 112"/>
          <p:cNvCxnSpPr>
            <a:stCxn id="47" idx="2"/>
            <a:endCxn id="91" idx="0"/>
          </p:cNvCxnSpPr>
          <p:nvPr/>
        </p:nvCxnSpPr>
        <p:spPr>
          <a:xfrm flipH="1">
            <a:off x="11156357" y="4281917"/>
            <a:ext cx="1" cy="86293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87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a:stCxn id="41" idx="1"/>
            <a:endCxn id="6" idx="3"/>
          </p:cNvCxnSpPr>
          <p:nvPr/>
        </p:nvCxnSpPr>
        <p:spPr>
          <a:xfrm flipH="1">
            <a:off x="2355182" y="1503518"/>
            <a:ext cx="493865"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tângulo de cantos arredondados 5"/>
          <p:cNvSpPr/>
          <p:nvPr/>
        </p:nvSpPr>
        <p:spPr>
          <a:xfrm>
            <a:off x="139032" y="1148315"/>
            <a:ext cx="2216150" cy="710406"/>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implicações metabólicas lipídicas</a:t>
            </a:r>
          </a:p>
        </p:txBody>
      </p:sp>
      <p:sp>
        <p:nvSpPr>
          <p:cNvPr id="14" name="Retângulo de cantos arredondados 13"/>
          <p:cNvSpPr/>
          <p:nvPr/>
        </p:nvSpPr>
        <p:spPr>
          <a:xfrm>
            <a:off x="3458078" y="3656126"/>
            <a:ext cx="1585603" cy="108561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Diferentes etapas do</a:t>
            </a:r>
            <a:br>
              <a:rPr lang="pt-BR" dirty="0">
                <a:latin typeface="Times New Roman" panose="02020603050405020304" pitchFamily="18" charset="0"/>
                <a:cs typeface="Times New Roman" panose="02020603050405020304" pitchFamily="18" charset="0"/>
              </a:rPr>
            </a:br>
            <a:r>
              <a:rPr lang="pt-BR" dirty="0">
                <a:latin typeface="Times New Roman" panose="02020603050405020304" pitchFamily="18" charset="0"/>
                <a:cs typeface="Times New Roman" panose="02020603050405020304" pitchFamily="18" charset="0"/>
              </a:rPr>
              <a:t>metabolismo lipídico</a:t>
            </a:r>
          </a:p>
        </p:txBody>
      </p:sp>
      <p:sp>
        <p:nvSpPr>
          <p:cNvPr id="47" name="Retângulo de cantos arredondados 46"/>
          <p:cNvSpPr/>
          <p:nvPr/>
        </p:nvSpPr>
        <p:spPr>
          <a:xfrm>
            <a:off x="5560072" y="5759355"/>
            <a:ext cx="2687924" cy="917991"/>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Distúrbios no deslocamento de vesículas de lipoproteínas</a:t>
            </a:r>
          </a:p>
        </p:txBody>
      </p:sp>
      <p:sp>
        <p:nvSpPr>
          <p:cNvPr id="48" name="Retângulo de cantos arredondados 47"/>
          <p:cNvSpPr/>
          <p:nvPr/>
        </p:nvSpPr>
        <p:spPr>
          <a:xfrm>
            <a:off x="5514388" y="1938682"/>
            <a:ext cx="1618536" cy="733095"/>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Síntese de ácidos graxos</a:t>
            </a:r>
          </a:p>
        </p:txBody>
      </p:sp>
      <p:cxnSp>
        <p:nvCxnSpPr>
          <p:cNvPr id="49" name="Conector reto 48"/>
          <p:cNvCxnSpPr>
            <a:stCxn id="14" idx="3"/>
            <a:endCxn id="48" idx="1"/>
          </p:cNvCxnSpPr>
          <p:nvPr/>
        </p:nvCxnSpPr>
        <p:spPr>
          <a:xfrm flipV="1">
            <a:off x="5043681" y="2305230"/>
            <a:ext cx="470707" cy="189370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to 59"/>
          <p:cNvCxnSpPr>
            <a:stCxn id="14" idx="3"/>
            <a:endCxn id="47" idx="1"/>
          </p:cNvCxnSpPr>
          <p:nvPr/>
        </p:nvCxnSpPr>
        <p:spPr>
          <a:xfrm>
            <a:off x="5043681" y="4198934"/>
            <a:ext cx="516391" cy="2019417"/>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tângulo de cantos arredondados 40"/>
          <p:cNvSpPr/>
          <p:nvPr/>
        </p:nvSpPr>
        <p:spPr>
          <a:xfrm>
            <a:off x="2849047" y="1069307"/>
            <a:ext cx="2803667"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Infecção viral → Esteatose hepática</a:t>
            </a:r>
          </a:p>
        </p:txBody>
      </p:sp>
      <p:cxnSp>
        <p:nvCxnSpPr>
          <p:cNvPr id="42" name="Conector reto 41"/>
          <p:cNvCxnSpPr>
            <a:stCxn id="14" idx="0"/>
            <a:endCxn id="41" idx="2"/>
          </p:cNvCxnSpPr>
          <p:nvPr/>
        </p:nvCxnSpPr>
        <p:spPr>
          <a:xfrm flipV="1">
            <a:off x="4250880" y="1937729"/>
            <a:ext cx="1" cy="1718397"/>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2" name="CaixaDeTexto 31"/>
          <p:cNvSpPr txBox="1"/>
          <p:nvPr/>
        </p:nvSpPr>
        <p:spPr>
          <a:xfrm rot="16200000">
            <a:off x="3455713" y="2573739"/>
            <a:ext cx="1287571" cy="400110"/>
          </a:xfrm>
          <a:prstGeom prst="rect">
            <a:avLst/>
          </a:prstGeom>
          <a:noFill/>
          <a:ln>
            <a:noFill/>
          </a:ln>
        </p:spPr>
        <p:txBody>
          <a:bodyPr wrap="square" rtlCol="0">
            <a:spAutoFit/>
          </a:bodyPr>
          <a:lstStyle/>
          <a:p>
            <a:pPr algn="ctr"/>
            <a:r>
              <a:rPr lang="pt-BR" sz="2000" dirty="0">
                <a:latin typeface="Times New Roman" pitchFamily="18" charset="0"/>
                <a:cs typeface="Times New Roman" pitchFamily="18" charset="0"/>
              </a:rPr>
              <a:t>Interfere </a:t>
            </a:r>
          </a:p>
        </p:txBody>
      </p:sp>
      <p:sp>
        <p:nvSpPr>
          <p:cNvPr id="53" name="Retângulo de cantos arredondados 52"/>
          <p:cNvSpPr/>
          <p:nvPr/>
        </p:nvSpPr>
        <p:spPr>
          <a:xfrm>
            <a:off x="7521892" y="1945446"/>
            <a:ext cx="1637731" cy="719566"/>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excesso de </a:t>
            </a:r>
            <a:r>
              <a:rPr lang="pt-BR" dirty="0" err="1">
                <a:latin typeface="Times New Roman" pitchFamily="18" charset="0"/>
                <a:cs typeface="Times New Roman" pitchFamily="18" charset="0"/>
              </a:rPr>
              <a:t>acetil-CoA</a:t>
            </a:r>
            <a:r>
              <a:rPr lang="pt-BR" dirty="0">
                <a:latin typeface="Times New Roman" pitchFamily="18" charset="0"/>
                <a:cs typeface="Times New Roman" pitchFamily="18" charset="0"/>
              </a:rPr>
              <a:t> </a:t>
            </a:r>
          </a:p>
        </p:txBody>
      </p:sp>
      <p:cxnSp>
        <p:nvCxnSpPr>
          <p:cNvPr id="57" name="Conector reto 56"/>
          <p:cNvCxnSpPr>
            <a:stCxn id="48" idx="3"/>
            <a:endCxn id="53" idx="1"/>
          </p:cNvCxnSpPr>
          <p:nvPr/>
        </p:nvCxnSpPr>
        <p:spPr>
          <a:xfrm flipV="1">
            <a:off x="7132924" y="2305229"/>
            <a:ext cx="388968" cy="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2" name="Retângulo de cantos arredondados 61"/>
          <p:cNvSpPr/>
          <p:nvPr/>
        </p:nvSpPr>
        <p:spPr>
          <a:xfrm>
            <a:off x="9631612" y="1846333"/>
            <a:ext cx="1637731" cy="921180"/>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Lenta oxidação no ciclo de Krebs</a:t>
            </a:r>
          </a:p>
        </p:txBody>
      </p:sp>
      <p:cxnSp>
        <p:nvCxnSpPr>
          <p:cNvPr id="64" name="Conector reto 63"/>
          <p:cNvCxnSpPr>
            <a:stCxn id="53" idx="3"/>
            <a:endCxn id="62" idx="1"/>
          </p:cNvCxnSpPr>
          <p:nvPr/>
        </p:nvCxnSpPr>
        <p:spPr>
          <a:xfrm>
            <a:off x="9159623" y="2305229"/>
            <a:ext cx="471989" cy="169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0" name="Retângulo de cantos arredondados 69"/>
          <p:cNvSpPr/>
          <p:nvPr/>
        </p:nvSpPr>
        <p:spPr>
          <a:xfrm>
            <a:off x="5514388" y="3199210"/>
            <a:ext cx="1618536" cy="914724"/>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Redução na utilização de triglicerídeos </a:t>
            </a:r>
          </a:p>
        </p:txBody>
      </p:sp>
      <p:cxnSp>
        <p:nvCxnSpPr>
          <p:cNvPr id="71" name="Conector reto 70"/>
          <p:cNvCxnSpPr>
            <a:stCxn id="14" idx="3"/>
            <a:endCxn id="70" idx="1"/>
          </p:cNvCxnSpPr>
          <p:nvPr/>
        </p:nvCxnSpPr>
        <p:spPr>
          <a:xfrm flipV="1">
            <a:off x="5043681" y="3656572"/>
            <a:ext cx="470707" cy="54236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to 76"/>
          <p:cNvCxnSpPr>
            <a:stCxn id="70" idx="3"/>
            <a:endCxn id="81" idx="1"/>
          </p:cNvCxnSpPr>
          <p:nvPr/>
        </p:nvCxnSpPr>
        <p:spPr>
          <a:xfrm>
            <a:off x="7132924" y="3656572"/>
            <a:ext cx="305804"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tângulo de cantos arredondados 80"/>
          <p:cNvSpPr/>
          <p:nvPr/>
        </p:nvSpPr>
        <p:spPr>
          <a:xfrm>
            <a:off x="7438728" y="3199210"/>
            <a:ext cx="1618536" cy="914724"/>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Redução na utilização de ácidos graxos </a:t>
            </a:r>
          </a:p>
        </p:txBody>
      </p:sp>
      <p:cxnSp>
        <p:nvCxnSpPr>
          <p:cNvPr id="85" name="Conector reto 84"/>
          <p:cNvCxnSpPr>
            <a:stCxn id="81" idx="3"/>
            <a:endCxn id="88" idx="1"/>
          </p:cNvCxnSpPr>
          <p:nvPr/>
        </p:nvCxnSpPr>
        <p:spPr>
          <a:xfrm>
            <a:off x="9057264" y="3656572"/>
            <a:ext cx="245664"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tângulo de cantos arredondados 87"/>
          <p:cNvSpPr/>
          <p:nvPr/>
        </p:nvSpPr>
        <p:spPr>
          <a:xfrm>
            <a:off x="9302928" y="3099378"/>
            <a:ext cx="2734397" cy="1114388"/>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Síntese de lipídeos complexos, por carência de fatores nitrogenados e de ATP</a:t>
            </a:r>
          </a:p>
        </p:txBody>
      </p:sp>
      <p:sp>
        <p:nvSpPr>
          <p:cNvPr id="94" name="Retângulo de cantos arredondados 93"/>
          <p:cNvSpPr/>
          <p:nvPr/>
        </p:nvSpPr>
        <p:spPr>
          <a:xfrm>
            <a:off x="5560072" y="4561373"/>
            <a:ext cx="1618536" cy="914724"/>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Redução na formação de lipoproteínas </a:t>
            </a:r>
          </a:p>
        </p:txBody>
      </p:sp>
      <p:cxnSp>
        <p:nvCxnSpPr>
          <p:cNvPr id="96" name="Conector reto 95"/>
          <p:cNvCxnSpPr>
            <a:stCxn id="14" idx="3"/>
            <a:endCxn id="94" idx="1"/>
          </p:cNvCxnSpPr>
          <p:nvPr/>
        </p:nvCxnSpPr>
        <p:spPr>
          <a:xfrm>
            <a:off x="5043681" y="4198934"/>
            <a:ext cx="516391" cy="81980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Conector reto 99"/>
          <p:cNvCxnSpPr>
            <a:stCxn id="94" idx="3"/>
            <a:endCxn id="103" idx="1"/>
          </p:cNvCxnSpPr>
          <p:nvPr/>
        </p:nvCxnSpPr>
        <p:spPr>
          <a:xfrm>
            <a:off x="7178608" y="5018735"/>
            <a:ext cx="2601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Retângulo de cantos arredondados 102"/>
          <p:cNvSpPr/>
          <p:nvPr/>
        </p:nvSpPr>
        <p:spPr>
          <a:xfrm>
            <a:off x="7438728" y="4561373"/>
            <a:ext cx="1618536" cy="914724"/>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Deficiência na síntese de </a:t>
            </a:r>
            <a:r>
              <a:rPr lang="pt-BR" dirty="0" err="1">
                <a:latin typeface="Times New Roman" pitchFamily="18" charset="0"/>
                <a:cs typeface="Times New Roman" pitchFamily="18" charset="0"/>
              </a:rPr>
              <a:t>apoproteínas</a:t>
            </a:r>
            <a:endParaRPr lang="pt-BR" dirty="0">
              <a:latin typeface="Times New Roman" panose="02020603050405020304" pitchFamily="18" charset="0"/>
              <a:cs typeface="Times New Roman" panose="02020603050405020304" pitchFamily="18" charset="0"/>
            </a:endParaRPr>
          </a:p>
        </p:txBody>
      </p:sp>
      <p:cxnSp>
        <p:nvCxnSpPr>
          <p:cNvPr id="107" name="Conector reto 106"/>
          <p:cNvCxnSpPr>
            <a:stCxn id="47" idx="3"/>
            <a:endCxn id="110" idx="1"/>
          </p:cNvCxnSpPr>
          <p:nvPr/>
        </p:nvCxnSpPr>
        <p:spPr>
          <a:xfrm>
            <a:off x="8247996" y="6218351"/>
            <a:ext cx="1219274" cy="163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Retângulo de cantos arredondados 109"/>
          <p:cNvSpPr/>
          <p:nvPr/>
        </p:nvSpPr>
        <p:spPr>
          <a:xfrm>
            <a:off x="9467270" y="5762622"/>
            <a:ext cx="1618536" cy="914724"/>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Alterações funcionais no citoesqueleto</a:t>
            </a:r>
          </a:p>
        </p:txBody>
      </p:sp>
    </p:spTree>
    <p:extLst>
      <p:ext uri="{BB962C8B-B14F-4D97-AF65-F5344CB8AC3E}">
        <p14:creationId xmlns:p14="http://schemas.microsoft.com/office/powerpoint/2010/main" val="30692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senho vetorial de desenho vetorial de anatomia de órgão interno humano  fígado parte do corpo 2185172 Vetor no Vecteezy"/>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5575" y="978209"/>
            <a:ext cx="1718012" cy="2290682"/>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p:cNvSpPr/>
          <p:nvPr/>
        </p:nvSpPr>
        <p:spPr>
          <a:xfrm>
            <a:off x="558183" y="1684611"/>
            <a:ext cx="664163" cy="632213"/>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6" name="Conector reto 5"/>
          <p:cNvCxnSpPr>
            <a:stCxn id="5" idx="0"/>
            <a:endCxn id="15" idx="1"/>
          </p:cNvCxnSpPr>
          <p:nvPr/>
        </p:nvCxnSpPr>
        <p:spPr>
          <a:xfrm flipV="1">
            <a:off x="890265" y="1624074"/>
            <a:ext cx="1594866" cy="605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a:stCxn id="5" idx="5"/>
            <a:endCxn id="15" idx="1"/>
          </p:cNvCxnSpPr>
          <p:nvPr/>
        </p:nvCxnSpPr>
        <p:spPr>
          <a:xfrm flipV="1">
            <a:off x="1125082" y="1624074"/>
            <a:ext cx="1360049" cy="6001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o 7"/>
          <p:cNvGrpSpPr/>
          <p:nvPr/>
        </p:nvGrpSpPr>
        <p:grpSpPr>
          <a:xfrm>
            <a:off x="1629836" y="360974"/>
            <a:ext cx="1511934" cy="974203"/>
            <a:chOff x="1629836" y="429214"/>
            <a:chExt cx="1511934" cy="974203"/>
          </a:xfrm>
        </p:grpSpPr>
        <p:pic>
          <p:nvPicPr>
            <p:cNvPr id="9" name="Imagem 8" descr="VFA - fin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041" t="24649" b="17950"/>
            <a:stretch/>
          </p:blipFill>
          <p:spPr bwMode="auto">
            <a:xfrm>
              <a:off x="1830084" y="429214"/>
              <a:ext cx="544628" cy="56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vírion CHIKV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627" t="12889" r="7114" b="7070"/>
            <a:stretch/>
          </p:blipFill>
          <p:spPr bwMode="auto">
            <a:xfrm>
              <a:off x="2519543" y="469507"/>
              <a:ext cx="622227" cy="62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Raio | Ícone Gratis"/>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629836" y="882990"/>
              <a:ext cx="326917" cy="3269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o | Ícone Gratis"/>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2402276" y="1076500"/>
              <a:ext cx="326917" cy="3269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o | Ícone Gratis"/>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997697" y="1055788"/>
              <a:ext cx="326917" cy="32691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aixaDeTexto 13"/>
          <p:cNvSpPr txBox="1"/>
          <p:nvPr/>
        </p:nvSpPr>
        <p:spPr>
          <a:xfrm>
            <a:off x="3032586" y="530007"/>
            <a:ext cx="186440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1</a:t>
            </a:r>
            <a:r>
              <a:rPr lang="pt-BR" dirty="0">
                <a:latin typeface="Times New Roman" pitchFamily="18" charset="0"/>
                <a:cs typeface="Times New Roman" pitchFamily="18" charset="0"/>
              </a:rPr>
              <a:t>) Infecção viral</a:t>
            </a:r>
          </a:p>
        </p:txBody>
      </p:sp>
      <p:pic>
        <p:nvPicPr>
          <p:cNvPr id="15" name="Picture 6" descr="Doença Hepática Alcóolica Conceito A doença hepática gordurosa, também  chamada de esteatose hepática, é definida como um acúmulo de lipídios no  citoplasma de hepatócitos, sobretudo de triglicérides, excedendo 5% do peso  do fígado. Tem duas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03" t="17212" r="2382" b="15650"/>
          <a:stretch/>
        </p:blipFill>
        <p:spPr bwMode="auto">
          <a:xfrm>
            <a:off x="2485131" y="1203339"/>
            <a:ext cx="2204974" cy="841470"/>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3295172" y="2912170"/>
            <a:ext cx="1909652" cy="276999"/>
          </a:xfrm>
          <a:prstGeom prst="rect">
            <a:avLst/>
          </a:prstGeom>
          <a:solidFill>
            <a:schemeClr val="bg1"/>
          </a:solidFill>
        </p:spPr>
        <p:txBody>
          <a:bodyPr wrap="square" rtlCol="0">
            <a:spAutoFit/>
          </a:bodyPr>
          <a:lstStyle/>
          <a:p>
            <a:pPr algn="ctr"/>
            <a:endParaRPr lang="pt-BR" baseline="30000" dirty="0">
              <a:latin typeface="Times New Roman" pitchFamily="18" charset="0"/>
              <a:cs typeface="Times New Roman" pitchFamily="18" charset="0"/>
            </a:endParaRPr>
          </a:p>
        </p:txBody>
      </p:sp>
      <p:sp>
        <p:nvSpPr>
          <p:cNvPr id="17" name="CaixaDeTexto 16"/>
          <p:cNvSpPr txBox="1"/>
          <p:nvPr/>
        </p:nvSpPr>
        <p:spPr>
          <a:xfrm>
            <a:off x="2608626" y="3572283"/>
            <a:ext cx="2348273"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Esteatose macro e microvesicular</a:t>
            </a:r>
            <a:endParaRPr lang="pt-BR" baseline="30000" dirty="0">
              <a:latin typeface="Times New Roman" pitchFamily="18" charset="0"/>
              <a:cs typeface="Times New Roman" pitchFamily="18" charset="0"/>
            </a:endParaRPr>
          </a:p>
        </p:txBody>
      </p:sp>
      <p:sp>
        <p:nvSpPr>
          <p:cNvPr id="18" name="CaixaDeTexto 17"/>
          <p:cNvSpPr txBox="1"/>
          <p:nvPr/>
        </p:nvSpPr>
        <p:spPr>
          <a:xfrm>
            <a:off x="5909481" y="2956581"/>
            <a:ext cx="2262452"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3</a:t>
            </a:r>
            <a:r>
              <a:rPr lang="pt-BR" dirty="0">
                <a:latin typeface="Times New Roman" pitchFamily="18" charset="0"/>
                <a:cs typeface="Times New Roman" pitchFamily="18" charset="0"/>
              </a:rPr>
              <a:t>) Acúmulo excessivo de lipídios nos hepatócitos</a:t>
            </a:r>
            <a:endParaRPr lang="pt-BR" baseline="30000" dirty="0">
              <a:latin typeface="Times New Roman" pitchFamily="18" charset="0"/>
              <a:cs typeface="Times New Roman" pitchFamily="18" charset="0"/>
            </a:endParaRPr>
          </a:p>
        </p:txBody>
      </p:sp>
      <p:sp>
        <p:nvSpPr>
          <p:cNvPr id="19" name="CaixaDeTexto 18"/>
          <p:cNvSpPr txBox="1"/>
          <p:nvPr/>
        </p:nvSpPr>
        <p:spPr>
          <a:xfrm>
            <a:off x="9382401" y="3106709"/>
            <a:ext cx="2620401"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4</a:t>
            </a:r>
            <a:r>
              <a:rPr lang="pt-BR" dirty="0">
                <a:latin typeface="Times New Roman" pitchFamily="18" charset="0"/>
                <a:cs typeface="Times New Roman" pitchFamily="18" charset="0"/>
              </a:rPr>
              <a:t>) Replicação viral causa implicações metabólicas lipídicas</a:t>
            </a:r>
            <a:endParaRPr lang="pt-BR" baseline="30000" dirty="0">
              <a:latin typeface="Times New Roman" pitchFamily="18" charset="0"/>
              <a:cs typeface="Times New Roman" pitchFamily="18" charset="0"/>
            </a:endParaRPr>
          </a:p>
        </p:txBody>
      </p:sp>
      <p:sp>
        <p:nvSpPr>
          <p:cNvPr id="20" name="CaixaDeTexto 19"/>
          <p:cNvSpPr txBox="1"/>
          <p:nvPr/>
        </p:nvSpPr>
        <p:spPr>
          <a:xfrm>
            <a:off x="4690105" y="4947666"/>
            <a:ext cx="1617206" cy="1754326"/>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5</a:t>
            </a:r>
            <a:r>
              <a:rPr lang="pt-BR" dirty="0">
                <a:latin typeface="Times New Roman" pitchFamily="18" charset="0"/>
                <a:cs typeface="Times New Roman" pitchFamily="18" charset="0"/>
              </a:rPr>
              <a:t>) Síntese de mediadores lipídicos relacionada a patogênese viral</a:t>
            </a:r>
            <a:endParaRPr lang="pt-BR" baseline="30000" dirty="0">
              <a:latin typeface="Times New Roman" pitchFamily="18" charset="0"/>
              <a:cs typeface="Times New Roman" pitchFamily="18" charset="0"/>
            </a:endParaRPr>
          </a:p>
        </p:txBody>
      </p:sp>
      <p:sp>
        <p:nvSpPr>
          <p:cNvPr id="27" name="CaixaDeTexto 26"/>
          <p:cNvSpPr txBox="1"/>
          <p:nvPr/>
        </p:nvSpPr>
        <p:spPr>
          <a:xfrm>
            <a:off x="2628118" y="1985858"/>
            <a:ext cx="1864407"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2</a:t>
            </a:r>
            <a:r>
              <a:rPr lang="pt-BR" dirty="0">
                <a:latin typeface="Times New Roman" pitchFamily="18" charset="0"/>
                <a:cs typeface="Times New Roman" pitchFamily="18" charset="0"/>
              </a:rPr>
              <a:t>) Degeneração gordurosa de hepatócitos</a:t>
            </a:r>
          </a:p>
        </p:txBody>
      </p:sp>
      <p:pic>
        <p:nvPicPr>
          <p:cNvPr id="28" name="Imagem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9223" y="644753"/>
            <a:ext cx="2964193" cy="2306944"/>
          </a:xfrm>
          <a:prstGeom prst="rect">
            <a:avLst/>
          </a:prstGeom>
        </p:spPr>
      </p:pic>
      <p:cxnSp>
        <p:nvCxnSpPr>
          <p:cNvPr id="33" name="Conector reto 32"/>
          <p:cNvCxnSpPr>
            <a:endCxn id="28" idx="1"/>
          </p:cNvCxnSpPr>
          <p:nvPr/>
        </p:nvCxnSpPr>
        <p:spPr>
          <a:xfrm>
            <a:off x="4230804" y="1216987"/>
            <a:ext cx="1288419" cy="5812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ector reto 34"/>
          <p:cNvCxnSpPr>
            <a:endCxn id="28" idx="1"/>
          </p:cNvCxnSpPr>
          <p:nvPr/>
        </p:nvCxnSpPr>
        <p:spPr>
          <a:xfrm flipV="1">
            <a:off x="4367284" y="1798225"/>
            <a:ext cx="1151939" cy="2149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onector angulado 44"/>
          <p:cNvCxnSpPr>
            <a:stCxn id="27" idx="2"/>
            <a:endCxn id="17" idx="0"/>
          </p:cNvCxnSpPr>
          <p:nvPr/>
        </p:nvCxnSpPr>
        <p:spPr>
          <a:xfrm rot="16200000" flipH="1">
            <a:off x="3339995" y="3129514"/>
            <a:ext cx="663095" cy="22244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47" name="Imagem 46"/>
          <p:cNvPicPr>
            <a:picLocks noChangeAspect="1"/>
          </p:cNvPicPr>
          <p:nvPr/>
        </p:nvPicPr>
        <p:blipFill rotWithShape="1">
          <a:blip r:embed="rId9">
            <a:extLst>
              <a:ext uri="{28A0092B-C50C-407E-A947-70E740481C1C}">
                <a14:useLocalDpi xmlns:a14="http://schemas.microsoft.com/office/drawing/2010/main" val="0"/>
              </a:ext>
            </a:extLst>
          </a:blip>
          <a:srcRect t="10678" b="33840"/>
          <a:stretch/>
        </p:blipFill>
        <p:spPr>
          <a:xfrm>
            <a:off x="6506877" y="3990984"/>
            <a:ext cx="5495925" cy="2711008"/>
          </a:xfrm>
          <a:prstGeom prst="rect">
            <a:avLst/>
          </a:prstGeom>
        </p:spPr>
      </p:pic>
    </p:spTree>
    <p:extLst>
      <p:ext uri="{BB962C8B-B14F-4D97-AF65-F5344CB8AC3E}">
        <p14:creationId xmlns:p14="http://schemas.microsoft.com/office/powerpoint/2010/main" val="370362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p:cNvSpPr txBox="1"/>
          <p:nvPr/>
        </p:nvSpPr>
        <p:spPr>
          <a:xfrm>
            <a:off x="3295172" y="2912170"/>
            <a:ext cx="1909652" cy="276999"/>
          </a:xfrm>
          <a:prstGeom prst="rect">
            <a:avLst/>
          </a:prstGeom>
          <a:solidFill>
            <a:schemeClr val="bg1"/>
          </a:solidFill>
        </p:spPr>
        <p:txBody>
          <a:bodyPr wrap="square" rtlCol="0">
            <a:spAutoFit/>
          </a:bodyPr>
          <a:lstStyle/>
          <a:p>
            <a:pPr algn="ctr"/>
            <a:endParaRPr lang="pt-BR" baseline="30000" dirty="0">
              <a:latin typeface="Times New Roman" pitchFamily="18" charset="0"/>
              <a:cs typeface="Times New Roman" pitchFamily="18" charset="0"/>
            </a:endParaRPr>
          </a:p>
        </p:txBody>
      </p:sp>
      <p:sp>
        <p:nvSpPr>
          <p:cNvPr id="20" name="CaixaDeTexto 19"/>
          <p:cNvSpPr txBox="1"/>
          <p:nvPr/>
        </p:nvSpPr>
        <p:spPr>
          <a:xfrm>
            <a:off x="84289" y="2347415"/>
            <a:ext cx="4419388"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5</a:t>
            </a:r>
            <a:r>
              <a:rPr lang="pt-BR" dirty="0">
                <a:latin typeface="Times New Roman" pitchFamily="18" charset="0"/>
                <a:cs typeface="Times New Roman" pitchFamily="18" charset="0"/>
              </a:rPr>
              <a:t>) Síntese de mediadores lipídicos relacionada a patogênese viral</a:t>
            </a:r>
            <a:endParaRPr lang="pt-BR" baseline="30000" dirty="0">
              <a:latin typeface="Times New Roman" pitchFamily="18" charset="0"/>
              <a:cs typeface="Times New Roman" pitchFamily="18" charset="0"/>
            </a:endParaRPr>
          </a:p>
        </p:txBody>
      </p:sp>
      <p:cxnSp>
        <p:nvCxnSpPr>
          <p:cNvPr id="33" name="Conector reto 32"/>
          <p:cNvCxnSpPr>
            <a:endCxn id="38" idx="1"/>
          </p:cNvCxnSpPr>
          <p:nvPr/>
        </p:nvCxnSpPr>
        <p:spPr>
          <a:xfrm>
            <a:off x="4503676" y="167437"/>
            <a:ext cx="701148" cy="2142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ector reto 34"/>
          <p:cNvCxnSpPr>
            <a:endCxn id="38" idx="1"/>
          </p:cNvCxnSpPr>
          <p:nvPr/>
        </p:nvCxnSpPr>
        <p:spPr>
          <a:xfrm flipV="1">
            <a:off x="4503676" y="2309445"/>
            <a:ext cx="701148" cy="379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7" name="Imagem 46"/>
          <p:cNvPicPr>
            <a:picLocks noChangeAspect="1"/>
          </p:cNvPicPr>
          <p:nvPr/>
        </p:nvPicPr>
        <p:blipFill rotWithShape="1">
          <a:blip r:embed="rId2">
            <a:extLst>
              <a:ext uri="{28A0092B-C50C-407E-A947-70E740481C1C}">
                <a14:useLocalDpi xmlns:a14="http://schemas.microsoft.com/office/drawing/2010/main" val="0"/>
              </a:ext>
            </a:extLst>
          </a:blip>
          <a:srcRect t="10678" b="33840"/>
          <a:stretch/>
        </p:blipFill>
        <p:spPr>
          <a:xfrm>
            <a:off x="84288" y="167437"/>
            <a:ext cx="4419388" cy="2179978"/>
          </a:xfrm>
          <a:prstGeom prst="rect">
            <a:avLst/>
          </a:prstGeom>
        </p:spPr>
      </p:pic>
      <p:sp>
        <p:nvSpPr>
          <p:cNvPr id="26" name="CaixaDeTexto 25"/>
          <p:cNvSpPr txBox="1"/>
          <p:nvPr/>
        </p:nvSpPr>
        <p:spPr>
          <a:xfrm>
            <a:off x="5141350" y="5336949"/>
            <a:ext cx="219252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Demanda  bioenergética viral</a:t>
            </a:r>
            <a:endParaRPr lang="pt-BR" baseline="30000" dirty="0">
              <a:latin typeface="Times New Roman" pitchFamily="18" charset="0"/>
              <a:cs typeface="Times New Roman" pitchFamily="18" charset="0"/>
            </a:endParaRPr>
          </a:p>
        </p:txBody>
      </p:sp>
      <p:sp>
        <p:nvSpPr>
          <p:cNvPr id="30" name="CaixaDeTexto 29"/>
          <p:cNvSpPr txBox="1"/>
          <p:nvPr/>
        </p:nvSpPr>
        <p:spPr>
          <a:xfrm>
            <a:off x="2367685" y="5521615"/>
            <a:ext cx="2701152"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Formação de complexos de replicação</a:t>
            </a:r>
            <a:endParaRPr lang="pt-BR" baseline="30000" dirty="0">
              <a:latin typeface="Times New Roman" pitchFamily="18" charset="0"/>
              <a:cs typeface="Times New Roman" pitchFamily="18" charset="0"/>
            </a:endParaRPr>
          </a:p>
        </p:txBody>
      </p:sp>
      <p:sp>
        <p:nvSpPr>
          <p:cNvPr id="31" name="CaixaDeTexto 30"/>
          <p:cNvSpPr txBox="1"/>
          <p:nvPr/>
        </p:nvSpPr>
        <p:spPr>
          <a:xfrm>
            <a:off x="101458" y="5521615"/>
            <a:ext cx="219252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Regiões de concentração lipídica </a:t>
            </a:r>
            <a:endParaRPr lang="pt-BR" baseline="30000" dirty="0">
              <a:latin typeface="Times New Roman" pitchFamily="18" charset="0"/>
              <a:cs typeface="Times New Roman" pitchFamily="18" charset="0"/>
            </a:endParaRPr>
          </a:p>
        </p:txBody>
      </p:sp>
      <p:cxnSp>
        <p:nvCxnSpPr>
          <p:cNvPr id="34" name="Conector de seta reta 33"/>
          <p:cNvCxnSpPr>
            <a:stCxn id="30" idx="2"/>
            <a:endCxn id="31" idx="0"/>
          </p:cNvCxnSpPr>
          <p:nvPr/>
        </p:nvCxnSpPr>
        <p:spPr>
          <a:xfrm flipH="1" flipV="1">
            <a:off x="1197721" y="5521615"/>
            <a:ext cx="2520540" cy="646331"/>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pic>
        <p:nvPicPr>
          <p:cNvPr id="38" name="Imagem 37"/>
          <p:cNvPicPr>
            <a:picLocks noChangeAspect="1"/>
          </p:cNvPicPr>
          <p:nvPr/>
        </p:nvPicPr>
        <p:blipFill rotWithShape="1">
          <a:blip r:embed="rId3">
            <a:extLst>
              <a:ext uri="{28A0092B-C50C-407E-A947-70E740481C1C}">
                <a14:useLocalDpi xmlns:a14="http://schemas.microsoft.com/office/drawing/2010/main" val="0"/>
              </a:ext>
            </a:extLst>
          </a:blip>
          <a:srcRect l="38217" t="2179" r="37274" b="19818"/>
          <a:stretch/>
        </p:blipFill>
        <p:spPr>
          <a:xfrm>
            <a:off x="5204824" y="91684"/>
            <a:ext cx="2129051" cy="4435522"/>
          </a:xfrm>
          <a:prstGeom prst="rect">
            <a:avLst/>
          </a:prstGeom>
        </p:spPr>
      </p:pic>
      <p:sp>
        <p:nvSpPr>
          <p:cNvPr id="25" name="CaixaDeTexto 24"/>
          <p:cNvSpPr txBox="1"/>
          <p:nvPr/>
        </p:nvSpPr>
        <p:spPr>
          <a:xfrm>
            <a:off x="5204824" y="4418086"/>
            <a:ext cx="219252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6</a:t>
            </a:r>
            <a:r>
              <a:rPr lang="pt-BR" dirty="0">
                <a:latin typeface="Times New Roman" pitchFamily="18" charset="0"/>
                <a:cs typeface="Times New Roman" pitchFamily="18" charset="0"/>
              </a:rPr>
              <a:t>) Modulação da lipogênese</a:t>
            </a:r>
            <a:endParaRPr lang="pt-BR" baseline="30000" dirty="0">
              <a:latin typeface="Times New Roman" pitchFamily="18" charset="0"/>
              <a:cs typeface="Times New Roman" pitchFamily="18" charset="0"/>
            </a:endParaRPr>
          </a:p>
        </p:txBody>
      </p:sp>
      <p:cxnSp>
        <p:nvCxnSpPr>
          <p:cNvPr id="43" name="Conector angulado 42"/>
          <p:cNvCxnSpPr>
            <a:stCxn id="25" idx="1"/>
            <a:endCxn id="26" idx="0"/>
          </p:cNvCxnSpPr>
          <p:nvPr/>
        </p:nvCxnSpPr>
        <p:spPr>
          <a:xfrm rot="10800000" flipH="1" flipV="1">
            <a:off x="5204823" y="4741251"/>
            <a:ext cx="1032789" cy="595697"/>
          </a:xfrm>
          <a:prstGeom prst="bentConnector4">
            <a:avLst>
              <a:gd name="adj1" fmla="val -22134"/>
              <a:gd name="adj2" fmla="val 7712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Conector angulado 57"/>
          <p:cNvCxnSpPr>
            <a:stCxn id="26" idx="2"/>
            <a:endCxn id="30" idx="2"/>
          </p:cNvCxnSpPr>
          <p:nvPr/>
        </p:nvCxnSpPr>
        <p:spPr>
          <a:xfrm rot="5400000">
            <a:off x="4885604" y="4815937"/>
            <a:ext cx="184666" cy="2519352"/>
          </a:xfrm>
          <a:prstGeom prst="bentConnector3">
            <a:avLst>
              <a:gd name="adj1" fmla="val 22379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onector angulado 64"/>
          <p:cNvCxnSpPr>
            <a:stCxn id="30" idx="0"/>
            <a:endCxn id="31" idx="0"/>
          </p:cNvCxnSpPr>
          <p:nvPr/>
        </p:nvCxnSpPr>
        <p:spPr>
          <a:xfrm rot="16200000" flipV="1">
            <a:off x="2457991" y="4261345"/>
            <a:ext cx="12700" cy="2520540"/>
          </a:xfrm>
          <a:prstGeom prst="bentConnector3">
            <a:avLst>
              <a:gd name="adj1" fmla="val 180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Conector reto 65"/>
          <p:cNvCxnSpPr/>
          <p:nvPr/>
        </p:nvCxnSpPr>
        <p:spPr>
          <a:xfrm>
            <a:off x="7358380" y="115117"/>
            <a:ext cx="701148" cy="2142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ector reto 66"/>
          <p:cNvCxnSpPr/>
          <p:nvPr/>
        </p:nvCxnSpPr>
        <p:spPr>
          <a:xfrm flipV="1">
            <a:off x="7333875" y="2257125"/>
            <a:ext cx="725653" cy="2160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CaixaDeTexto 69"/>
          <p:cNvSpPr txBox="1"/>
          <p:nvPr/>
        </p:nvSpPr>
        <p:spPr>
          <a:xfrm>
            <a:off x="8060452" y="816789"/>
            <a:ext cx="2030791"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Infecção viral</a:t>
            </a:r>
            <a:endParaRPr lang="pt-BR" baseline="30000" dirty="0">
              <a:latin typeface="Times New Roman" pitchFamily="18" charset="0"/>
              <a:cs typeface="Times New Roman" pitchFamily="18" charset="0"/>
            </a:endParaRPr>
          </a:p>
        </p:txBody>
      </p:sp>
      <p:sp>
        <p:nvSpPr>
          <p:cNvPr id="71" name="CaixaDeTexto 70"/>
          <p:cNvSpPr txBox="1"/>
          <p:nvPr/>
        </p:nvSpPr>
        <p:spPr>
          <a:xfrm>
            <a:off x="9561225" y="4690618"/>
            <a:ext cx="1106938"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Lesão hepática </a:t>
            </a:r>
            <a:endParaRPr lang="pt-BR" baseline="30000" dirty="0">
              <a:latin typeface="Times New Roman" pitchFamily="18" charset="0"/>
              <a:cs typeface="Times New Roman" pitchFamily="18" charset="0"/>
            </a:endParaRPr>
          </a:p>
        </p:txBody>
      </p:sp>
      <p:cxnSp>
        <p:nvCxnSpPr>
          <p:cNvPr id="72" name="Conector de seta reta 71"/>
          <p:cNvCxnSpPr>
            <a:stCxn id="70" idx="3"/>
            <a:endCxn id="74" idx="1"/>
          </p:cNvCxnSpPr>
          <p:nvPr/>
        </p:nvCxnSpPr>
        <p:spPr>
          <a:xfrm flipH="1">
            <a:off x="7504234" y="1001455"/>
            <a:ext cx="2587009" cy="2659316"/>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74" name="CaixaDeTexto 73"/>
          <p:cNvSpPr txBox="1"/>
          <p:nvPr/>
        </p:nvSpPr>
        <p:spPr>
          <a:xfrm>
            <a:off x="7504234" y="3337605"/>
            <a:ext cx="223719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Captação ou síntese</a:t>
            </a:r>
            <a:br>
              <a:rPr lang="pt-BR" dirty="0">
                <a:latin typeface="Times New Roman" pitchFamily="18" charset="0"/>
                <a:cs typeface="Times New Roman" pitchFamily="18" charset="0"/>
              </a:rPr>
            </a:br>
            <a:r>
              <a:rPr lang="pt-BR" dirty="0">
                <a:latin typeface="Times New Roman" pitchFamily="18" charset="0"/>
                <a:cs typeface="Times New Roman" pitchFamily="18" charset="0"/>
              </a:rPr>
              <a:t>de lipídeos</a:t>
            </a:r>
            <a:endParaRPr lang="pt-BR" baseline="30000" dirty="0">
              <a:latin typeface="Times New Roman" pitchFamily="18" charset="0"/>
              <a:cs typeface="Times New Roman" pitchFamily="18" charset="0"/>
            </a:endParaRPr>
          </a:p>
        </p:txBody>
      </p:sp>
      <p:cxnSp>
        <p:nvCxnSpPr>
          <p:cNvPr id="75" name="Conector de seta reta 74"/>
          <p:cNvCxnSpPr>
            <a:stCxn id="74" idx="3"/>
            <a:endCxn id="71" idx="1"/>
          </p:cNvCxnSpPr>
          <p:nvPr/>
        </p:nvCxnSpPr>
        <p:spPr>
          <a:xfrm flipH="1">
            <a:off x="9561225" y="3660771"/>
            <a:ext cx="180204" cy="1353013"/>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78" name="Conector de seta reta 77"/>
          <p:cNvCxnSpPr/>
          <p:nvPr/>
        </p:nvCxnSpPr>
        <p:spPr>
          <a:xfrm>
            <a:off x="5593315" y="1600310"/>
            <a:ext cx="648363" cy="107719"/>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81" name="Conector de seta reta 80"/>
          <p:cNvCxnSpPr/>
          <p:nvPr/>
        </p:nvCxnSpPr>
        <p:spPr>
          <a:xfrm>
            <a:off x="9429992" y="1674099"/>
            <a:ext cx="212536" cy="126262"/>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82" name="Conector de seta reta 81"/>
          <p:cNvCxnSpPr/>
          <p:nvPr/>
        </p:nvCxnSpPr>
        <p:spPr>
          <a:xfrm flipV="1">
            <a:off x="7410798" y="1674099"/>
            <a:ext cx="222790" cy="33930"/>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83" name="Conector de seta reta 82"/>
          <p:cNvCxnSpPr/>
          <p:nvPr/>
        </p:nvCxnSpPr>
        <p:spPr>
          <a:xfrm flipV="1">
            <a:off x="6826238" y="2015804"/>
            <a:ext cx="11011" cy="15390"/>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86" name="Conector de seta reta 85"/>
          <p:cNvCxnSpPr/>
          <p:nvPr/>
        </p:nvCxnSpPr>
        <p:spPr>
          <a:xfrm flipH="1" flipV="1">
            <a:off x="6826238" y="2910230"/>
            <a:ext cx="11011" cy="28904"/>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88" name="Conector de seta reta 87"/>
          <p:cNvCxnSpPr/>
          <p:nvPr/>
        </p:nvCxnSpPr>
        <p:spPr>
          <a:xfrm flipV="1">
            <a:off x="8418392" y="3144050"/>
            <a:ext cx="404933" cy="792685"/>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90" name="Conector de seta reta 89"/>
          <p:cNvCxnSpPr/>
          <p:nvPr/>
        </p:nvCxnSpPr>
        <p:spPr>
          <a:xfrm flipV="1">
            <a:off x="10479509" y="3036327"/>
            <a:ext cx="531171" cy="107723"/>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91" name="Conector de seta reta 90"/>
          <p:cNvCxnSpPr/>
          <p:nvPr/>
        </p:nvCxnSpPr>
        <p:spPr>
          <a:xfrm>
            <a:off x="11701535" y="3774991"/>
            <a:ext cx="9102" cy="27585"/>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94" name="Conector de seta reta 93"/>
          <p:cNvCxnSpPr/>
          <p:nvPr/>
        </p:nvCxnSpPr>
        <p:spPr>
          <a:xfrm flipH="1" flipV="1">
            <a:off x="11706086" y="5715253"/>
            <a:ext cx="4551" cy="395647"/>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154" name="CaixaDeTexto 153"/>
          <p:cNvSpPr txBox="1"/>
          <p:nvPr/>
        </p:nvSpPr>
        <p:spPr>
          <a:xfrm>
            <a:off x="9581968" y="1798009"/>
            <a:ext cx="2030791"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Metabolismo de ácidos graxos da célula</a:t>
            </a:r>
            <a:endParaRPr lang="pt-BR" baseline="30000" dirty="0">
              <a:latin typeface="Times New Roman" pitchFamily="18" charset="0"/>
              <a:cs typeface="Times New Roman" pitchFamily="18" charset="0"/>
            </a:endParaRPr>
          </a:p>
        </p:txBody>
      </p:sp>
      <p:cxnSp>
        <p:nvCxnSpPr>
          <p:cNvPr id="157" name="Conector angulado 156"/>
          <p:cNvCxnSpPr>
            <a:stCxn id="70" idx="2"/>
            <a:endCxn id="154" idx="1"/>
          </p:cNvCxnSpPr>
          <p:nvPr/>
        </p:nvCxnSpPr>
        <p:spPr>
          <a:xfrm rot="16200000" flipH="1">
            <a:off x="8792132" y="1469837"/>
            <a:ext cx="1073553" cy="50612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62" name="CaixaDeTexto 161"/>
          <p:cNvSpPr txBox="1"/>
          <p:nvPr/>
        </p:nvSpPr>
        <p:spPr>
          <a:xfrm rot="16200000">
            <a:off x="8338611" y="1533917"/>
            <a:ext cx="115973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interfere</a:t>
            </a:r>
            <a:endParaRPr lang="pt-BR" baseline="30000" dirty="0">
              <a:latin typeface="Times New Roman" pitchFamily="18" charset="0"/>
              <a:cs typeface="Times New Roman" pitchFamily="18" charset="0"/>
            </a:endParaRPr>
          </a:p>
        </p:txBody>
      </p:sp>
      <p:cxnSp>
        <p:nvCxnSpPr>
          <p:cNvPr id="165" name="Conector angulado 164"/>
          <p:cNvCxnSpPr>
            <a:stCxn id="74" idx="0"/>
            <a:endCxn id="154" idx="2"/>
          </p:cNvCxnSpPr>
          <p:nvPr/>
        </p:nvCxnSpPr>
        <p:spPr>
          <a:xfrm rot="5400000" flipH="1" flipV="1">
            <a:off x="9301965" y="2042206"/>
            <a:ext cx="616266" cy="197453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71" name="CaixaDeTexto 170"/>
          <p:cNvSpPr txBox="1"/>
          <p:nvPr/>
        </p:nvSpPr>
        <p:spPr>
          <a:xfrm>
            <a:off x="8995597" y="2709307"/>
            <a:ext cx="1312949"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Aumento</a:t>
            </a:r>
            <a:endParaRPr lang="pt-BR" baseline="30000" dirty="0">
              <a:latin typeface="Times New Roman" pitchFamily="18" charset="0"/>
              <a:cs typeface="Times New Roman" pitchFamily="18" charset="0"/>
            </a:endParaRPr>
          </a:p>
        </p:txBody>
      </p:sp>
      <p:sp>
        <p:nvSpPr>
          <p:cNvPr id="172" name="CaixaDeTexto 171"/>
          <p:cNvSpPr txBox="1"/>
          <p:nvPr/>
        </p:nvSpPr>
        <p:spPr>
          <a:xfrm>
            <a:off x="10108438" y="3337605"/>
            <a:ext cx="2024423"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Dificultando  a utilização</a:t>
            </a:r>
            <a:endParaRPr lang="pt-BR" baseline="30000" dirty="0">
              <a:latin typeface="Times New Roman" pitchFamily="18" charset="0"/>
              <a:cs typeface="Times New Roman" pitchFamily="18" charset="0"/>
            </a:endParaRPr>
          </a:p>
        </p:txBody>
      </p:sp>
      <p:cxnSp>
        <p:nvCxnSpPr>
          <p:cNvPr id="183" name="Conector reto 182"/>
          <p:cNvCxnSpPr>
            <a:stCxn id="74" idx="3"/>
            <a:endCxn id="172" idx="1"/>
          </p:cNvCxnSpPr>
          <p:nvPr/>
        </p:nvCxnSpPr>
        <p:spPr>
          <a:xfrm>
            <a:off x="9741429" y="3660771"/>
            <a:ext cx="3670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Conector reto 187"/>
          <p:cNvCxnSpPr>
            <a:stCxn id="74" idx="2"/>
            <a:endCxn id="71" idx="0"/>
          </p:cNvCxnSpPr>
          <p:nvPr/>
        </p:nvCxnSpPr>
        <p:spPr>
          <a:xfrm>
            <a:off x="8622832" y="3983936"/>
            <a:ext cx="1491862" cy="7066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Conector reto 189"/>
          <p:cNvCxnSpPr>
            <a:stCxn id="71" idx="0"/>
            <a:endCxn id="172" idx="2"/>
          </p:cNvCxnSpPr>
          <p:nvPr/>
        </p:nvCxnSpPr>
        <p:spPr>
          <a:xfrm flipV="1">
            <a:off x="10114694" y="3983936"/>
            <a:ext cx="1005956" cy="7066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4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de seta reta 5"/>
          <p:cNvCxnSpPr/>
          <p:nvPr/>
        </p:nvCxnSpPr>
        <p:spPr>
          <a:xfrm flipV="1">
            <a:off x="4017032" y="647438"/>
            <a:ext cx="559590" cy="246221"/>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rot="16200000">
            <a:off x="3920240" y="2001012"/>
            <a:ext cx="149439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provenientes</a:t>
            </a:r>
            <a:endParaRPr lang="pt-BR" sz="1600" baseline="30000" dirty="0">
              <a:latin typeface="Times New Roman" pitchFamily="18" charset="0"/>
              <a:cs typeface="Times New Roman" pitchFamily="18" charset="0"/>
            </a:endParaRPr>
          </a:p>
        </p:txBody>
      </p:sp>
      <p:cxnSp>
        <p:nvCxnSpPr>
          <p:cNvPr id="9" name="Conector de seta reta 8"/>
          <p:cNvCxnSpPr/>
          <p:nvPr/>
        </p:nvCxnSpPr>
        <p:spPr>
          <a:xfrm flipV="1">
            <a:off x="6843122" y="585882"/>
            <a:ext cx="630294" cy="61556"/>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flipH="1">
            <a:off x="4576622" y="736307"/>
            <a:ext cx="63517" cy="971722"/>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rot="16200000">
            <a:off x="4638247" y="1313419"/>
            <a:ext cx="1796404"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retiram da circulação</a:t>
            </a:r>
            <a:endParaRPr lang="pt-BR" baseline="30000" dirty="0">
              <a:latin typeface="Times New Roman" pitchFamily="18" charset="0"/>
              <a:cs typeface="Times New Roman" pitchFamily="18" charset="0"/>
            </a:endParaRPr>
          </a:p>
        </p:txBody>
      </p:sp>
      <p:cxnSp>
        <p:nvCxnSpPr>
          <p:cNvPr id="15" name="Conector de seta reta 14"/>
          <p:cNvCxnSpPr>
            <a:stCxn id="14" idx="3"/>
            <a:endCxn id="7" idx="1"/>
          </p:cNvCxnSpPr>
          <p:nvPr/>
        </p:nvCxnSpPr>
        <p:spPr>
          <a:xfrm flipH="1">
            <a:off x="4667435" y="738383"/>
            <a:ext cx="869015" cy="2179101"/>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16" name="Conector de seta reta 15"/>
          <p:cNvCxnSpPr>
            <a:endCxn id="14" idx="1"/>
          </p:cNvCxnSpPr>
          <p:nvPr/>
        </p:nvCxnSpPr>
        <p:spPr>
          <a:xfrm>
            <a:off x="4415457" y="1947515"/>
            <a:ext cx="1120993" cy="587272"/>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flipV="1">
            <a:off x="7462405" y="5334118"/>
            <a:ext cx="11011" cy="15390"/>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4825755" y="6125529"/>
            <a:ext cx="1656184"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transportados</a:t>
            </a:r>
            <a:endParaRPr lang="pt-BR" baseline="30000" dirty="0">
              <a:latin typeface="Times New Roman" pitchFamily="18" charset="0"/>
              <a:cs typeface="Times New Roman" pitchFamily="18" charset="0"/>
            </a:endParaRPr>
          </a:p>
        </p:txBody>
      </p:sp>
      <p:cxnSp>
        <p:nvCxnSpPr>
          <p:cNvPr id="22" name="Conector de seta reta 21"/>
          <p:cNvCxnSpPr>
            <a:endCxn id="19" idx="1"/>
          </p:cNvCxnSpPr>
          <p:nvPr/>
        </p:nvCxnSpPr>
        <p:spPr>
          <a:xfrm flipV="1">
            <a:off x="4420822" y="6310195"/>
            <a:ext cx="404933" cy="1346685"/>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rot="16200000">
            <a:off x="8739646" y="5457877"/>
            <a:ext cx="1381710"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formação</a:t>
            </a:r>
            <a:endParaRPr lang="pt-BR" baseline="30000" dirty="0">
              <a:latin typeface="Times New Roman" pitchFamily="18" charset="0"/>
              <a:cs typeface="Times New Roman" pitchFamily="18" charset="0"/>
            </a:endParaRPr>
          </a:p>
        </p:txBody>
      </p:sp>
      <p:cxnSp>
        <p:nvCxnSpPr>
          <p:cNvPr id="24" name="Conector de seta reta 23"/>
          <p:cNvCxnSpPr>
            <a:stCxn id="19" idx="3"/>
            <a:endCxn id="23" idx="1"/>
          </p:cNvCxnSpPr>
          <p:nvPr/>
        </p:nvCxnSpPr>
        <p:spPr>
          <a:xfrm>
            <a:off x="6481939" y="6310195"/>
            <a:ext cx="2948562" cy="23203"/>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sp>
        <p:nvSpPr>
          <p:cNvPr id="26" name="CaixaDeTexto 25"/>
          <p:cNvSpPr txBox="1"/>
          <p:nvPr/>
        </p:nvSpPr>
        <p:spPr>
          <a:xfrm rot="16200000">
            <a:off x="8584325" y="3305872"/>
            <a:ext cx="1893932"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Transportadas em vesículas</a:t>
            </a:r>
            <a:endParaRPr lang="pt-BR" baseline="30000" dirty="0">
              <a:latin typeface="Times New Roman" pitchFamily="18" charset="0"/>
              <a:cs typeface="Times New Roman" pitchFamily="18" charset="0"/>
            </a:endParaRPr>
          </a:p>
        </p:txBody>
      </p:sp>
      <p:cxnSp>
        <p:nvCxnSpPr>
          <p:cNvPr id="28" name="Conector de seta reta 27"/>
          <p:cNvCxnSpPr>
            <a:stCxn id="26" idx="2"/>
          </p:cNvCxnSpPr>
          <p:nvPr/>
        </p:nvCxnSpPr>
        <p:spPr>
          <a:xfrm flipV="1">
            <a:off x="9854457" y="485812"/>
            <a:ext cx="2083506" cy="3143226"/>
          </a:xfrm>
          <a:prstGeom prst="straightConnector1">
            <a:avLst/>
          </a:prstGeom>
          <a:ln>
            <a:noFill/>
            <a:tailEnd type="arrow"/>
          </a:ln>
        </p:spPr>
        <p:style>
          <a:lnRef idx="1">
            <a:schemeClr val="accent1"/>
          </a:lnRef>
          <a:fillRef idx="0">
            <a:schemeClr val="accent1"/>
          </a:fillRef>
          <a:effectRef idx="0">
            <a:schemeClr val="accent1"/>
          </a:effectRef>
          <a:fontRef idx="minor">
            <a:schemeClr val="tx1"/>
          </a:fontRef>
        </p:style>
      </p:cxnSp>
      <p:pic>
        <p:nvPicPr>
          <p:cNvPr id="30" name="Imagem 29"/>
          <p:cNvPicPr>
            <a:picLocks noChangeAspect="1"/>
          </p:cNvPicPr>
          <p:nvPr/>
        </p:nvPicPr>
        <p:blipFill rotWithShape="1">
          <a:blip r:embed="rId2">
            <a:extLst>
              <a:ext uri="{28A0092B-C50C-407E-A947-70E740481C1C}">
                <a14:useLocalDpi xmlns:a14="http://schemas.microsoft.com/office/drawing/2010/main" val="0"/>
              </a:ext>
            </a:extLst>
          </a:blip>
          <a:srcRect l="38217" t="2179" r="37274" b="19818"/>
          <a:stretch/>
        </p:blipFill>
        <p:spPr>
          <a:xfrm>
            <a:off x="114209" y="105575"/>
            <a:ext cx="2710878" cy="5647661"/>
          </a:xfrm>
          <a:prstGeom prst="rect">
            <a:avLst/>
          </a:prstGeom>
        </p:spPr>
      </p:pic>
      <p:sp>
        <p:nvSpPr>
          <p:cNvPr id="32" name="Retângulo de cantos arredondados 31"/>
          <p:cNvSpPr/>
          <p:nvPr/>
        </p:nvSpPr>
        <p:spPr>
          <a:xfrm>
            <a:off x="2879679" y="280686"/>
            <a:ext cx="1521707" cy="911241"/>
          </a:xfrm>
          <a:prstGeom prst="roundRect">
            <a:avLst/>
          </a:prstGeom>
          <a:solidFill>
            <a:schemeClr val="accent3">
              <a:lumMod val="60000"/>
              <a:lumOff val="4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Em condições normais</a:t>
            </a:r>
            <a:endParaRPr lang="pt-BR" baseline="30000" dirty="0">
              <a:latin typeface="Times New Roman" pitchFamily="18" charset="0"/>
              <a:cs typeface="Times New Roman" pitchFamily="18" charset="0"/>
            </a:endParaRPr>
          </a:p>
        </p:txBody>
      </p:sp>
      <p:cxnSp>
        <p:nvCxnSpPr>
          <p:cNvPr id="33" name="Conector de seta reta 32"/>
          <p:cNvCxnSpPr>
            <a:stCxn id="32" idx="3"/>
            <a:endCxn id="36" idx="1"/>
          </p:cNvCxnSpPr>
          <p:nvPr/>
        </p:nvCxnSpPr>
        <p:spPr>
          <a:xfrm flipV="1">
            <a:off x="4401386" y="729326"/>
            <a:ext cx="396069" cy="698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6" name="Retângulo de cantos arredondados 35"/>
          <p:cNvSpPr/>
          <p:nvPr/>
        </p:nvSpPr>
        <p:spPr>
          <a:xfrm>
            <a:off x="4797455" y="396424"/>
            <a:ext cx="1501386" cy="665804"/>
          </a:xfrm>
          <a:prstGeom prst="roundRect">
            <a:avLst/>
          </a:prstGeom>
          <a:solidFill>
            <a:schemeClr val="accent3">
              <a:lumMod val="60000"/>
              <a:lumOff val="4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Hepatócitos </a:t>
            </a:r>
            <a:endParaRPr lang="pt-BR" baseline="30000" dirty="0">
              <a:latin typeface="Times New Roman" pitchFamily="18" charset="0"/>
              <a:cs typeface="Times New Roman" pitchFamily="18" charset="0"/>
            </a:endParaRPr>
          </a:p>
        </p:txBody>
      </p:sp>
      <p:sp>
        <p:nvSpPr>
          <p:cNvPr id="40" name="Retângulo de cantos arredondados 39"/>
          <p:cNvSpPr/>
          <p:nvPr/>
        </p:nvSpPr>
        <p:spPr>
          <a:xfrm>
            <a:off x="4787294" y="2273215"/>
            <a:ext cx="1521707" cy="911241"/>
          </a:xfrm>
          <a:prstGeom prst="roundRect">
            <a:avLst/>
          </a:prstGeom>
          <a:solidFill>
            <a:schemeClr val="accent3">
              <a:lumMod val="60000"/>
              <a:lumOff val="4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Ácidos graxos e triglicerídeos</a:t>
            </a:r>
            <a:endParaRPr lang="pt-BR" baseline="30000" dirty="0">
              <a:latin typeface="Times New Roman" pitchFamily="18" charset="0"/>
              <a:cs typeface="Times New Roman" pitchFamily="18" charset="0"/>
            </a:endParaRPr>
          </a:p>
        </p:txBody>
      </p:sp>
      <p:cxnSp>
        <p:nvCxnSpPr>
          <p:cNvPr id="42" name="Conector de seta reta 41"/>
          <p:cNvCxnSpPr>
            <a:stCxn id="36" idx="2"/>
            <a:endCxn id="40" idx="0"/>
          </p:cNvCxnSpPr>
          <p:nvPr/>
        </p:nvCxnSpPr>
        <p:spPr>
          <a:xfrm>
            <a:off x="5548148" y="1062228"/>
            <a:ext cx="0" cy="121098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1" name="Retângulo de cantos arredondados 50"/>
          <p:cNvSpPr/>
          <p:nvPr/>
        </p:nvSpPr>
        <p:spPr>
          <a:xfrm>
            <a:off x="5833639" y="3893932"/>
            <a:ext cx="1521707" cy="911241"/>
          </a:xfrm>
          <a:prstGeom prst="roundRect">
            <a:avLst/>
          </a:prstGeom>
          <a:solidFill>
            <a:schemeClr val="accent3">
              <a:lumMod val="60000"/>
              <a:lumOff val="4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(1) Produção de colesterol e seus ésteres</a:t>
            </a:r>
            <a:endParaRPr lang="pt-BR" baseline="30000" dirty="0">
              <a:latin typeface="Times New Roman" pitchFamily="18" charset="0"/>
              <a:cs typeface="Times New Roman" pitchFamily="18" charset="0"/>
            </a:endParaRPr>
          </a:p>
        </p:txBody>
      </p:sp>
      <p:sp>
        <p:nvSpPr>
          <p:cNvPr id="56" name="Retângulo de cantos arredondados 55"/>
          <p:cNvSpPr/>
          <p:nvPr/>
        </p:nvSpPr>
        <p:spPr>
          <a:xfrm>
            <a:off x="3090468" y="3673562"/>
            <a:ext cx="1817175" cy="1103312"/>
          </a:xfrm>
          <a:prstGeom prst="roundRect">
            <a:avLst/>
          </a:prstGeom>
          <a:solidFill>
            <a:schemeClr val="accent3">
              <a:lumMod val="60000"/>
              <a:lumOff val="4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(2) Síntese de lipídeos</a:t>
            </a:r>
            <a:br>
              <a:rPr lang="pt-BR" dirty="0">
                <a:latin typeface="Times New Roman" pitchFamily="18" charset="0"/>
                <a:cs typeface="Times New Roman" pitchFamily="18" charset="0"/>
              </a:rPr>
            </a:br>
            <a:r>
              <a:rPr lang="pt-BR" dirty="0">
                <a:latin typeface="Times New Roman" pitchFamily="18" charset="0"/>
                <a:cs typeface="Times New Roman" pitchFamily="18" charset="0"/>
              </a:rPr>
              <a:t>complexos ou de glicerídeos</a:t>
            </a:r>
            <a:endParaRPr lang="pt-BR" baseline="30000" dirty="0">
              <a:latin typeface="Times New Roman" pitchFamily="18" charset="0"/>
              <a:cs typeface="Times New Roman" pitchFamily="18" charset="0"/>
            </a:endParaRPr>
          </a:p>
        </p:txBody>
      </p:sp>
      <p:sp>
        <p:nvSpPr>
          <p:cNvPr id="61" name="Retângulo de cantos arredondados 60"/>
          <p:cNvSpPr/>
          <p:nvPr/>
        </p:nvSpPr>
        <p:spPr>
          <a:xfrm>
            <a:off x="4296827" y="5007174"/>
            <a:ext cx="1922757" cy="924008"/>
          </a:xfrm>
          <a:prstGeom prst="roundRect">
            <a:avLst/>
          </a:prstGeom>
          <a:solidFill>
            <a:schemeClr val="accent3">
              <a:lumMod val="60000"/>
              <a:lumOff val="4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(3) Geração de energia por meio da ß-oxidação</a:t>
            </a:r>
            <a:endParaRPr lang="pt-BR" baseline="30000" dirty="0">
              <a:latin typeface="Times New Roman" pitchFamily="18" charset="0"/>
              <a:cs typeface="Times New Roman" pitchFamily="18" charset="0"/>
            </a:endParaRPr>
          </a:p>
        </p:txBody>
      </p:sp>
      <p:cxnSp>
        <p:nvCxnSpPr>
          <p:cNvPr id="64" name="Conector angulado 63"/>
          <p:cNvCxnSpPr>
            <a:stCxn id="40" idx="2"/>
            <a:endCxn id="51" idx="0"/>
          </p:cNvCxnSpPr>
          <p:nvPr/>
        </p:nvCxnSpPr>
        <p:spPr>
          <a:xfrm rot="16200000" flipH="1">
            <a:off x="5716582" y="3016021"/>
            <a:ext cx="709476" cy="1046345"/>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5" name="Conector angulado 64"/>
          <p:cNvCxnSpPr>
            <a:stCxn id="40" idx="2"/>
            <a:endCxn id="56" idx="0"/>
          </p:cNvCxnSpPr>
          <p:nvPr/>
        </p:nvCxnSpPr>
        <p:spPr>
          <a:xfrm rot="5400000">
            <a:off x="4529049" y="2654463"/>
            <a:ext cx="489106" cy="1549092"/>
          </a:xfrm>
          <a:prstGeom prst="bentConnector3">
            <a:avLst>
              <a:gd name="adj1"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Conector angulado 67"/>
          <p:cNvCxnSpPr>
            <a:stCxn id="40" idx="2"/>
            <a:endCxn id="61" idx="0"/>
          </p:cNvCxnSpPr>
          <p:nvPr/>
        </p:nvCxnSpPr>
        <p:spPr>
          <a:xfrm rot="5400000">
            <a:off x="4491818" y="3950844"/>
            <a:ext cx="1822718" cy="289942"/>
          </a:xfrm>
          <a:prstGeom prst="bentConnector3">
            <a:avLst>
              <a:gd name="adj1"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83" name="Elipse 82"/>
          <p:cNvSpPr/>
          <p:nvPr/>
        </p:nvSpPr>
        <p:spPr>
          <a:xfrm>
            <a:off x="3541935" y="4441296"/>
            <a:ext cx="1125500" cy="488145"/>
          </a:xfrm>
          <a:prstGeom prst="ellipse">
            <a:avLst/>
          </a:prstGeom>
          <a:noFill/>
          <a:ln w="19050">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85" name="Conector de seta reta 84"/>
          <p:cNvCxnSpPr>
            <a:stCxn id="83" idx="4"/>
            <a:endCxn id="89" idx="0"/>
          </p:cNvCxnSpPr>
          <p:nvPr/>
        </p:nvCxnSpPr>
        <p:spPr>
          <a:xfrm>
            <a:off x="4104685" y="4929441"/>
            <a:ext cx="0" cy="119879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9" name="Retângulo de cantos arredondados 88"/>
          <p:cNvSpPr/>
          <p:nvPr/>
        </p:nvSpPr>
        <p:spPr>
          <a:xfrm>
            <a:off x="3267621" y="6128238"/>
            <a:ext cx="1674127" cy="651358"/>
          </a:xfrm>
          <a:prstGeom prst="roundRect">
            <a:avLst/>
          </a:prstGeom>
          <a:solidFill>
            <a:schemeClr val="accent5">
              <a:lumMod val="20000"/>
              <a:lumOff val="8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Sintetizados no REL</a:t>
            </a:r>
            <a:endParaRPr lang="pt-BR" baseline="30000" dirty="0">
              <a:latin typeface="Times New Roman" pitchFamily="18" charset="0"/>
              <a:cs typeface="Times New Roman" pitchFamily="18" charset="0"/>
            </a:endParaRPr>
          </a:p>
        </p:txBody>
      </p:sp>
      <p:cxnSp>
        <p:nvCxnSpPr>
          <p:cNvPr id="92" name="Conector de seta reta 91"/>
          <p:cNvCxnSpPr>
            <a:stCxn id="89" idx="3"/>
            <a:endCxn id="95" idx="1"/>
          </p:cNvCxnSpPr>
          <p:nvPr/>
        </p:nvCxnSpPr>
        <p:spPr>
          <a:xfrm>
            <a:off x="4941748" y="6453917"/>
            <a:ext cx="1453819" cy="39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5" name="Retângulo de cantos arredondados 94"/>
          <p:cNvSpPr/>
          <p:nvPr/>
        </p:nvSpPr>
        <p:spPr>
          <a:xfrm>
            <a:off x="6395567" y="6128631"/>
            <a:ext cx="1674127" cy="651358"/>
          </a:xfrm>
          <a:prstGeom prst="roundRect">
            <a:avLst/>
          </a:prstGeom>
          <a:solidFill>
            <a:schemeClr val="accent5">
              <a:lumMod val="20000"/>
              <a:lumOff val="8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Complexo de Golgi</a:t>
            </a:r>
            <a:endParaRPr lang="pt-BR" baseline="30000" dirty="0">
              <a:latin typeface="Times New Roman" pitchFamily="18" charset="0"/>
              <a:cs typeface="Times New Roman" pitchFamily="18" charset="0"/>
            </a:endParaRPr>
          </a:p>
        </p:txBody>
      </p:sp>
      <p:sp>
        <p:nvSpPr>
          <p:cNvPr id="109" name="Retângulo de cantos arredondados 108"/>
          <p:cNvSpPr/>
          <p:nvPr/>
        </p:nvSpPr>
        <p:spPr>
          <a:xfrm>
            <a:off x="8672485" y="6125529"/>
            <a:ext cx="1790907" cy="651358"/>
          </a:xfrm>
          <a:prstGeom prst="roundRect">
            <a:avLst/>
          </a:prstGeom>
          <a:solidFill>
            <a:schemeClr val="accent5">
              <a:lumMod val="20000"/>
              <a:lumOff val="8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Conjugados com </a:t>
            </a:r>
            <a:r>
              <a:rPr lang="pt-BR" dirty="0" err="1">
                <a:latin typeface="Times New Roman" pitchFamily="18" charset="0"/>
                <a:cs typeface="Times New Roman" pitchFamily="18" charset="0"/>
              </a:rPr>
              <a:t>apoproteínas</a:t>
            </a:r>
            <a:r>
              <a:rPr lang="pt-BR" dirty="0">
                <a:latin typeface="Times New Roman" pitchFamily="18" charset="0"/>
                <a:cs typeface="Times New Roman" pitchFamily="18" charset="0"/>
              </a:rPr>
              <a:t> </a:t>
            </a:r>
            <a:endParaRPr lang="pt-BR" baseline="30000" dirty="0">
              <a:latin typeface="Times New Roman" pitchFamily="18" charset="0"/>
              <a:cs typeface="Times New Roman" pitchFamily="18" charset="0"/>
            </a:endParaRPr>
          </a:p>
        </p:txBody>
      </p:sp>
      <p:cxnSp>
        <p:nvCxnSpPr>
          <p:cNvPr id="110" name="Conector de seta reta 109"/>
          <p:cNvCxnSpPr>
            <a:stCxn id="95" idx="3"/>
            <a:endCxn id="109" idx="1"/>
          </p:cNvCxnSpPr>
          <p:nvPr/>
        </p:nvCxnSpPr>
        <p:spPr>
          <a:xfrm flipV="1">
            <a:off x="8069694" y="6451208"/>
            <a:ext cx="602791" cy="310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5" name="Conector de seta reta 114"/>
          <p:cNvCxnSpPr>
            <a:stCxn id="109" idx="0"/>
            <a:endCxn id="118" idx="2"/>
          </p:cNvCxnSpPr>
          <p:nvPr/>
        </p:nvCxnSpPr>
        <p:spPr>
          <a:xfrm flipH="1" flipV="1">
            <a:off x="9567938" y="5051252"/>
            <a:ext cx="1" cy="107427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8" name="Retângulo de cantos arredondados 117"/>
          <p:cNvSpPr/>
          <p:nvPr/>
        </p:nvSpPr>
        <p:spPr>
          <a:xfrm>
            <a:off x="8736512" y="4499063"/>
            <a:ext cx="1662852" cy="552189"/>
          </a:xfrm>
          <a:prstGeom prst="roundRect">
            <a:avLst/>
          </a:prstGeom>
          <a:solidFill>
            <a:schemeClr val="accent5">
              <a:lumMod val="20000"/>
              <a:lumOff val="8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Lipoproteínas </a:t>
            </a:r>
            <a:endParaRPr lang="pt-BR" baseline="30000" dirty="0">
              <a:latin typeface="Times New Roman" pitchFamily="18" charset="0"/>
              <a:cs typeface="Times New Roman" pitchFamily="18" charset="0"/>
            </a:endParaRPr>
          </a:p>
        </p:txBody>
      </p:sp>
      <p:sp>
        <p:nvSpPr>
          <p:cNvPr id="124" name="Retângulo de cantos arredondados 123"/>
          <p:cNvSpPr/>
          <p:nvPr/>
        </p:nvSpPr>
        <p:spPr>
          <a:xfrm>
            <a:off x="8321673" y="1951181"/>
            <a:ext cx="2492529" cy="700174"/>
          </a:xfrm>
          <a:prstGeom prst="roundRect">
            <a:avLst/>
          </a:prstGeom>
          <a:solidFill>
            <a:schemeClr val="accent5">
              <a:lumMod val="20000"/>
              <a:lumOff val="8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err="1">
                <a:latin typeface="Times New Roman" pitchFamily="18" charset="0"/>
                <a:cs typeface="Times New Roman" pitchFamily="18" charset="0"/>
              </a:rPr>
              <a:t>Microtúbulos</a:t>
            </a:r>
            <a:r>
              <a:rPr lang="pt-BR" dirty="0">
                <a:latin typeface="Times New Roman" pitchFamily="18" charset="0"/>
                <a:cs typeface="Times New Roman" pitchFamily="18" charset="0"/>
              </a:rPr>
              <a:t> (MT)</a:t>
            </a:r>
          </a:p>
          <a:p>
            <a:pPr algn="ctr"/>
            <a:r>
              <a:rPr lang="pt-BR" dirty="0" err="1">
                <a:latin typeface="Times New Roman" pitchFamily="18" charset="0"/>
                <a:cs typeface="Times New Roman" pitchFamily="18" charset="0"/>
              </a:rPr>
              <a:t>Microfilamentos</a:t>
            </a:r>
            <a:r>
              <a:rPr lang="pt-BR" dirty="0">
                <a:latin typeface="Times New Roman" pitchFamily="18" charset="0"/>
                <a:cs typeface="Times New Roman" pitchFamily="18" charset="0"/>
              </a:rPr>
              <a:t> (MF)</a:t>
            </a:r>
            <a:endParaRPr lang="pt-BR" baseline="30000" dirty="0">
              <a:latin typeface="Times New Roman" pitchFamily="18" charset="0"/>
              <a:cs typeface="Times New Roman" pitchFamily="18" charset="0"/>
            </a:endParaRPr>
          </a:p>
        </p:txBody>
      </p:sp>
      <p:sp>
        <p:nvSpPr>
          <p:cNvPr id="125" name="Retângulo de cantos arredondados 124"/>
          <p:cNvSpPr/>
          <p:nvPr/>
        </p:nvSpPr>
        <p:spPr>
          <a:xfrm>
            <a:off x="8736513" y="1081620"/>
            <a:ext cx="1662852" cy="552189"/>
          </a:xfrm>
          <a:prstGeom prst="roundRect">
            <a:avLst/>
          </a:prstGeom>
          <a:solidFill>
            <a:schemeClr val="accent5">
              <a:lumMod val="20000"/>
              <a:lumOff val="8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Excretadas nos sinusóides</a:t>
            </a:r>
            <a:endParaRPr lang="pt-BR" baseline="30000" dirty="0">
              <a:latin typeface="Times New Roman" pitchFamily="18" charset="0"/>
              <a:cs typeface="Times New Roman" pitchFamily="18" charset="0"/>
            </a:endParaRPr>
          </a:p>
        </p:txBody>
      </p:sp>
      <p:cxnSp>
        <p:nvCxnSpPr>
          <p:cNvPr id="126" name="Conector de seta reta 125"/>
          <p:cNvCxnSpPr>
            <a:stCxn id="118" idx="0"/>
            <a:endCxn id="124" idx="2"/>
          </p:cNvCxnSpPr>
          <p:nvPr/>
        </p:nvCxnSpPr>
        <p:spPr>
          <a:xfrm flipV="1">
            <a:off x="9567938" y="2651355"/>
            <a:ext cx="0" cy="1847708"/>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3" name="Conector de seta reta 132"/>
          <p:cNvCxnSpPr>
            <a:stCxn id="124" idx="0"/>
            <a:endCxn id="125" idx="2"/>
          </p:cNvCxnSpPr>
          <p:nvPr/>
        </p:nvCxnSpPr>
        <p:spPr>
          <a:xfrm flipV="1">
            <a:off x="9567938" y="1633809"/>
            <a:ext cx="1" cy="317372"/>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9" name="Conector de seta reta 138"/>
          <p:cNvCxnSpPr>
            <a:stCxn id="40" idx="1"/>
            <a:endCxn id="140" idx="3"/>
          </p:cNvCxnSpPr>
          <p:nvPr/>
        </p:nvCxnSpPr>
        <p:spPr>
          <a:xfrm flipH="1">
            <a:off x="4296827" y="2728836"/>
            <a:ext cx="490467"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40" name="Retângulo de cantos arredondados 139"/>
          <p:cNvSpPr/>
          <p:nvPr/>
        </p:nvSpPr>
        <p:spPr>
          <a:xfrm>
            <a:off x="2775120" y="2273215"/>
            <a:ext cx="1521707" cy="911241"/>
          </a:xfrm>
          <a:prstGeom prst="roundRect">
            <a:avLst/>
          </a:prstGeom>
          <a:solidFill>
            <a:schemeClr val="accent3">
              <a:lumMod val="60000"/>
              <a:lumOff val="40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Absorção intestinal e da lipólise</a:t>
            </a:r>
            <a:endParaRPr lang="pt-BR" baseline="30000" dirty="0">
              <a:latin typeface="Times New Roman" pitchFamily="18" charset="0"/>
              <a:cs typeface="Times New Roman" pitchFamily="18" charset="0"/>
            </a:endParaRPr>
          </a:p>
        </p:txBody>
      </p:sp>
    </p:spTree>
    <p:extLst>
      <p:ext uri="{BB962C8B-B14F-4D97-AF65-F5344CB8AC3E}">
        <p14:creationId xmlns:p14="http://schemas.microsoft.com/office/powerpoint/2010/main" val="30809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8" name="CaixaDeTexto 17"/>
          <p:cNvSpPr txBox="1"/>
          <p:nvPr/>
        </p:nvSpPr>
        <p:spPr>
          <a:xfrm>
            <a:off x="0" y="6364061"/>
            <a:ext cx="9171295"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15:</a:t>
            </a:r>
            <a:r>
              <a:rPr lang="pt-BR" dirty="0">
                <a:latin typeface="Times New Roman" panose="02020603050405020304" pitchFamily="18" charset="0"/>
                <a:cs typeface="Times New Roman" panose="02020603050405020304" pitchFamily="18" charset="0"/>
              </a:rPr>
              <a:t> Necrose Lítica nos casos de FA, FD e FC no ácino hepático (Z1, Z2 e Z3)</a:t>
            </a:r>
          </a:p>
        </p:txBody>
      </p:sp>
      <p:sp>
        <p:nvSpPr>
          <p:cNvPr id="6" name="Retângulo 5"/>
          <p:cNvSpPr/>
          <p:nvPr/>
        </p:nvSpPr>
        <p:spPr>
          <a:xfrm>
            <a:off x="184971" y="1049183"/>
            <a:ext cx="4438716"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Necrose Lítica – Ácino hepático</a:t>
            </a:r>
          </a:p>
        </p:txBody>
      </p:sp>
      <p:sp>
        <p:nvSpPr>
          <p:cNvPr id="38" name="Retângulo de cantos arredondados 37"/>
          <p:cNvSpPr/>
          <p:nvPr/>
        </p:nvSpPr>
        <p:spPr>
          <a:xfrm>
            <a:off x="10244769" y="1583755"/>
            <a:ext cx="1865343"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Equivalência de intensidade </a:t>
            </a:r>
          </a:p>
        </p:txBody>
      </p:sp>
      <p:cxnSp>
        <p:nvCxnSpPr>
          <p:cNvPr id="40" name="Conector reto 39"/>
          <p:cNvCxnSpPr>
            <a:stCxn id="31" idx="3"/>
            <a:endCxn id="38" idx="1"/>
          </p:cNvCxnSpPr>
          <p:nvPr/>
        </p:nvCxnSpPr>
        <p:spPr>
          <a:xfrm flipV="1">
            <a:off x="10022567" y="1972602"/>
            <a:ext cx="22220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Retângulo de cantos arredondados 54"/>
          <p:cNvSpPr/>
          <p:nvPr/>
        </p:nvSpPr>
        <p:spPr>
          <a:xfrm>
            <a:off x="7651854" y="5228113"/>
            <a:ext cx="1751448"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Aumento de intensidade na Z2</a:t>
            </a:r>
          </a:p>
        </p:txBody>
      </p:sp>
      <p:sp>
        <p:nvSpPr>
          <p:cNvPr id="56" name="Retângulo de cantos arredondados 55"/>
          <p:cNvSpPr/>
          <p:nvPr/>
        </p:nvSpPr>
        <p:spPr>
          <a:xfrm>
            <a:off x="10105801" y="5329417"/>
            <a:ext cx="1522086"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FD e FC</a:t>
            </a:r>
          </a:p>
        </p:txBody>
      </p:sp>
      <p:cxnSp>
        <p:nvCxnSpPr>
          <p:cNvPr id="58" name="Conector reto 57"/>
          <p:cNvCxnSpPr>
            <a:stCxn id="55" idx="3"/>
            <a:endCxn id="56" idx="1"/>
          </p:cNvCxnSpPr>
          <p:nvPr/>
        </p:nvCxnSpPr>
        <p:spPr>
          <a:xfrm>
            <a:off x="9403302" y="5773495"/>
            <a:ext cx="702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ector de seta reta 84"/>
          <p:cNvCxnSpPr>
            <a:stCxn id="31" idx="2"/>
            <a:endCxn id="55" idx="0"/>
          </p:cNvCxnSpPr>
          <p:nvPr/>
        </p:nvCxnSpPr>
        <p:spPr>
          <a:xfrm flipH="1">
            <a:off x="8527578" y="2517984"/>
            <a:ext cx="309633"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20438" y="1610434"/>
            <a:ext cx="2860013" cy="4796597"/>
            <a:chOff x="4251386" y="1733266"/>
            <a:chExt cx="2860013" cy="4796597"/>
          </a:xfrm>
        </p:grpSpPr>
        <p:pic>
          <p:nvPicPr>
            <p:cNvPr id="42" name="Imagem 41"/>
            <p:cNvPicPr/>
            <p:nvPr/>
          </p:nvPicPr>
          <p:blipFill>
            <a:blip r:embed="rId3">
              <a:extLst>
                <a:ext uri="{28A0092B-C50C-407E-A947-70E740481C1C}">
                  <a14:useLocalDpi xmlns:a14="http://schemas.microsoft.com/office/drawing/2010/main" val="0"/>
                </a:ext>
              </a:extLst>
            </a:blip>
            <a:stretch>
              <a:fillRect/>
            </a:stretch>
          </p:blipFill>
          <p:spPr>
            <a:xfrm>
              <a:off x="4252075" y="1733266"/>
              <a:ext cx="2749297" cy="4422372"/>
            </a:xfrm>
            <a:prstGeom prst="rect">
              <a:avLst/>
            </a:prstGeom>
          </p:spPr>
        </p:pic>
        <p:sp>
          <p:nvSpPr>
            <p:cNvPr id="43" name="CaixaDeTexto 42"/>
            <p:cNvSpPr txBox="1"/>
            <p:nvPr/>
          </p:nvSpPr>
          <p:spPr>
            <a:xfrm>
              <a:off x="4678279" y="1740366"/>
              <a:ext cx="2433120"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Necrose Lítica  – Z1</a:t>
              </a:r>
            </a:p>
          </p:txBody>
        </p:sp>
        <p:sp>
          <p:nvSpPr>
            <p:cNvPr id="44" name="CaixaDeTexto 43"/>
            <p:cNvSpPr txBox="1"/>
            <p:nvPr/>
          </p:nvSpPr>
          <p:spPr>
            <a:xfrm rot="18752475">
              <a:off x="4355514" y="5809203"/>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45" name="CaixaDeTexto 44"/>
            <p:cNvSpPr txBox="1"/>
            <p:nvPr/>
          </p:nvSpPr>
          <p:spPr>
            <a:xfrm rot="18752475">
              <a:off x="5027438" y="5760078"/>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46" name="CaixaDeTexto 45"/>
            <p:cNvSpPr txBox="1"/>
            <p:nvPr/>
          </p:nvSpPr>
          <p:spPr>
            <a:xfrm rot="18752475">
              <a:off x="5377427" y="5764664"/>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47" name="CaixaDeTexto 46"/>
            <p:cNvSpPr txBox="1"/>
            <p:nvPr/>
          </p:nvSpPr>
          <p:spPr>
            <a:xfrm rot="18752475">
              <a:off x="5749677" y="578534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sp>
          <p:nvSpPr>
            <p:cNvPr id="48" name="CaixaDeTexto 47"/>
            <p:cNvSpPr txBox="1"/>
            <p:nvPr/>
          </p:nvSpPr>
          <p:spPr>
            <a:xfrm rot="16200000">
              <a:off x="3855675" y="4181142"/>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4" name="Grupo 3"/>
          <p:cNvGrpSpPr/>
          <p:nvPr/>
        </p:nvGrpSpPr>
        <p:grpSpPr>
          <a:xfrm>
            <a:off x="2480906" y="1619806"/>
            <a:ext cx="2858525" cy="4762201"/>
            <a:chOff x="2753866" y="1619806"/>
            <a:chExt cx="2858525" cy="4762201"/>
          </a:xfrm>
        </p:grpSpPr>
        <p:pic>
          <p:nvPicPr>
            <p:cNvPr id="49" name="Imagem 48"/>
            <p:cNvPicPr/>
            <p:nvPr/>
          </p:nvPicPr>
          <p:blipFill>
            <a:blip r:embed="rId4">
              <a:extLst>
                <a:ext uri="{28A0092B-C50C-407E-A947-70E740481C1C}">
                  <a14:useLocalDpi xmlns:a14="http://schemas.microsoft.com/office/drawing/2010/main" val="0"/>
                </a:ext>
              </a:extLst>
            </a:blip>
            <a:stretch>
              <a:fillRect/>
            </a:stretch>
          </p:blipFill>
          <p:spPr>
            <a:xfrm>
              <a:off x="2753866" y="1672126"/>
              <a:ext cx="2718930" cy="4272570"/>
            </a:xfrm>
            <a:prstGeom prst="rect">
              <a:avLst/>
            </a:prstGeom>
          </p:spPr>
        </p:pic>
        <p:sp>
          <p:nvSpPr>
            <p:cNvPr id="50" name="CaixaDeTexto 49"/>
            <p:cNvSpPr txBox="1"/>
            <p:nvPr/>
          </p:nvSpPr>
          <p:spPr>
            <a:xfrm>
              <a:off x="3179271" y="1619806"/>
              <a:ext cx="2433120"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Necrose Lítica  – Z2</a:t>
              </a:r>
            </a:p>
          </p:txBody>
        </p:sp>
        <p:sp>
          <p:nvSpPr>
            <p:cNvPr id="51" name="CaixaDeTexto 50"/>
            <p:cNvSpPr txBox="1"/>
            <p:nvPr/>
          </p:nvSpPr>
          <p:spPr>
            <a:xfrm rot="18752475">
              <a:off x="2788266" y="5661347"/>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52" name="CaixaDeTexto 51"/>
            <p:cNvSpPr txBox="1"/>
            <p:nvPr/>
          </p:nvSpPr>
          <p:spPr>
            <a:xfrm rot="18752475">
              <a:off x="3446542" y="5584926"/>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53" name="CaixaDeTexto 52"/>
            <p:cNvSpPr txBox="1"/>
            <p:nvPr/>
          </p:nvSpPr>
          <p:spPr>
            <a:xfrm rot="18752475">
              <a:off x="3782883" y="5603160"/>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57" name="CaixaDeTexto 56"/>
            <p:cNvSpPr txBox="1"/>
            <p:nvPr/>
          </p:nvSpPr>
          <p:spPr>
            <a:xfrm rot="18752475">
              <a:off x="4168781" y="5651137"/>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sp>
          <p:nvSpPr>
            <p:cNvPr id="59" name="CaixaDeTexto 58"/>
            <p:cNvSpPr txBox="1"/>
            <p:nvPr/>
          </p:nvSpPr>
          <p:spPr>
            <a:xfrm rot="16200000">
              <a:off x="2383963" y="4060582"/>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9" name="Grupo 8"/>
          <p:cNvGrpSpPr/>
          <p:nvPr/>
        </p:nvGrpSpPr>
        <p:grpSpPr>
          <a:xfrm>
            <a:off x="4966832" y="1608430"/>
            <a:ext cx="2817863" cy="4748553"/>
            <a:chOff x="4966832" y="1608430"/>
            <a:chExt cx="2817863" cy="4748553"/>
          </a:xfrm>
        </p:grpSpPr>
        <p:pic>
          <p:nvPicPr>
            <p:cNvPr id="62" name="Imagem 61"/>
            <p:cNvPicPr/>
            <p:nvPr/>
          </p:nvPicPr>
          <p:blipFill>
            <a:blip r:embed="rId5">
              <a:extLst>
                <a:ext uri="{28A0092B-C50C-407E-A947-70E740481C1C}">
                  <a14:useLocalDpi xmlns:a14="http://schemas.microsoft.com/office/drawing/2010/main" val="0"/>
                </a:ext>
              </a:extLst>
            </a:blip>
            <a:stretch>
              <a:fillRect/>
            </a:stretch>
          </p:blipFill>
          <p:spPr>
            <a:xfrm>
              <a:off x="4966832" y="1610434"/>
              <a:ext cx="2675995" cy="4401340"/>
            </a:xfrm>
            <a:prstGeom prst="rect">
              <a:avLst/>
            </a:prstGeom>
          </p:spPr>
        </p:pic>
        <p:sp>
          <p:nvSpPr>
            <p:cNvPr id="64" name="CaixaDeTexto 63"/>
            <p:cNvSpPr txBox="1"/>
            <p:nvPr/>
          </p:nvSpPr>
          <p:spPr>
            <a:xfrm>
              <a:off x="5351575" y="1608430"/>
              <a:ext cx="2433120"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Necrose Lítica  – Z3</a:t>
              </a:r>
            </a:p>
          </p:txBody>
        </p:sp>
        <p:sp>
          <p:nvSpPr>
            <p:cNvPr id="65" name="CaixaDeTexto 64"/>
            <p:cNvSpPr txBox="1"/>
            <p:nvPr/>
          </p:nvSpPr>
          <p:spPr>
            <a:xfrm rot="18752475">
              <a:off x="4974218" y="5636323"/>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66" name="CaixaDeTexto 65"/>
            <p:cNvSpPr txBox="1"/>
            <p:nvPr/>
          </p:nvSpPr>
          <p:spPr>
            <a:xfrm rot="18752475">
              <a:off x="5632494" y="5559902"/>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67" name="CaixaDeTexto 66"/>
            <p:cNvSpPr txBox="1"/>
            <p:nvPr/>
          </p:nvSpPr>
          <p:spPr>
            <a:xfrm rot="18752475">
              <a:off x="5968835" y="5564488"/>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68" name="CaixaDeTexto 67"/>
            <p:cNvSpPr txBox="1"/>
            <p:nvPr/>
          </p:nvSpPr>
          <p:spPr>
            <a:xfrm rot="18752475">
              <a:off x="6368381" y="5626113"/>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sp>
          <p:nvSpPr>
            <p:cNvPr id="69" name="CaixaDeTexto 68"/>
            <p:cNvSpPr txBox="1"/>
            <p:nvPr/>
          </p:nvSpPr>
          <p:spPr>
            <a:xfrm rot="16200000">
              <a:off x="4597211" y="4049206"/>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sp>
        <p:nvSpPr>
          <p:cNvPr id="31" name="Retângulo de cantos arredondados 30"/>
          <p:cNvSpPr/>
          <p:nvPr/>
        </p:nvSpPr>
        <p:spPr>
          <a:xfrm>
            <a:off x="7651854" y="1427221"/>
            <a:ext cx="2370713"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Não houve diferença significativa entre as arboviroses</a:t>
            </a:r>
          </a:p>
        </p:txBody>
      </p:sp>
      <p:sp>
        <p:nvSpPr>
          <p:cNvPr id="10" name="Elipse 9"/>
          <p:cNvSpPr/>
          <p:nvPr/>
        </p:nvSpPr>
        <p:spPr>
          <a:xfrm rot="18971817">
            <a:off x="3186653" y="5529693"/>
            <a:ext cx="905106" cy="396105"/>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80" name="Elipse 79"/>
          <p:cNvSpPr/>
          <p:nvPr/>
        </p:nvSpPr>
        <p:spPr>
          <a:xfrm rot="18971817">
            <a:off x="3484696" y="5592260"/>
            <a:ext cx="1044844" cy="399891"/>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82" name="Elipse 81"/>
          <p:cNvSpPr/>
          <p:nvPr/>
        </p:nvSpPr>
        <p:spPr>
          <a:xfrm rot="18971817">
            <a:off x="3910056" y="5635476"/>
            <a:ext cx="1044844" cy="399891"/>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95" name="CaixaDeTexto 94"/>
          <p:cNvSpPr txBox="1"/>
          <p:nvPr/>
        </p:nvSpPr>
        <p:spPr>
          <a:xfrm rot="16470894">
            <a:off x="7761652" y="3476657"/>
            <a:ext cx="1765846" cy="707886"/>
          </a:xfrm>
          <a:prstGeom prst="rect">
            <a:avLst/>
          </a:prstGeom>
          <a:noFill/>
          <a:ln>
            <a:noFill/>
          </a:ln>
        </p:spPr>
        <p:txBody>
          <a:bodyPr wrap="square" rtlCol="0">
            <a:spAutoFit/>
          </a:bodyPr>
          <a:lstStyle/>
          <a:p>
            <a:pPr algn="ctr"/>
            <a:r>
              <a:rPr lang="pt-BR" sz="2000" dirty="0">
                <a:latin typeface="Times New Roman" pitchFamily="18" charset="0"/>
                <a:cs typeface="Times New Roman" pitchFamily="18" charset="0"/>
              </a:rPr>
              <a:t>Diferença entre as zonas</a:t>
            </a:r>
          </a:p>
        </p:txBody>
      </p:sp>
    </p:spTree>
    <p:extLst>
      <p:ext uri="{BB962C8B-B14F-4D97-AF65-F5344CB8AC3E}">
        <p14:creationId xmlns:p14="http://schemas.microsoft.com/office/powerpoint/2010/main" val="4275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56"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0" y="6364061"/>
            <a:ext cx="9171295"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16:</a:t>
            </a:r>
            <a:r>
              <a:rPr lang="pt-BR" dirty="0">
                <a:latin typeface="Times New Roman" panose="02020603050405020304" pitchFamily="18" charset="0"/>
                <a:cs typeface="Times New Roman" panose="02020603050405020304" pitchFamily="18" charset="0"/>
              </a:rPr>
              <a:t> Necrose Coagulativa nos casos de FA, FD e FC no ácino hepático (Z1, Z2 e Z3)</a:t>
            </a:r>
          </a:p>
        </p:txBody>
      </p:sp>
      <p:sp>
        <p:nvSpPr>
          <p:cNvPr id="12" name="Retângulo 11"/>
          <p:cNvSpPr/>
          <p:nvPr/>
        </p:nvSpPr>
        <p:spPr>
          <a:xfrm>
            <a:off x="184971" y="1049183"/>
            <a:ext cx="5344412"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Necrose Coagulativa – Ácino hepático</a:t>
            </a:r>
          </a:p>
        </p:txBody>
      </p:sp>
      <p:sp>
        <p:nvSpPr>
          <p:cNvPr id="13" name="Retângulo de cantos arredondados 12"/>
          <p:cNvSpPr/>
          <p:nvPr/>
        </p:nvSpPr>
        <p:spPr>
          <a:xfrm>
            <a:off x="10234346" y="1583756"/>
            <a:ext cx="1865343"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Nas Z1 e Z3 do ácino hepático</a:t>
            </a:r>
          </a:p>
        </p:txBody>
      </p:sp>
      <p:cxnSp>
        <p:nvCxnSpPr>
          <p:cNvPr id="14" name="Conector reto 13"/>
          <p:cNvCxnSpPr>
            <a:stCxn id="28" idx="3"/>
            <a:endCxn id="13" idx="1"/>
          </p:cNvCxnSpPr>
          <p:nvPr/>
        </p:nvCxnSpPr>
        <p:spPr>
          <a:xfrm>
            <a:off x="9927031" y="1972603"/>
            <a:ext cx="3073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tângulo de cantos arredondados 14"/>
          <p:cNvSpPr/>
          <p:nvPr/>
        </p:nvSpPr>
        <p:spPr>
          <a:xfrm>
            <a:off x="7651854" y="5228113"/>
            <a:ext cx="1751448"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Entre os casos de arboviroses</a:t>
            </a:r>
          </a:p>
        </p:txBody>
      </p:sp>
      <p:sp>
        <p:nvSpPr>
          <p:cNvPr id="16" name="Retângulo de cantos arredondados 15"/>
          <p:cNvSpPr/>
          <p:nvPr/>
        </p:nvSpPr>
        <p:spPr>
          <a:xfrm>
            <a:off x="10105801" y="5329417"/>
            <a:ext cx="1993888"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FC apresentou um relativo aumento na Z2</a:t>
            </a:r>
          </a:p>
        </p:txBody>
      </p:sp>
      <p:cxnSp>
        <p:nvCxnSpPr>
          <p:cNvPr id="17" name="Conector reto 16"/>
          <p:cNvCxnSpPr>
            <a:stCxn id="15" idx="3"/>
            <a:endCxn id="16" idx="1"/>
          </p:cNvCxnSpPr>
          <p:nvPr/>
        </p:nvCxnSpPr>
        <p:spPr>
          <a:xfrm>
            <a:off x="9403302" y="5773495"/>
            <a:ext cx="7024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28" idx="2"/>
            <a:endCxn id="15" idx="0"/>
          </p:cNvCxnSpPr>
          <p:nvPr/>
        </p:nvCxnSpPr>
        <p:spPr>
          <a:xfrm flipH="1">
            <a:off x="8527578" y="2517984"/>
            <a:ext cx="214097"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rot="16470894">
            <a:off x="7638909" y="3590089"/>
            <a:ext cx="1993417" cy="707886"/>
          </a:xfrm>
          <a:prstGeom prst="rect">
            <a:avLst/>
          </a:prstGeom>
          <a:noFill/>
          <a:ln>
            <a:noFill/>
          </a:ln>
        </p:spPr>
        <p:txBody>
          <a:bodyPr wrap="square" rtlCol="0">
            <a:spAutoFit/>
          </a:bodyPr>
          <a:lstStyle/>
          <a:p>
            <a:pPr algn="ctr"/>
            <a:r>
              <a:rPr lang="pt-BR" sz="2000" dirty="0">
                <a:latin typeface="Times New Roman" pitchFamily="18" charset="0"/>
                <a:cs typeface="Times New Roman" pitchFamily="18" charset="0"/>
              </a:rPr>
              <a:t>Diferença na área mediozonal</a:t>
            </a:r>
          </a:p>
        </p:txBody>
      </p:sp>
      <p:sp>
        <p:nvSpPr>
          <p:cNvPr id="30"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grpSp>
        <p:nvGrpSpPr>
          <p:cNvPr id="3" name="Grupo 2"/>
          <p:cNvGrpSpPr/>
          <p:nvPr/>
        </p:nvGrpSpPr>
        <p:grpSpPr>
          <a:xfrm>
            <a:off x="20647" y="1537918"/>
            <a:ext cx="2832576" cy="5035075"/>
            <a:chOff x="2845783" y="1360494"/>
            <a:chExt cx="2832576" cy="5035075"/>
          </a:xfrm>
        </p:grpSpPr>
        <p:pic>
          <p:nvPicPr>
            <p:cNvPr id="31" name="Imagem 30"/>
            <p:cNvPicPr/>
            <p:nvPr/>
          </p:nvPicPr>
          <p:blipFill>
            <a:blip r:embed="rId3">
              <a:extLst>
                <a:ext uri="{28A0092B-C50C-407E-A947-70E740481C1C}">
                  <a14:useLocalDpi xmlns:a14="http://schemas.microsoft.com/office/drawing/2010/main" val="0"/>
                </a:ext>
              </a:extLst>
            </a:blip>
            <a:stretch>
              <a:fillRect/>
            </a:stretch>
          </p:blipFill>
          <p:spPr>
            <a:xfrm>
              <a:off x="2845783" y="1611051"/>
              <a:ext cx="2832576" cy="4413108"/>
            </a:xfrm>
            <a:prstGeom prst="rect">
              <a:avLst/>
            </a:prstGeom>
          </p:spPr>
        </p:pic>
        <p:sp>
          <p:nvSpPr>
            <p:cNvPr id="32" name="CaixaDeTexto 31"/>
            <p:cNvSpPr txBox="1"/>
            <p:nvPr/>
          </p:nvSpPr>
          <p:spPr>
            <a:xfrm>
              <a:off x="3206567" y="1360494"/>
              <a:ext cx="2433120"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Necrose </a:t>
              </a:r>
            </a:p>
            <a:p>
              <a:pPr algn="ctr"/>
              <a:r>
                <a:rPr lang="pt-BR" b="1" dirty="0">
                  <a:latin typeface="Times New Roman" pitchFamily="18" charset="0"/>
                  <a:cs typeface="Times New Roman" pitchFamily="18" charset="0"/>
                </a:rPr>
                <a:t>Coagulativa  – Z1</a:t>
              </a:r>
            </a:p>
          </p:txBody>
        </p:sp>
        <p:sp>
          <p:nvSpPr>
            <p:cNvPr id="33" name="CaixaDeTexto 32"/>
            <p:cNvSpPr txBox="1"/>
            <p:nvPr/>
          </p:nvSpPr>
          <p:spPr>
            <a:xfrm rot="18752475">
              <a:off x="2883802" y="5634051"/>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34" name="CaixaDeTexto 33"/>
            <p:cNvSpPr txBox="1"/>
            <p:nvPr/>
          </p:nvSpPr>
          <p:spPr>
            <a:xfrm rot="18752475">
              <a:off x="3473838" y="5584926"/>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35" name="CaixaDeTexto 34"/>
            <p:cNvSpPr txBox="1"/>
            <p:nvPr/>
          </p:nvSpPr>
          <p:spPr>
            <a:xfrm rot="18752475">
              <a:off x="3823827" y="5630456"/>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36" name="CaixaDeTexto 35"/>
            <p:cNvSpPr txBox="1"/>
            <p:nvPr/>
          </p:nvSpPr>
          <p:spPr>
            <a:xfrm rot="18752475">
              <a:off x="4196077" y="5692081"/>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sp>
          <p:nvSpPr>
            <p:cNvPr id="37" name="CaixaDeTexto 36"/>
            <p:cNvSpPr txBox="1"/>
            <p:nvPr/>
          </p:nvSpPr>
          <p:spPr>
            <a:xfrm rot="16200000">
              <a:off x="2465851" y="3978694"/>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grpSp>
        <p:nvGrpSpPr>
          <p:cNvPr id="53" name="Grupo 52"/>
          <p:cNvGrpSpPr/>
          <p:nvPr/>
        </p:nvGrpSpPr>
        <p:grpSpPr>
          <a:xfrm>
            <a:off x="4861750" y="1554106"/>
            <a:ext cx="2931157" cy="5036378"/>
            <a:chOff x="4861750" y="1554106"/>
            <a:chExt cx="2931157" cy="5036378"/>
          </a:xfrm>
        </p:grpSpPr>
        <p:pic>
          <p:nvPicPr>
            <p:cNvPr id="46" name="Imagem 45"/>
            <p:cNvPicPr/>
            <p:nvPr/>
          </p:nvPicPr>
          <p:blipFill>
            <a:blip r:embed="rId4">
              <a:extLst>
                <a:ext uri="{28A0092B-C50C-407E-A947-70E740481C1C}">
                  <a14:useLocalDpi xmlns:a14="http://schemas.microsoft.com/office/drawing/2010/main" val="0"/>
                </a:ext>
              </a:extLst>
            </a:blip>
            <a:stretch>
              <a:fillRect/>
            </a:stretch>
          </p:blipFill>
          <p:spPr>
            <a:xfrm>
              <a:off x="4861750" y="1823014"/>
              <a:ext cx="2931157" cy="4342508"/>
            </a:xfrm>
            <a:prstGeom prst="rect">
              <a:avLst/>
            </a:prstGeom>
          </p:spPr>
        </p:pic>
        <p:sp>
          <p:nvSpPr>
            <p:cNvPr id="47" name="CaixaDeTexto 46"/>
            <p:cNvSpPr txBox="1"/>
            <p:nvPr/>
          </p:nvSpPr>
          <p:spPr>
            <a:xfrm>
              <a:off x="5220238" y="1554106"/>
              <a:ext cx="2540800"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Necrose </a:t>
              </a:r>
            </a:p>
            <a:p>
              <a:pPr algn="ctr"/>
              <a:r>
                <a:rPr lang="pt-BR" b="1" dirty="0">
                  <a:latin typeface="Times New Roman" pitchFamily="18" charset="0"/>
                  <a:cs typeface="Times New Roman" pitchFamily="18" charset="0"/>
                </a:rPr>
                <a:t>Coagulativa  – Z3</a:t>
              </a:r>
            </a:p>
          </p:txBody>
        </p:sp>
        <p:sp>
          <p:nvSpPr>
            <p:cNvPr id="48" name="CaixaDeTexto 47"/>
            <p:cNvSpPr txBox="1"/>
            <p:nvPr/>
          </p:nvSpPr>
          <p:spPr>
            <a:xfrm rot="18752475">
              <a:off x="4921898" y="5869824"/>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49" name="CaixaDeTexto 48"/>
            <p:cNvSpPr txBox="1"/>
            <p:nvPr/>
          </p:nvSpPr>
          <p:spPr>
            <a:xfrm rot="18752475">
              <a:off x="5587160" y="5808619"/>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50" name="CaixaDeTexto 49"/>
            <p:cNvSpPr txBox="1"/>
            <p:nvPr/>
          </p:nvSpPr>
          <p:spPr>
            <a:xfrm rot="18752475">
              <a:off x="5935546" y="5808620"/>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51" name="CaixaDeTexto 50"/>
            <p:cNvSpPr txBox="1"/>
            <p:nvPr/>
          </p:nvSpPr>
          <p:spPr>
            <a:xfrm rot="18752475">
              <a:off x="6300876" y="586833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
        <p:nvSpPr>
          <p:cNvPr id="52" name="CaixaDeTexto 51"/>
          <p:cNvSpPr txBox="1"/>
          <p:nvPr/>
        </p:nvSpPr>
        <p:spPr>
          <a:xfrm rot="16200000">
            <a:off x="4476651" y="4228902"/>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nvGrpSpPr>
          <p:cNvPr id="45" name="Grupo 44"/>
          <p:cNvGrpSpPr/>
          <p:nvPr/>
        </p:nvGrpSpPr>
        <p:grpSpPr>
          <a:xfrm>
            <a:off x="2404622" y="1553838"/>
            <a:ext cx="2958954" cy="4979782"/>
            <a:chOff x="2459214" y="1553838"/>
            <a:chExt cx="2958954" cy="4979782"/>
          </a:xfrm>
        </p:grpSpPr>
        <p:pic>
          <p:nvPicPr>
            <p:cNvPr id="38" name="Imagem 37"/>
            <p:cNvPicPr/>
            <p:nvPr/>
          </p:nvPicPr>
          <p:blipFill>
            <a:blip r:embed="rId5">
              <a:extLst>
                <a:ext uri="{28A0092B-C50C-407E-A947-70E740481C1C}">
                  <a14:useLocalDpi xmlns:a14="http://schemas.microsoft.com/office/drawing/2010/main" val="0"/>
                </a:ext>
              </a:extLst>
            </a:blip>
            <a:stretch>
              <a:fillRect/>
            </a:stretch>
          </p:blipFill>
          <p:spPr>
            <a:xfrm>
              <a:off x="2459214" y="1856715"/>
              <a:ext cx="2958954" cy="4274976"/>
            </a:xfrm>
            <a:prstGeom prst="rect">
              <a:avLst/>
            </a:prstGeom>
          </p:spPr>
        </p:pic>
        <p:sp>
          <p:nvSpPr>
            <p:cNvPr id="39" name="CaixaDeTexto 38"/>
            <p:cNvSpPr txBox="1"/>
            <p:nvPr/>
          </p:nvSpPr>
          <p:spPr>
            <a:xfrm>
              <a:off x="2841847" y="1553838"/>
              <a:ext cx="2540800"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Necrose </a:t>
              </a:r>
            </a:p>
            <a:p>
              <a:pPr algn="ctr"/>
              <a:r>
                <a:rPr lang="pt-BR" b="1" dirty="0">
                  <a:latin typeface="Times New Roman" pitchFamily="18" charset="0"/>
                  <a:cs typeface="Times New Roman" pitchFamily="18" charset="0"/>
                </a:rPr>
                <a:t>Coagulativa  – Z2</a:t>
              </a:r>
            </a:p>
          </p:txBody>
        </p:sp>
        <p:sp>
          <p:nvSpPr>
            <p:cNvPr id="40" name="CaixaDeTexto 39"/>
            <p:cNvSpPr txBox="1"/>
            <p:nvPr/>
          </p:nvSpPr>
          <p:spPr>
            <a:xfrm rot="18752475">
              <a:off x="2503930" y="5812960"/>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41" name="CaixaDeTexto 40"/>
            <p:cNvSpPr txBox="1"/>
            <p:nvPr/>
          </p:nvSpPr>
          <p:spPr>
            <a:xfrm rot="18752475">
              <a:off x="3169192" y="5751755"/>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42" name="CaixaDeTexto 41"/>
            <p:cNvSpPr txBox="1"/>
            <p:nvPr/>
          </p:nvSpPr>
          <p:spPr>
            <a:xfrm rot="18752475">
              <a:off x="3517578" y="5751756"/>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43" name="CaixaDeTexto 42"/>
            <p:cNvSpPr txBox="1"/>
            <p:nvPr/>
          </p:nvSpPr>
          <p:spPr>
            <a:xfrm rot="18752475">
              <a:off x="3882908" y="5811474"/>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sp>
          <p:nvSpPr>
            <p:cNvPr id="44" name="CaixaDeTexto 43"/>
            <p:cNvSpPr txBox="1"/>
            <p:nvPr/>
          </p:nvSpPr>
          <p:spPr>
            <a:xfrm rot="16200000">
              <a:off x="2085979" y="424027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Grau</a:t>
              </a:r>
            </a:p>
          </p:txBody>
        </p:sp>
      </p:grpSp>
      <p:sp>
        <p:nvSpPr>
          <p:cNvPr id="28" name="Retângulo de cantos arredondados 27"/>
          <p:cNvSpPr/>
          <p:nvPr/>
        </p:nvSpPr>
        <p:spPr>
          <a:xfrm>
            <a:off x="7556318" y="1427221"/>
            <a:ext cx="2370713"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Não houve diferença significativa entre as arboviroses</a:t>
            </a:r>
          </a:p>
        </p:txBody>
      </p:sp>
    </p:spTree>
    <p:extLst>
      <p:ext uri="{BB962C8B-B14F-4D97-AF65-F5344CB8AC3E}">
        <p14:creationId xmlns:p14="http://schemas.microsoft.com/office/powerpoint/2010/main" val="409305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9048272" y="863028"/>
            <a:ext cx="1458912" cy="67045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48" name="Retângulo de cantos arredondados 47"/>
          <p:cNvSpPr/>
          <p:nvPr/>
        </p:nvSpPr>
        <p:spPr>
          <a:xfrm>
            <a:off x="8872545" y="3187681"/>
            <a:ext cx="1810365" cy="892993"/>
          </a:xfrm>
          <a:prstGeom prst="roundRect">
            <a:avLst/>
          </a:prstGeom>
          <a:solidFill>
            <a:schemeClr val="accent6">
              <a:lumMod val="20000"/>
              <a:lumOff val="80000"/>
            </a:schemeClr>
          </a:solidFill>
          <a:ln w="19050">
            <a:solidFill>
              <a:srgbClr val="00B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Não houve uma diferença significativa </a:t>
            </a:r>
          </a:p>
        </p:txBody>
      </p:sp>
      <p:cxnSp>
        <p:nvCxnSpPr>
          <p:cNvPr id="49" name="Conector reto 48"/>
          <p:cNvCxnSpPr>
            <a:stCxn id="69" idx="2"/>
            <a:endCxn id="48" idx="0"/>
          </p:cNvCxnSpPr>
          <p:nvPr/>
        </p:nvCxnSpPr>
        <p:spPr>
          <a:xfrm>
            <a:off x="9777728" y="2765759"/>
            <a:ext cx="0" cy="42192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Conector reto 64"/>
          <p:cNvCxnSpPr>
            <a:stCxn id="69" idx="0"/>
            <a:endCxn id="14" idx="2"/>
          </p:cNvCxnSpPr>
          <p:nvPr/>
        </p:nvCxnSpPr>
        <p:spPr>
          <a:xfrm flipV="1">
            <a:off x="9777728" y="1533484"/>
            <a:ext cx="0" cy="42582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tângulo de cantos arredondados 68"/>
          <p:cNvSpPr/>
          <p:nvPr/>
        </p:nvSpPr>
        <p:spPr>
          <a:xfrm>
            <a:off x="8921581" y="1959309"/>
            <a:ext cx="1712294"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Num panorama geral das arboviroses</a:t>
            </a:r>
          </a:p>
        </p:txBody>
      </p:sp>
      <p:sp>
        <p:nvSpPr>
          <p:cNvPr id="89" name="Retângulo de cantos arredondados 88"/>
          <p:cNvSpPr/>
          <p:nvPr/>
        </p:nvSpPr>
        <p:spPr>
          <a:xfrm>
            <a:off x="10337405" y="4425962"/>
            <a:ext cx="1810365" cy="937100"/>
          </a:xfrm>
          <a:prstGeom prst="roundRect">
            <a:avLst/>
          </a:prstGeom>
          <a:solidFill>
            <a:schemeClr val="accent6">
              <a:lumMod val="20000"/>
              <a:lumOff val="80000"/>
            </a:schemeClr>
          </a:solidFill>
          <a:ln w="19050">
            <a:solidFill>
              <a:srgbClr val="00B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Necrose lítica predominância na Z2</a:t>
            </a:r>
          </a:p>
        </p:txBody>
      </p:sp>
      <p:cxnSp>
        <p:nvCxnSpPr>
          <p:cNvPr id="67" name="Conector angulado 66"/>
          <p:cNvCxnSpPr>
            <a:stCxn id="14" idx="3"/>
            <a:endCxn id="89" idx="0"/>
          </p:cNvCxnSpPr>
          <p:nvPr/>
        </p:nvCxnSpPr>
        <p:spPr>
          <a:xfrm>
            <a:off x="10507184" y="1198256"/>
            <a:ext cx="735404" cy="3227706"/>
          </a:xfrm>
          <a:prstGeom prst="bentConnector2">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79" name="Retângulo de cantos arredondados 78"/>
          <p:cNvSpPr/>
          <p:nvPr/>
        </p:nvSpPr>
        <p:spPr>
          <a:xfrm>
            <a:off x="10422295" y="5711581"/>
            <a:ext cx="1640585" cy="699451"/>
          </a:xfrm>
          <a:prstGeom prst="roundRect">
            <a:avLst/>
          </a:prstGeom>
          <a:solidFill>
            <a:schemeClr val="accent6">
              <a:lumMod val="20000"/>
              <a:lumOff val="80000"/>
            </a:schemeClr>
          </a:solidFill>
          <a:ln w="19050">
            <a:solidFill>
              <a:srgbClr val="00B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a:t>
            </a:r>
          </a:p>
          <a:p>
            <a:pPr algn="ctr">
              <a:defRPr/>
            </a:pPr>
            <a:r>
              <a:rPr lang="pt-BR" dirty="0">
                <a:latin typeface="Times New Roman" panose="02020603050405020304" pitchFamily="18" charset="0"/>
                <a:cs typeface="Times New Roman" panose="02020603050405020304" pitchFamily="18" charset="0"/>
              </a:rPr>
              <a:t>FA, FD e FC</a:t>
            </a:r>
          </a:p>
        </p:txBody>
      </p:sp>
      <p:cxnSp>
        <p:nvCxnSpPr>
          <p:cNvPr id="80" name="Conector reto 79"/>
          <p:cNvCxnSpPr>
            <a:stCxn id="89" idx="2"/>
            <a:endCxn id="79" idx="0"/>
          </p:cNvCxnSpPr>
          <p:nvPr/>
        </p:nvCxnSpPr>
        <p:spPr>
          <a:xfrm>
            <a:off x="11242588" y="5363062"/>
            <a:ext cx="0" cy="34851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7" name="Retângulo de cantos arredondados 86"/>
          <p:cNvSpPr/>
          <p:nvPr/>
        </p:nvSpPr>
        <p:spPr>
          <a:xfrm>
            <a:off x="3344284" y="1170825"/>
            <a:ext cx="2520874" cy="806411"/>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Achados recorrentes nas três zonas hepáticas de pacientes com FA</a:t>
            </a:r>
          </a:p>
        </p:txBody>
      </p:sp>
      <p:sp>
        <p:nvSpPr>
          <p:cNvPr id="88" name="Retângulo de cantos arredondados 87"/>
          <p:cNvSpPr/>
          <p:nvPr/>
        </p:nvSpPr>
        <p:spPr>
          <a:xfrm>
            <a:off x="184894" y="1157118"/>
            <a:ext cx="2838652" cy="833825"/>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Quanto a necrose lítica e coagulativa</a:t>
            </a:r>
          </a:p>
        </p:txBody>
      </p:sp>
      <p:cxnSp>
        <p:nvCxnSpPr>
          <p:cNvPr id="90" name="Conector de seta reta 89"/>
          <p:cNvCxnSpPr>
            <a:stCxn id="88" idx="3"/>
            <a:endCxn id="87" idx="1"/>
          </p:cNvCxnSpPr>
          <p:nvPr/>
        </p:nvCxnSpPr>
        <p:spPr>
          <a:xfrm>
            <a:off x="3023546" y="1574031"/>
            <a:ext cx="320738"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5" name="Retângulo de cantos arredondados 94"/>
          <p:cNvSpPr/>
          <p:nvPr/>
        </p:nvSpPr>
        <p:spPr>
          <a:xfrm>
            <a:off x="6226561" y="1247336"/>
            <a:ext cx="2082451" cy="6533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Maior  frequência na Z2</a:t>
            </a:r>
          </a:p>
        </p:txBody>
      </p:sp>
      <p:cxnSp>
        <p:nvCxnSpPr>
          <p:cNvPr id="96" name="Conector de seta reta 95"/>
          <p:cNvCxnSpPr>
            <a:stCxn id="87" idx="3"/>
            <a:endCxn id="95" idx="1"/>
          </p:cNvCxnSpPr>
          <p:nvPr/>
        </p:nvCxnSpPr>
        <p:spPr>
          <a:xfrm flipV="1">
            <a:off x="5865158" y="1574030"/>
            <a:ext cx="361403" cy="1"/>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 name="Retângulo de cantos arredondados 102"/>
          <p:cNvSpPr/>
          <p:nvPr/>
        </p:nvSpPr>
        <p:spPr>
          <a:xfrm>
            <a:off x="560722" y="3412310"/>
            <a:ext cx="2082451" cy="6533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Desencadeamento  do processo</a:t>
            </a:r>
          </a:p>
        </p:txBody>
      </p:sp>
      <p:cxnSp>
        <p:nvCxnSpPr>
          <p:cNvPr id="104" name="Conector de seta reta 103"/>
          <p:cNvCxnSpPr>
            <a:stCxn id="88" idx="2"/>
            <a:endCxn id="103" idx="0"/>
          </p:cNvCxnSpPr>
          <p:nvPr/>
        </p:nvCxnSpPr>
        <p:spPr>
          <a:xfrm flipH="1">
            <a:off x="1601948" y="1990943"/>
            <a:ext cx="2272" cy="1421367"/>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7" name="Retângulo de cantos arredondados 126"/>
          <p:cNvSpPr/>
          <p:nvPr/>
        </p:nvSpPr>
        <p:spPr>
          <a:xfrm>
            <a:off x="2961857" y="3412310"/>
            <a:ext cx="1368851" cy="6533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Destruição celular </a:t>
            </a:r>
          </a:p>
        </p:txBody>
      </p:sp>
      <p:cxnSp>
        <p:nvCxnSpPr>
          <p:cNvPr id="128" name="Conector de seta reta 127"/>
          <p:cNvCxnSpPr>
            <a:stCxn id="103" idx="3"/>
            <a:endCxn id="127" idx="1"/>
          </p:cNvCxnSpPr>
          <p:nvPr/>
        </p:nvCxnSpPr>
        <p:spPr>
          <a:xfrm>
            <a:off x="2643173" y="3739004"/>
            <a:ext cx="318684"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3" name="Conector de seta reta 132"/>
          <p:cNvCxnSpPr>
            <a:stCxn id="127" idx="3"/>
            <a:endCxn id="135" idx="1"/>
          </p:cNvCxnSpPr>
          <p:nvPr/>
        </p:nvCxnSpPr>
        <p:spPr>
          <a:xfrm flipV="1">
            <a:off x="4330708" y="3237158"/>
            <a:ext cx="366684" cy="501846"/>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5" name="Retângulo de cantos arredondados 134"/>
          <p:cNvSpPr/>
          <p:nvPr/>
        </p:nvSpPr>
        <p:spPr>
          <a:xfrm>
            <a:off x="4697392" y="2910464"/>
            <a:ext cx="1368851" cy="6533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Ação viral direta </a:t>
            </a:r>
          </a:p>
        </p:txBody>
      </p:sp>
      <p:sp>
        <p:nvSpPr>
          <p:cNvPr id="137" name="Retângulo de cantos arredondados 136"/>
          <p:cNvSpPr/>
          <p:nvPr/>
        </p:nvSpPr>
        <p:spPr>
          <a:xfrm>
            <a:off x="4697392" y="3936335"/>
            <a:ext cx="1537355" cy="6533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Resposta imunológica</a:t>
            </a:r>
          </a:p>
        </p:txBody>
      </p:sp>
      <p:cxnSp>
        <p:nvCxnSpPr>
          <p:cNvPr id="138" name="Conector de seta reta 137"/>
          <p:cNvCxnSpPr>
            <a:stCxn id="127" idx="3"/>
            <a:endCxn id="137" idx="1"/>
          </p:cNvCxnSpPr>
          <p:nvPr/>
        </p:nvCxnSpPr>
        <p:spPr>
          <a:xfrm>
            <a:off x="4330708" y="3739004"/>
            <a:ext cx="366684" cy="524025"/>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2" name="Conector reto 141"/>
          <p:cNvCxnSpPr>
            <a:stCxn id="137" idx="2"/>
            <a:endCxn id="145" idx="0"/>
          </p:cNvCxnSpPr>
          <p:nvPr/>
        </p:nvCxnSpPr>
        <p:spPr>
          <a:xfrm>
            <a:off x="5466070" y="4589722"/>
            <a:ext cx="0" cy="46847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5" name="Retângulo de cantos arredondados 144"/>
          <p:cNvSpPr/>
          <p:nvPr/>
        </p:nvSpPr>
        <p:spPr>
          <a:xfrm>
            <a:off x="4697392" y="5058194"/>
            <a:ext cx="1537355" cy="6533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Tempestade de citocinas</a:t>
            </a:r>
          </a:p>
        </p:txBody>
      </p:sp>
      <p:cxnSp>
        <p:nvCxnSpPr>
          <p:cNvPr id="147" name="Conector reto 146"/>
          <p:cNvCxnSpPr>
            <a:stCxn id="135" idx="3"/>
            <a:endCxn id="152" idx="1"/>
          </p:cNvCxnSpPr>
          <p:nvPr/>
        </p:nvCxnSpPr>
        <p:spPr>
          <a:xfrm>
            <a:off x="6066243" y="3237158"/>
            <a:ext cx="682388" cy="50163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Conector reto 149"/>
          <p:cNvCxnSpPr>
            <a:stCxn id="137" idx="3"/>
            <a:endCxn id="152" idx="1"/>
          </p:cNvCxnSpPr>
          <p:nvPr/>
        </p:nvCxnSpPr>
        <p:spPr>
          <a:xfrm flipV="1">
            <a:off x="6234747" y="3738790"/>
            <a:ext cx="513884" cy="52423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Retângulo de cantos arredondados 151"/>
          <p:cNvSpPr/>
          <p:nvPr/>
        </p:nvSpPr>
        <p:spPr>
          <a:xfrm>
            <a:off x="6748631" y="3412096"/>
            <a:ext cx="1173702" cy="65338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Lesão tecidual</a:t>
            </a:r>
          </a:p>
        </p:txBody>
      </p:sp>
    </p:spTree>
    <p:extLst>
      <p:ext uri="{BB962C8B-B14F-4D97-AF65-F5344CB8AC3E}">
        <p14:creationId xmlns:p14="http://schemas.microsoft.com/office/powerpoint/2010/main" val="26600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666884" y="300292"/>
            <a:ext cx="10858233" cy="810754"/>
          </a:xfrm>
          <a:prstGeom prst="rect">
            <a:avLst/>
          </a:prstGeom>
          <a:noFill/>
          <a:ln>
            <a:noFill/>
          </a:ln>
        </p:spPr>
        <p:txBody>
          <a:bodyPr spcFirstLastPara="1" vert="horz" wrap="square" lIns="60950" tIns="30467" rIns="60950" bIns="30467" rtlCol="0" anchor="t" anchorCtr="0">
            <a:noAutofit/>
          </a:bodyPr>
          <a:lstStyle/>
          <a:p>
            <a:r>
              <a:rPr lang="pt-BR"/>
              <a:t>Disclosure of Relevant Financial Relationships</a:t>
            </a:r>
            <a:endParaRPr/>
          </a:p>
        </p:txBody>
      </p:sp>
      <p:sp>
        <p:nvSpPr>
          <p:cNvPr id="84" name="Google Shape;84;p13"/>
          <p:cNvSpPr txBox="1">
            <a:spLocks noGrp="1"/>
          </p:cNvSpPr>
          <p:nvPr>
            <p:ph type="body" idx="1"/>
          </p:nvPr>
        </p:nvSpPr>
        <p:spPr>
          <a:xfrm>
            <a:off x="1474633" y="1914627"/>
            <a:ext cx="9452975" cy="4359194"/>
          </a:xfrm>
          <a:prstGeom prst="rect">
            <a:avLst/>
          </a:prstGeom>
          <a:noFill/>
          <a:ln>
            <a:noFill/>
          </a:ln>
        </p:spPr>
        <p:txBody>
          <a:bodyPr spcFirstLastPara="1" vert="horz" wrap="square" lIns="60950" tIns="30467" rIns="60950" bIns="30467" rtlCol="0" anchor="t" anchorCtr="0">
            <a:noAutofit/>
          </a:bodyPr>
          <a:lstStyle/>
          <a:p>
            <a:pPr marL="0" indent="0">
              <a:spcBef>
                <a:spcPts val="0"/>
              </a:spcBef>
            </a:pPr>
            <a:r>
              <a:rPr lang="pt-BR" dirty="0"/>
              <a:t>Dr. JUAREZ A. S. QUARESMA declares </a:t>
            </a:r>
            <a:r>
              <a:rPr lang="pt-BR" dirty="0" err="1"/>
              <a:t>he</a:t>
            </a:r>
            <a:r>
              <a:rPr lang="pt-BR" dirty="0"/>
              <a:t>/</a:t>
            </a:r>
            <a:r>
              <a:rPr lang="pt-BR" dirty="0" err="1"/>
              <a:t>she</a:t>
            </a:r>
            <a:r>
              <a:rPr lang="pt-BR" dirty="0"/>
              <a:t> </a:t>
            </a:r>
            <a:r>
              <a:rPr lang="pt-BR" dirty="0" err="1"/>
              <a:t>has</a:t>
            </a:r>
            <a:r>
              <a:rPr lang="pt-BR" dirty="0"/>
              <a:t> no </a:t>
            </a:r>
            <a:br>
              <a:rPr lang="pt-BR" dirty="0"/>
            </a:br>
            <a:r>
              <a:rPr lang="pt-BR" dirty="0" err="1"/>
              <a:t>conflict</a:t>
            </a:r>
            <a:r>
              <a:rPr lang="pt-BR" dirty="0"/>
              <a:t>(s) </a:t>
            </a:r>
            <a:r>
              <a:rPr lang="pt-BR" dirty="0" err="1"/>
              <a:t>of</a:t>
            </a:r>
            <a:r>
              <a:rPr lang="pt-BR" dirty="0"/>
              <a:t> </a:t>
            </a:r>
            <a:r>
              <a:rPr lang="pt-BR" dirty="0" err="1"/>
              <a:t>interest</a:t>
            </a:r>
            <a:r>
              <a:rPr lang="pt-BR" dirty="0"/>
              <a:t> </a:t>
            </a:r>
            <a:r>
              <a:rPr lang="pt-BR" dirty="0" err="1"/>
              <a:t>to</a:t>
            </a:r>
            <a:r>
              <a:rPr lang="pt-BR" dirty="0"/>
              <a:t> </a:t>
            </a:r>
            <a:r>
              <a:rPr lang="pt-BR" dirty="0" err="1"/>
              <a:t>disclose</a:t>
            </a:r>
            <a:r>
              <a:rPr lang="pt-BR" dirty="0"/>
              <a:t> </a:t>
            </a:r>
            <a:endParaRPr dirty="0"/>
          </a:p>
          <a:p>
            <a:pPr marL="0" indent="0">
              <a:lnSpc>
                <a:spcPct val="133333"/>
              </a:lnSpc>
              <a:buSzPts val="3000"/>
            </a:pPr>
            <a:endParaRPr sz="2000" dirty="0"/>
          </a:p>
          <a:p>
            <a:pPr marL="0" indent="0">
              <a:lnSpc>
                <a:spcPct val="153846"/>
              </a:lnSpc>
              <a:buSzPts val="2600"/>
            </a:pPr>
            <a:r>
              <a:rPr lang="pt-BR" sz="1733" dirty="0"/>
              <a:t>RDC Nº 96/08 da ANVISA</a:t>
            </a:r>
            <a:endParaRPr dirty="0"/>
          </a:p>
          <a:p>
            <a:pPr marL="0" indent="0"/>
            <a:endParaRPr dirty="0"/>
          </a:p>
        </p:txBody>
      </p:sp>
      <p:pic>
        <p:nvPicPr>
          <p:cNvPr id="85" name="Google Shape;85;p13"/>
          <p:cNvPicPr preferRelativeResize="0"/>
          <p:nvPr/>
        </p:nvPicPr>
        <p:blipFill rotWithShape="1">
          <a:blip r:embed="rId3">
            <a:alphaModFix/>
          </a:blip>
          <a:srcRect/>
          <a:stretch/>
        </p:blipFill>
        <p:spPr>
          <a:xfrm>
            <a:off x="3921916" y="1127275"/>
            <a:ext cx="4348169" cy="3435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de seta reta 3"/>
          <p:cNvCxnSpPr>
            <a:stCxn id="6" idx="3"/>
            <a:endCxn id="9" idx="1"/>
          </p:cNvCxnSpPr>
          <p:nvPr/>
        </p:nvCxnSpPr>
        <p:spPr>
          <a:xfrm>
            <a:off x="2331405" y="3614491"/>
            <a:ext cx="630452"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Retângulo de cantos arredondados 4"/>
          <p:cNvSpPr/>
          <p:nvPr/>
        </p:nvSpPr>
        <p:spPr>
          <a:xfrm>
            <a:off x="3342012" y="1191206"/>
            <a:ext cx="2520874" cy="778999"/>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FD grave </a:t>
            </a:r>
            <a:r>
              <a:rPr lang="pt-BR" dirty="0">
                <a:latin typeface="Arial"/>
                <a:cs typeface="Arial"/>
              </a:rPr>
              <a:t>→ </a:t>
            </a:r>
            <a:r>
              <a:rPr lang="pt-BR" dirty="0">
                <a:latin typeface="Times New Roman" panose="02020603050405020304" pitchFamily="18" charset="0"/>
                <a:cs typeface="Times New Roman" panose="02020603050405020304" pitchFamily="18" charset="0"/>
              </a:rPr>
              <a:t>necrose hepatocelular</a:t>
            </a:r>
          </a:p>
        </p:txBody>
      </p:sp>
      <p:sp>
        <p:nvSpPr>
          <p:cNvPr id="6" name="Retângulo de cantos arredondados 5"/>
          <p:cNvSpPr/>
          <p:nvPr/>
        </p:nvSpPr>
        <p:spPr>
          <a:xfrm>
            <a:off x="182623" y="3154717"/>
            <a:ext cx="2148782" cy="919548"/>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Casos humanos de </a:t>
            </a:r>
            <a:r>
              <a:rPr lang="pt-BR" dirty="0" err="1">
                <a:latin typeface="Times New Roman" pitchFamily="18" charset="0"/>
                <a:cs typeface="Times New Roman" pitchFamily="18" charset="0"/>
              </a:rPr>
              <a:t>co-infecção</a:t>
            </a:r>
            <a:r>
              <a:rPr lang="pt-BR" dirty="0">
                <a:latin typeface="Times New Roman" pitchFamily="18" charset="0"/>
                <a:cs typeface="Times New Roman" pitchFamily="18" charset="0"/>
              </a:rPr>
              <a:t> entre DENV-CHIKV</a:t>
            </a:r>
          </a:p>
        </p:txBody>
      </p:sp>
      <p:sp>
        <p:nvSpPr>
          <p:cNvPr id="7" name="Retângulo de cantos arredondados 6"/>
          <p:cNvSpPr/>
          <p:nvPr/>
        </p:nvSpPr>
        <p:spPr>
          <a:xfrm>
            <a:off x="182622" y="1163794"/>
            <a:ext cx="2838652" cy="83382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De acordo com os achados histopatológicos</a:t>
            </a:r>
          </a:p>
        </p:txBody>
      </p:sp>
      <p:cxnSp>
        <p:nvCxnSpPr>
          <p:cNvPr id="8" name="Conector de seta reta 7"/>
          <p:cNvCxnSpPr>
            <a:stCxn id="7" idx="3"/>
            <a:endCxn id="5" idx="1"/>
          </p:cNvCxnSpPr>
          <p:nvPr/>
        </p:nvCxnSpPr>
        <p:spPr>
          <a:xfrm flipV="1">
            <a:off x="3021274" y="1580706"/>
            <a:ext cx="320738" cy="1"/>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Retângulo de cantos arredondados 8"/>
          <p:cNvSpPr/>
          <p:nvPr/>
        </p:nvSpPr>
        <p:spPr>
          <a:xfrm>
            <a:off x="2961857" y="3180280"/>
            <a:ext cx="2590386"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apresentaram necrose coagulativa</a:t>
            </a:r>
            <a:r>
              <a:rPr lang="pt-BR" dirty="0">
                <a:latin typeface="Arial"/>
                <a:cs typeface="Arial"/>
              </a:rPr>
              <a:t>→</a:t>
            </a:r>
            <a:r>
              <a:rPr lang="pt-BR" dirty="0">
                <a:latin typeface="Times New Roman" pitchFamily="18" charset="0"/>
                <a:cs typeface="Times New Roman" pitchFamily="18" charset="0"/>
              </a:rPr>
              <a:t> necrose ao redor da veia hepática</a:t>
            </a:r>
          </a:p>
        </p:txBody>
      </p:sp>
      <p:sp>
        <p:nvSpPr>
          <p:cNvPr id="10" name="Retângulo de cantos arredondados 9"/>
          <p:cNvSpPr/>
          <p:nvPr/>
        </p:nvSpPr>
        <p:spPr>
          <a:xfrm>
            <a:off x="184894" y="5088776"/>
            <a:ext cx="2212286"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Infecção por CHIKV em modelos animais</a:t>
            </a:r>
          </a:p>
        </p:txBody>
      </p:sp>
      <p:cxnSp>
        <p:nvCxnSpPr>
          <p:cNvPr id="11" name="Conector reto 10"/>
          <p:cNvCxnSpPr>
            <a:stCxn id="15" idx="3"/>
            <a:endCxn id="17" idx="1"/>
          </p:cNvCxnSpPr>
          <p:nvPr/>
        </p:nvCxnSpPr>
        <p:spPr>
          <a:xfrm>
            <a:off x="6226561" y="5513284"/>
            <a:ext cx="638503" cy="970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tângulo de cantos arredondados 11"/>
          <p:cNvSpPr/>
          <p:nvPr/>
        </p:nvSpPr>
        <p:spPr>
          <a:xfrm>
            <a:off x="6210519" y="1177442"/>
            <a:ext cx="2216150" cy="79658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Geralmente observado nas Z1 e Z2 do ácino hepático</a:t>
            </a:r>
          </a:p>
        </p:txBody>
      </p:sp>
      <p:cxnSp>
        <p:nvCxnSpPr>
          <p:cNvPr id="13" name="Conector de seta reta 12"/>
          <p:cNvCxnSpPr>
            <a:stCxn id="5" idx="3"/>
            <a:endCxn id="12" idx="1"/>
          </p:cNvCxnSpPr>
          <p:nvPr/>
        </p:nvCxnSpPr>
        <p:spPr>
          <a:xfrm flipV="1">
            <a:off x="5862886" y="1575733"/>
            <a:ext cx="347633" cy="497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Retângulo de cantos arredondados 13"/>
          <p:cNvSpPr/>
          <p:nvPr/>
        </p:nvSpPr>
        <p:spPr>
          <a:xfrm>
            <a:off x="2766483" y="5079073"/>
            <a:ext cx="1564225"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camundongos no 3º dia após a infecção</a:t>
            </a:r>
          </a:p>
        </p:txBody>
      </p:sp>
      <p:sp>
        <p:nvSpPr>
          <p:cNvPr id="15" name="Retângulo de cantos arredondados 14"/>
          <p:cNvSpPr/>
          <p:nvPr/>
        </p:nvSpPr>
        <p:spPr>
          <a:xfrm>
            <a:off x="4604721" y="5079073"/>
            <a:ext cx="1621840"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Focos de necrose </a:t>
            </a:r>
            <a:r>
              <a:rPr lang="pt-BR" dirty="0" err="1">
                <a:latin typeface="Times New Roman" pitchFamily="18" charset="0"/>
                <a:cs typeface="Times New Roman" pitchFamily="18" charset="0"/>
              </a:rPr>
              <a:t>hepatocítica</a:t>
            </a:r>
            <a:endParaRPr lang="pt-BR" dirty="0">
              <a:latin typeface="Times New Roman" pitchFamily="18" charset="0"/>
              <a:cs typeface="Times New Roman" pitchFamily="18" charset="0"/>
            </a:endParaRPr>
          </a:p>
        </p:txBody>
      </p:sp>
      <p:cxnSp>
        <p:nvCxnSpPr>
          <p:cNvPr id="16" name="Conector de seta reta 15"/>
          <p:cNvCxnSpPr>
            <a:stCxn id="10" idx="3"/>
            <a:endCxn id="14" idx="1"/>
          </p:cNvCxnSpPr>
          <p:nvPr/>
        </p:nvCxnSpPr>
        <p:spPr>
          <a:xfrm flipV="1">
            <a:off x="2397180" y="5513284"/>
            <a:ext cx="369303" cy="970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Retângulo de cantos arredondados 16"/>
          <p:cNvSpPr/>
          <p:nvPr/>
        </p:nvSpPr>
        <p:spPr>
          <a:xfrm>
            <a:off x="6865064" y="5088776"/>
            <a:ext cx="2590386"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Disperso no parênquima hepático</a:t>
            </a:r>
          </a:p>
          <a:p>
            <a:pPr algn="ctr">
              <a:defRPr/>
            </a:pPr>
            <a:r>
              <a:rPr lang="pt-BR" dirty="0">
                <a:latin typeface="Times New Roman" pitchFamily="18" charset="0"/>
                <a:cs typeface="Times New Roman" pitchFamily="18" charset="0"/>
              </a:rPr>
              <a:t>(sem zona específica)</a:t>
            </a:r>
          </a:p>
        </p:txBody>
      </p:sp>
      <p:cxnSp>
        <p:nvCxnSpPr>
          <p:cNvPr id="18" name="Conector de seta reta 17"/>
          <p:cNvCxnSpPr>
            <a:stCxn id="14" idx="3"/>
            <a:endCxn id="15" idx="1"/>
          </p:cNvCxnSpPr>
          <p:nvPr/>
        </p:nvCxnSpPr>
        <p:spPr>
          <a:xfrm>
            <a:off x="4330708" y="5513284"/>
            <a:ext cx="274013"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4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senho vetorial de desenho vetorial de anatomia de órgão interno humano  fígado parte do corpo 2185172 Vetor no Vecteezy"/>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5575" y="978209"/>
            <a:ext cx="1718012" cy="2290682"/>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p:cNvSpPr/>
          <p:nvPr/>
        </p:nvSpPr>
        <p:spPr>
          <a:xfrm>
            <a:off x="558183" y="1684611"/>
            <a:ext cx="664163" cy="632213"/>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6" name="Conector reto 5"/>
          <p:cNvCxnSpPr>
            <a:stCxn id="5" idx="0"/>
            <a:endCxn id="15" idx="1"/>
          </p:cNvCxnSpPr>
          <p:nvPr/>
        </p:nvCxnSpPr>
        <p:spPr>
          <a:xfrm>
            <a:off x="890265" y="1684611"/>
            <a:ext cx="1838928" cy="551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a:stCxn id="5" idx="4"/>
            <a:endCxn id="15" idx="1"/>
          </p:cNvCxnSpPr>
          <p:nvPr/>
        </p:nvCxnSpPr>
        <p:spPr>
          <a:xfrm flipV="1">
            <a:off x="890265" y="2235921"/>
            <a:ext cx="1838928" cy="809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upo 7"/>
          <p:cNvGrpSpPr/>
          <p:nvPr/>
        </p:nvGrpSpPr>
        <p:grpSpPr>
          <a:xfrm>
            <a:off x="1629836" y="360974"/>
            <a:ext cx="1511934" cy="974203"/>
            <a:chOff x="1629836" y="429214"/>
            <a:chExt cx="1511934" cy="974203"/>
          </a:xfrm>
        </p:grpSpPr>
        <p:pic>
          <p:nvPicPr>
            <p:cNvPr id="9" name="Imagem 8" descr="VFA - fin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041" t="24649" b="17950"/>
            <a:stretch/>
          </p:blipFill>
          <p:spPr bwMode="auto">
            <a:xfrm>
              <a:off x="1830084" y="429214"/>
              <a:ext cx="544628" cy="56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vírion CHIKV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627" t="12889" r="7114" b="7070"/>
            <a:stretch/>
          </p:blipFill>
          <p:spPr bwMode="auto">
            <a:xfrm>
              <a:off x="2519543" y="469507"/>
              <a:ext cx="622227" cy="62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Raio | Ícone Gratis"/>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629836" y="882990"/>
              <a:ext cx="326917" cy="3269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o | Ícone Gratis"/>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2402276" y="1076500"/>
              <a:ext cx="326917" cy="3269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o | Ícone Gratis"/>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997697" y="1055788"/>
              <a:ext cx="326917" cy="32691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aixaDeTexto 13"/>
          <p:cNvSpPr txBox="1"/>
          <p:nvPr/>
        </p:nvSpPr>
        <p:spPr>
          <a:xfrm>
            <a:off x="3032586" y="530007"/>
            <a:ext cx="186440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1</a:t>
            </a:r>
            <a:r>
              <a:rPr lang="pt-BR" dirty="0">
                <a:latin typeface="Times New Roman" pitchFamily="18" charset="0"/>
                <a:cs typeface="Times New Roman" pitchFamily="18" charset="0"/>
              </a:rPr>
              <a:t>) Infecção viral</a:t>
            </a:r>
          </a:p>
        </p:txBody>
      </p:sp>
      <p:pic>
        <p:nvPicPr>
          <p:cNvPr id="15" name="Image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9193" y="1082449"/>
            <a:ext cx="2964193" cy="2306944"/>
          </a:xfrm>
          <a:prstGeom prst="rect">
            <a:avLst/>
          </a:prstGeom>
        </p:spPr>
      </p:pic>
      <p:sp>
        <p:nvSpPr>
          <p:cNvPr id="27" name="CaixaDeTexto 26"/>
          <p:cNvSpPr txBox="1"/>
          <p:nvPr/>
        </p:nvSpPr>
        <p:spPr>
          <a:xfrm>
            <a:off x="10029059" y="5999541"/>
            <a:ext cx="1427042"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Iniciando a autólise</a:t>
            </a:r>
            <a:endParaRPr lang="pt-BR" baseline="30000" dirty="0">
              <a:latin typeface="Times New Roman" pitchFamily="18" charset="0"/>
              <a:cs typeface="Times New Roman" pitchFamily="18" charset="0"/>
            </a:endParaRPr>
          </a:p>
        </p:txBody>
      </p:sp>
      <p:grpSp>
        <p:nvGrpSpPr>
          <p:cNvPr id="34" name="Grupo 33"/>
          <p:cNvGrpSpPr/>
          <p:nvPr/>
        </p:nvGrpSpPr>
        <p:grpSpPr>
          <a:xfrm>
            <a:off x="6005192" y="565936"/>
            <a:ext cx="4170667" cy="3501775"/>
            <a:chOff x="8090526" y="1455145"/>
            <a:chExt cx="4170667" cy="3501775"/>
          </a:xfrm>
        </p:grpSpPr>
        <p:pic>
          <p:nvPicPr>
            <p:cNvPr id="33" name="Imagem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8405" y="1937872"/>
              <a:ext cx="2647619" cy="3019048"/>
            </a:xfrm>
            <a:prstGeom prst="rect">
              <a:avLst/>
            </a:prstGeom>
          </p:spPr>
        </p:pic>
        <p:sp>
          <p:nvSpPr>
            <p:cNvPr id="23" name="CaixaDeTexto 22"/>
            <p:cNvSpPr txBox="1"/>
            <p:nvPr/>
          </p:nvSpPr>
          <p:spPr>
            <a:xfrm>
              <a:off x="10958151" y="3738142"/>
              <a:ext cx="1303042"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Bolhas na membrana</a:t>
              </a:r>
              <a:endParaRPr lang="pt-BR" baseline="30000" dirty="0">
                <a:latin typeface="Times New Roman" pitchFamily="18" charset="0"/>
                <a:cs typeface="Times New Roman" pitchFamily="18" charset="0"/>
              </a:endParaRPr>
            </a:p>
          </p:txBody>
        </p:sp>
        <p:sp>
          <p:nvSpPr>
            <p:cNvPr id="31" name="CaixaDeTexto 30"/>
            <p:cNvSpPr txBox="1"/>
            <p:nvPr/>
          </p:nvSpPr>
          <p:spPr>
            <a:xfrm>
              <a:off x="8365258" y="3642768"/>
              <a:ext cx="1303042"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Figura de mielina</a:t>
              </a:r>
              <a:endParaRPr lang="pt-BR" baseline="30000" dirty="0">
                <a:latin typeface="Times New Roman" pitchFamily="18" charset="0"/>
                <a:cs typeface="Times New Roman" pitchFamily="18" charset="0"/>
              </a:endParaRPr>
            </a:p>
          </p:txBody>
        </p:sp>
        <p:sp>
          <p:nvSpPr>
            <p:cNvPr id="22" name="CaixaDeTexto 21"/>
            <p:cNvSpPr txBox="1"/>
            <p:nvPr/>
          </p:nvSpPr>
          <p:spPr>
            <a:xfrm>
              <a:off x="8090526" y="1455145"/>
              <a:ext cx="1715758" cy="1200329"/>
            </a:xfrm>
            <a:prstGeom prst="rect">
              <a:avLst/>
            </a:prstGeom>
            <a:noFill/>
            <a:ln>
              <a:noFill/>
            </a:ln>
          </p:spPr>
          <p:txBody>
            <a:bodyPr wrap="square" rtlCol="0">
              <a:spAutoFit/>
            </a:bodyPr>
            <a:lstStyle/>
            <a:p>
              <a:r>
                <a:rPr lang="pt-BR" dirty="0">
                  <a:latin typeface="Times New Roman" pitchFamily="18" charset="0"/>
                  <a:cs typeface="Times New Roman" pitchFamily="18" charset="0"/>
                </a:rPr>
                <a:t>Tumefação do retículo endoplasmático e mitocôndria</a:t>
              </a:r>
              <a:endParaRPr lang="pt-BR" baseline="30000" dirty="0">
                <a:latin typeface="Times New Roman" pitchFamily="18" charset="0"/>
                <a:cs typeface="Times New Roman" pitchFamily="18" charset="0"/>
              </a:endParaRPr>
            </a:p>
          </p:txBody>
        </p:sp>
      </p:grpSp>
      <p:sp>
        <p:nvSpPr>
          <p:cNvPr id="35" name="CaixaDeTexto 34"/>
          <p:cNvSpPr txBox="1"/>
          <p:nvPr/>
        </p:nvSpPr>
        <p:spPr>
          <a:xfrm>
            <a:off x="5693386" y="3495264"/>
            <a:ext cx="2263259"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2</a:t>
            </a:r>
            <a:r>
              <a:rPr lang="pt-BR" dirty="0">
                <a:latin typeface="Times New Roman" pitchFamily="18" charset="0"/>
                <a:cs typeface="Times New Roman" pitchFamily="18" charset="0"/>
              </a:rPr>
              <a:t>) Perda de moléculas estruturais</a:t>
            </a:r>
          </a:p>
        </p:txBody>
      </p:sp>
      <p:sp>
        <p:nvSpPr>
          <p:cNvPr id="49" name="CaixaDeTexto 48"/>
          <p:cNvSpPr txBox="1"/>
          <p:nvPr/>
        </p:nvSpPr>
        <p:spPr>
          <a:xfrm>
            <a:off x="6009562" y="4575728"/>
            <a:ext cx="2263259"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Membrana plasmática</a:t>
            </a:r>
          </a:p>
        </p:txBody>
      </p:sp>
      <p:cxnSp>
        <p:nvCxnSpPr>
          <p:cNvPr id="51" name="Conector angulado 50"/>
          <p:cNvCxnSpPr>
            <a:stCxn id="35" idx="2"/>
            <a:endCxn id="49" idx="0"/>
          </p:cNvCxnSpPr>
          <p:nvPr/>
        </p:nvCxnSpPr>
        <p:spPr>
          <a:xfrm rot="16200000" flipH="1">
            <a:off x="6766038" y="4200573"/>
            <a:ext cx="434133" cy="31617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CaixaDeTexto 51"/>
          <p:cNvSpPr txBox="1"/>
          <p:nvPr/>
        </p:nvSpPr>
        <p:spPr>
          <a:xfrm>
            <a:off x="5956755" y="5244828"/>
            <a:ext cx="236887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Altas concentrações Ca</a:t>
            </a:r>
            <a:r>
              <a:rPr lang="pt-BR" baseline="30000" dirty="0">
                <a:latin typeface="Times New Roman" pitchFamily="18" charset="0"/>
                <a:cs typeface="Times New Roman" pitchFamily="18" charset="0"/>
              </a:rPr>
              <a:t>2+</a:t>
            </a:r>
            <a:r>
              <a:rPr lang="pt-BR" dirty="0">
                <a:latin typeface="Times New Roman" pitchFamily="18" charset="0"/>
                <a:cs typeface="Times New Roman" pitchFamily="18" charset="0"/>
              </a:rPr>
              <a:t> no citoplasma</a:t>
            </a:r>
            <a:endParaRPr lang="pt-BR" baseline="30000" dirty="0">
              <a:latin typeface="Times New Roman" pitchFamily="18" charset="0"/>
              <a:cs typeface="Times New Roman" pitchFamily="18" charset="0"/>
            </a:endParaRPr>
          </a:p>
        </p:txBody>
      </p:sp>
      <p:sp>
        <p:nvSpPr>
          <p:cNvPr id="53" name="CaixaDeTexto 52"/>
          <p:cNvSpPr txBox="1"/>
          <p:nvPr/>
        </p:nvSpPr>
        <p:spPr>
          <a:xfrm>
            <a:off x="7685957" y="6133954"/>
            <a:ext cx="1931625"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Ativa </a:t>
            </a:r>
            <a:r>
              <a:rPr lang="pt-BR" dirty="0" err="1">
                <a:latin typeface="Times New Roman" pitchFamily="18" charset="0"/>
                <a:cs typeface="Times New Roman" pitchFamily="18" charset="0"/>
              </a:rPr>
              <a:t>fosfolipases</a:t>
            </a:r>
            <a:endParaRPr lang="pt-BR" baseline="30000" dirty="0">
              <a:latin typeface="Times New Roman" pitchFamily="18" charset="0"/>
              <a:cs typeface="Times New Roman" pitchFamily="18" charset="0"/>
            </a:endParaRPr>
          </a:p>
        </p:txBody>
      </p:sp>
      <p:cxnSp>
        <p:nvCxnSpPr>
          <p:cNvPr id="54" name="Conector angulado 53"/>
          <p:cNvCxnSpPr>
            <a:stCxn id="49" idx="3"/>
            <a:endCxn id="52" idx="0"/>
          </p:cNvCxnSpPr>
          <p:nvPr/>
        </p:nvCxnSpPr>
        <p:spPr>
          <a:xfrm flipH="1">
            <a:off x="7141193" y="4760394"/>
            <a:ext cx="1131628" cy="484434"/>
          </a:xfrm>
          <a:prstGeom prst="bentConnector4">
            <a:avLst>
              <a:gd name="adj1" fmla="val -20201"/>
              <a:gd name="adj2" fmla="val 6906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Conector angulado 56"/>
          <p:cNvCxnSpPr>
            <a:stCxn id="52" idx="2"/>
            <a:endCxn id="53" idx="2"/>
          </p:cNvCxnSpPr>
          <p:nvPr/>
        </p:nvCxnSpPr>
        <p:spPr>
          <a:xfrm rot="16200000" flipH="1">
            <a:off x="7590418" y="5441933"/>
            <a:ext cx="612127" cy="1510577"/>
          </a:xfrm>
          <a:prstGeom prst="bentConnector3">
            <a:avLst>
              <a:gd name="adj1" fmla="val 13734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Conector de seta reta 64"/>
          <p:cNvCxnSpPr>
            <a:stCxn id="53" idx="3"/>
            <a:endCxn id="27" idx="1"/>
          </p:cNvCxnSpPr>
          <p:nvPr/>
        </p:nvCxnSpPr>
        <p:spPr>
          <a:xfrm>
            <a:off x="9617582" y="6318620"/>
            <a:ext cx="411477" cy="40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Conector de seta reta 67"/>
          <p:cNvCxnSpPr>
            <a:stCxn id="52" idx="1"/>
            <a:endCxn id="71" idx="3"/>
          </p:cNvCxnSpPr>
          <p:nvPr/>
        </p:nvCxnSpPr>
        <p:spPr>
          <a:xfrm flipH="1" flipV="1">
            <a:off x="4896992" y="3906861"/>
            <a:ext cx="1059763" cy="16611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CaixaDeTexto 70"/>
          <p:cNvSpPr txBox="1"/>
          <p:nvPr/>
        </p:nvSpPr>
        <p:spPr>
          <a:xfrm>
            <a:off x="3141769" y="3536668"/>
            <a:ext cx="1755223" cy="1200329"/>
          </a:xfrm>
          <a:prstGeom prst="rect">
            <a:avLst/>
          </a:prstGeom>
          <a:noFill/>
          <a:ln>
            <a:solidFill>
              <a:schemeClr val="accent1">
                <a:lumMod val="60000"/>
                <a:lumOff val="40000"/>
              </a:schemeClr>
            </a:solidFill>
          </a:ln>
        </p:spPr>
        <p:txBody>
          <a:bodyPr wrap="square" rtlCol="0">
            <a:spAutoFit/>
          </a:bodyPr>
          <a:lstStyle/>
          <a:p>
            <a:pPr algn="ctr"/>
            <a:r>
              <a:rPr lang="pt-BR" dirty="0">
                <a:latin typeface="Times New Roman" pitchFamily="18" charset="0"/>
                <a:cs typeface="Times New Roman" pitchFamily="18" charset="0"/>
              </a:rPr>
              <a:t>Alteração da polimerização e associação de proteínas</a:t>
            </a:r>
            <a:endParaRPr lang="pt-BR" baseline="30000" dirty="0">
              <a:latin typeface="Times New Roman" pitchFamily="18" charset="0"/>
              <a:cs typeface="Times New Roman" pitchFamily="18" charset="0"/>
            </a:endParaRPr>
          </a:p>
        </p:txBody>
      </p:sp>
      <p:sp>
        <p:nvSpPr>
          <p:cNvPr id="75" name="CaixaDeTexto 74"/>
          <p:cNvSpPr txBox="1"/>
          <p:nvPr/>
        </p:nvSpPr>
        <p:spPr>
          <a:xfrm>
            <a:off x="116279" y="3813666"/>
            <a:ext cx="1535356" cy="646331"/>
          </a:xfrm>
          <a:prstGeom prst="rect">
            <a:avLst/>
          </a:prstGeom>
          <a:noFill/>
          <a:ln>
            <a:solidFill>
              <a:schemeClr val="accent1">
                <a:lumMod val="60000"/>
                <a:lumOff val="40000"/>
              </a:schemeClr>
            </a:solidFill>
          </a:ln>
        </p:spPr>
        <p:txBody>
          <a:bodyPr wrap="square" rtlCol="0">
            <a:spAutoFit/>
          </a:bodyPr>
          <a:lstStyle/>
          <a:p>
            <a:pPr algn="ctr"/>
            <a:r>
              <a:rPr lang="pt-BR" dirty="0">
                <a:latin typeface="Times New Roman" pitchFamily="18" charset="0"/>
                <a:cs typeface="Times New Roman" pitchFamily="18" charset="0"/>
              </a:rPr>
              <a:t>filamentos intermediários</a:t>
            </a:r>
            <a:endParaRPr lang="pt-BR" baseline="30000" dirty="0">
              <a:latin typeface="Times New Roman" pitchFamily="18" charset="0"/>
              <a:cs typeface="Times New Roman" pitchFamily="18" charset="0"/>
            </a:endParaRPr>
          </a:p>
        </p:txBody>
      </p:sp>
      <p:cxnSp>
        <p:nvCxnSpPr>
          <p:cNvPr id="78" name="Conector de seta reta 77"/>
          <p:cNvCxnSpPr>
            <a:stCxn id="71" idx="1"/>
            <a:endCxn id="75" idx="3"/>
          </p:cNvCxnSpPr>
          <p:nvPr/>
        </p:nvCxnSpPr>
        <p:spPr>
          <a:xfrm flipH="1" flipV="1">
            <a:off x="1651635" y="4136832"/>
            <a:ext cx="149013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CaixaDeTexto 80"/>
          <p:cNvSpPr txBox="1"/>
          <p:nvPr/>
        </p:nvSpPr>
        <p:spPr>
          <a:xfrm>
            <a:off x="14143" y="6016358"/>
            <a:ext cx="1739628" cy="646331"/>
          </a:xfrm>
          <a:prstGeom prst="rect">
            <a:avLst/>
          </a:prstGeom>
          <a:noFill/>
          <a:ln>
            <a:solidFill>
              <a:schemeClr val="accent1">
                <a:lumMod val="60000"/>
                <a:lumOff val="40000"/>
              </a:schemeClr>
            </a:solidFill>
          </a:ln>
        </p:spPr>
        <p:txBody>
          <a:bodyPr wrap="square" rtlCol="0">
            <a:spAutoFit/>
          </a:bodyPr>
          <a:lstStyle/>
          <a:p>
            <a:pPr algn="ctr"/>
            <a:r>
              <a:rPr lang="pt-BR" dirty="0" err="1">
                <a:latin typeface="Times New Roman" pitchFamily="18" charset="0"/>
                <a:cs typeface="Times New Roman" pitchFamily="18" charset="0"/>
              </a:rPr>
              <a:t>Microfilamentos</a:t>
            </a:r>
            <a:r>
              <a:rPr lang="pt-BR" dirty="0">
                <a:latin typeface="Times New Roman" pitchFamily="18" charset="0"/>
                <a:cs typeface="Times New Roman" pitchFamily="18" charset="0"/>
              </a:rPr>
              <a:t> do citoesqueleto</a:t>
            </a:r>
          </a:p>
        </p:txBody>
      </p:sp>
      <p:cxnSp>
        <p:nvCxnSpPr>
          <p:cNvPr id="82" name="Conector de seta reta 81"/>
          <p:cNvCxnSpPr>
            <a:stCxn id="75" idx="2"/>
            <a:endCxn id="81" idx="0"/>
          </p:cNvCxnSpPr>
          <p:nvPr/>
        </p:nvCxnSpPr>
        <p:spPr>
          <a:xfrm>
            <a:off x="883957" y="4459997"/>
            <a:ext cx="0" cy="1556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CaixaDeTexto 85"/>
          <p:cNvSpPr txBox="1"/>
          <p:nvPr/>
        </p:nvSpPr>
        <p:spPr>
          <a:xfrm rot="16200000">
            <a:off x="-218979" y="5042463"/>
            <a:ext cx="1880340"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desacoplamento</a:t>
            </a:r>
            <a:endParaRPr lang="pt-BR" baseline="30000" dirty="0">
              <a:latin typeface="Times New Roman" pitchFamily="18" charset="0"/>
              <a:cs typeface="Times New Roman" pitchFamily="18" charset="0"/>
            </a:endParaRPr>
          </a:p>
        </p:txBody>
      </p:sp>
      <p:sp>
        <p:nvSpPr>
          <p:cNvPr id="89" name="CaixaDeTexto 88"/>
          <p:cNvSpPr txBox="1"/>
          <p:nvPr/>
        </p:nvSpPr>
        <p:spPr>
          <a:xfrm>
            <a:off x="2607769" y="6016358"/>
            <a:ext cx="1739628" cy="646331"/>
          </a:xfrm>
          <a:prstGeom prst="rect">
            <a:avLst/>
          </a:prstGeom>
          <a:noFill/>
          <a:ln>
            <a:solidFill>
              <a:schemeClr val="accent1">
                <a:lumMod val="60000"/>
                <a:lumOff val="40000"/>
              </a:schemeClr>
            </a:solidFill>
          </a:ln>
        </p:spPr>
        <p:txBody>
          <a:bodyPr wrap="square" rtlCol="0">
            <a:spAutoFit/>
          </a:bodyPr>
          <a:lstStyle/>
          <a:p>
            <a:pPr algn="ctr"/>
            <a:r>
              <a:rPr lang="pt-BR" dirty="0">
                <a:latin typeface="Times New Roman" pitchFamily="18" charset="0"/>
                <a:cs typeface="Times New Roman" pitchFamily="18" charset="0"/>
              </a:rPr>
              <a:t>Resistência mecânica</a:t>
            </a:r>
          </a:p>
        </p:txBody>
      </p:sp>
      <p:cxnSp>
        <p:nvCxnSpPr>
          <p:cNvPr id="90" name="Conector de seta reta 89"/>
          <p:cNvCxnSpPr>
            <a:stCxn id="81" idx="3"/>
            <a:endCxn id="89" idx="1"/>
          </p:cNvCxnSpPr>
          <p:nvPr/>
        </p:nvCxnSpPr>
        <p:spPr>
          <a:xfrm>
            <a:off x="1753771" y="6339524"/>
            <a:ext cx="85399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5" name="CaixaDeTexto 94"/>
          <p:cNvSpPr txBox="1"/>
          <p:nvPr/>
        </p:nvSpPr>
        <p:spPr>
          <a:xfrm>
            <a:off x="1657644" y="6023577"/>
            <a:ext cx="1032013"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redução</a:t>
            </a:r>
            <a:endParaRPr lang="pt-BR" baseline="30000" dirty="0">
              <a:latin typeface="Times New Roman" pitchFamily="18" charset="0"/>
              <a:cs typeface="Times New Roman" pitchFamily="18" charset="0"/>
            </a:endParaRPr>
          </a:p>
        </p:txBody>
      </p:sp>
      <p:sp>
        <p:nvSpPr>
          <p:cNvPr id="96" name="CaixaDeTexto 95"/>
          <p:cNvSpPr txBox="1"/>
          <p:nvPr/>
        </p:nvSpPr>
        <p:spPr>
          <a:xfrm>
            <a:off x="4577909" y="6016357"/>
            <a:ext cx="1739628" cy="646331"/>
          </a:xfrm>
          <a:prstGeom prst="rect">
            <a:avLst/>
          </a:prstGeom>
          <a:noFill/>
          <a:ln>
            <a:solidFill>
              <a:schemeClr val="accent1">
                <a:lumMod val="60000"/>
                <a:lumOff val="40000"/>
              </a:schemeClr>
            </a:solidFill>
          </a:ln>
        </p:spPr>
        <p:txBody>
          <a:bodyPr wrap="square" rtlCol="0">
            <a:spAutoFit/>
          </a:bodyPr>
          <a:lstStyle/>
          <a:p>
            <a:pPr algn="ctr"/>
            <a:r>
              <a:rPr lang="pt-BR" dirty="0">
                <a:latin typeface="Times New Roman" pitchFamily="18" charset="0"/>
                <a:cs typeface="Times New Roman" pitchFamily="18" charset="0"/>
              </a:rPr>
              <a:t>facilitando o rompimento</a:t>
            </a:r>
          </a:p>
        </p:txBody>
      </p:sp>
      <p:cxnSp>
        <p:nvCxnSpPr>
          <p:cNvPr id="100" name="Conector de seta reta 99"/>
          <p:cNvCxnSpPr>
            <a:stCxn id="89" idx="3"/>
            <a:endCxn id="96" idx="1"/>
          </p:cNvCxnSpPr>
          <p:nvPr/>
        </p:nvCxnSpPr>
        <p:spPr>
          <a:xfrm flipV="1">
            <a:off x="4347397" y="6339523"/>
            <a:ext cx="23051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0" name="Elipse 109"/>
          <p:cNvSpPr/>
          <p:nvPr/>
        </p:nvSpPr>
        <p:spPr>
          <a:xfrm>
            <a:off x="6048224" y="5213958"/>
            <a:ext cx="2168222" cy="718145"/>
          </a:xfrm>
          <a:prstGeom prst="ellipse">
            <a:avLst/>
          </a:prstGeom>
          <a:noFill/>
          <a:ln>
            <a:solidFill>
              <a:schemeClr val="accent1">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grpSp>
        <p:nvGrpSpPr>
          <p:cNvPr id="116" name="Grupo 115"/>
          <p:cNvGrpSpPr/>
          <p:nvPr/>
        </p:nvGrpSpPr>
        <p:grpSpPr>
          <a:xfrm>
            <a:off x="8107262" y="3495264"/>
            <a:ext cx="1692232" cy="2385357"/>
            <a:chOff x="8107262" y="3495264"/>
            <a:chExt cx="1692232" cy="2385357"/>
          </a:xfrm>
        </p:grpSpPr>
        <p:cxnSp>
          <p:nvCxnSpPr>
            <p:cNvPr id="104" name="Conector angulado 103"/>
            <p:cNvCxnSpPr>
              <a:stCxn id="110" idx="6"/>
              <a:endCxn id="23" idx="2"/>
            </p:cNvCxnSpPr>
            <p:nvPr/>
          </p:nvCxnSpPr>
          <p:spPr>
            <a:xfrm flipV="1">
              <a:off x="8216446" y="3495264"/>
              <a:ext cx="1307892" cy="207776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07" name="CaixaDeTexto 106"/>
            <p:cNvSpPr txBox="1"/>
            <p:nvPr/>
          </p:nvSpPr>
          <p:spPr>
            <a:xfrm rot="16200000">
              <a:off x="8819602" y="3943441"/>
              <a:ext cx="1375010" cy="584775"/>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membrana </a:t>
              </a:r>
            </a:p>
            <a:p>
              <a:pPr algn="ctr"/>
              <a:r>
                <a:rPr lang="pt-BR" sz="1600" dirty="0">
                  <a:latin typeface="Times New Roman" pitchFamily="18" charset="0"/>
                  <a:cs typeface="Times New Roman" pitchFamily="18" charset="0"/>
                </a:rPr>
                <a:t>citoplasmática</a:t>
              </a:r>
            </a:p>
          </p:txBody>
        </p:sp>
        <p:sp>
          <p:nvSpPr>
            <p:cNvPr id="115" name="CaixaDeTexto 114"/>
            <p:cNvSpPr txBox="1"/>
            <p:nvPr/>
          </p:nvSpPr>
          <p:spPr>
            <a:xfrm>
              <a:off x="8107262" y="5295846"/>
              <a:ext cx="1481733" cy="584775"/>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Destruição dos lipídeos</a:t>
              </a:r>
            </a:p>
          </p:txBody>
        </p:sp>
      </p:grpSp>
    </p:spTree>
    <p:extLst>
      <p:ext uri="{BB962C8B-B14F-4D97-AF65-F5344CB8AC3E}">
        <p14:creationId xmlns:p14="http://schemas.microsoft.com/office/powerpoint/2010/main" val="16550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ixaDeTexto 26"/>
          <p:cNvSpPr txBox="1"/>
          <p:nvPr/>
        </p:nvSpPr>
        <p:spPr>
          <a:xfrm>
            <a:off x="4467167" y="5487780"/>
            <a:ext cx="1647030"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Expansão da matriz interna</a:t>
            </a:r>
            <a:endParaRPr lang="pt-BR" baseline="30000" dirty="0">
              <a:latin typeface="Times New Roman" pitchFamily="18" charset="0"/>
              <a:cs typeface="Times New Roman" pitchFamily="18" charset="0"/>
            </a:endParaRPr>
          </a:p>
        </p:txBody>
      </p:sp>
      <p:cxnSp>
        <p:nvCxnSpPr>
          <p:cNvPr id="51" name="Conector angulado 50"/>
          <p:cNvCxnSpPr>
            <a:stCxn id="46" idx="2"/>
            <a:endCxn id="95" idx="0"/>
          </p:cNvCxnSpPr>
          <p:nvPr/>
        </p:nvCxnSpPr>
        <p:spPr>
          <a:xfrm rot="16200000" flipH="1">
            <a:off x="3271266" y="1809681"/>
            <a:ext cx="528506" cy="16467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Conector de seta reta 81"/>
          <p:cNvCxnSpPr>
            <a:stCxn id="115" idx="3"/>
            <a:endCxn id="27" idx="1"/>
          </p:cNvCxnSpPr>
          <p:nvPr/>
        </p:nvCxnSpPr>
        <p:spPr>
          <a:xfrm>
            <a:off x="3380731" y="5810923"/>
            <a:ext cx="1086436" cy="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Conector angulado 103"/>
          <p:cNvCxnSpPr>
            <a:stCxn id="97" idx="2"/>
            <a:endCxn id="115" idx="0"/>
          </p:cNvCxnSpPr>
          <p:nvPr/>
        </p:nvCxnSpPr>
        <p:spPr>
          <a:xfrm rot="5400000">
            <a:off x="2910873" y="4261034"/>
            <a:ext cx="661547" cy="151490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5" name="CaixaDeTexto 114"/>
          <p:cNvSpPr txBox="1"/>
          <p:nvPr/>
        </p:nvSpPr>
        <p:spPr>
          <a:xfrm>
            <a:off x="1587659" y="5349258"/>
            <a:ext cx="1793072"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Alterações nas membranas das</a:t>
            </a:r>
            <a:br>
              <a:rPr lang="pt-BR" dirty="0">
                <a:latin typeface="Times New Roman" pitchFamily="18" charset="0"/>
                <a:cs typeface="Times New Roman" pitchFamily="18" charset="0"/>
              </a:rPr>
            </a:br>
            <a:r>
              <a:rPr lang="pt-BR" dirty="0">
                <a:latin typeface="Times New Roman" pitchFamily="18" charset="0"/>
                <a:cs typeface="Times New Roman" pitchFamily="18" charset="0"/>
              </a:rPr>
              <a:t>mitocôndrias</a:t>
            </a:r>
          </a:p>
        </p:txBody>
      </p: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t="12037"/>
          <a:stretch/>
        </p:blipFill>
        <p:spPr>
          <a:xfrm>
            <a:off x="79721" y="1073953"/>
            <a:ext cx="2657143" cy="3501775"/>
          </a:xfrm>
          <a:prstGeom prst="rect">
            <a:avLst/>
          </a:prstGeom>
        </p:spPr>
      </p:pic>
      <p:sp>
        <p:nvSpPr>
          <p:cNvPr id="46" name="CaixaDeTexto 45"/>
          <p:cNvSpPr txBox="1"/>
          <p:nvPr/>
        </p:nvSpPr>
        <p:spPr>
          <a:xfrm>
            <a:off x="2321553" y="704435"/>
            <a:ext cx="2263259"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3</a:t>
            </a:r>
            <a:r>
              <a:rPr lang="pt-BR" dirty="0">
                <a:latin typeface="Times New Roman" pitchFamily="18" charset="0"/>
                <a:cs typeface="Times New Roman" pitchFamily="18" charset="0"/>
              </a:rPr>
              <a:t>) Rompimento da membrana plasmática, organelas e núcleo</a:t>
            </a:r>
          </a:p>
        </p:txBody>
      </p:sp>
      <p:sp>
        <p:nvSpPr>
          <p:cNvPr id="95" name="CaixaDeTexto 94"/>
          <p:cNvSpPr txBox="1"/>
          <p:nvPr/>
        </p:nvSpPr>
        <p:spPr>
          <a:xfrm>
            <a:off x="2320115" y="2156271"/>
            <a:ext cx="2595482"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Extravasamento de conteúdo </a:t>
            </a:r>
            <a:r>
              <a:rPr lang="pt-BR" dirty="0">
                <a:latin typeface="Arial"/>
                <a:cs typeface="Arial"/>
              </a:rPr>
              <a:t>→ </a:t>
            </a:r>
            <a:r>
              <a:rPr lang="pt-BR" dirty="0">
                <a:latin typeface="Times New Roman" pitchFamily="18" charset="0"/>
                <a:cs typeface="Times New Roman" pitchFamily="18" charset="0"/>
              </a:rPr>
              <a:t>inflamação</a:t>
            </a:r>
            <a:endParaRPr lang="pt-BR" baseline="30000" dirty="0">
              <a:latin typeface="Times New Roman" pitchFamily="18" charset="0"/>
              <a:cs typeface="Times New Roman" pitchFamily="18" charset="0"/>
            </a:endParaRPr>
          </a:p>
        </p:txBody>
      </p:sp>
      <p:sp>
        <p:nvSpPr>
          <p:cNvPr id="107" name="CaixaDeTexto 106"/>
          <p:cNvSpPr txBox="1"/>
          <p:nvPr/>
        </p:nvSpPr>
        <p:spPr>
          <a:xfrm>
            <a:off x="403286" y="4308712"/>
            <a:ext cx="1890971" cy="584775"/>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Densidade amorfa mitocondrial</a:t>
            </a:r>
          </a:p>
        </p:txBody>
      </p:sp>
      <p:sp>
        <p:nvSpPr>
          <p:cNvPr id="56" name="CaixaDeTexto 55"/>
          <p:cNvSpPr txBox="1"/>
          <p:nvPr/>
        </p:nvSpPr>
        <p:spPr>
          <a:xfrm>
            <a:off x="4950979" y="981434"/>
            <a:ext cx="2285284"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Lisossomos tumefeitos</a:t>
            </a:r>
            <a:endParaRPr lang="pt-BR" baseline="30000" dirty="0">
              <a:latin typeface="Times New Roman" pitchFamily="18" charset="0"/>
              <a:cs typeface="Times New Roman" pitchFamily="18" charset="0"/>
            </a:endParaRPr>
          </a:p>
        </p:txBody>
      </p:sp>
      <p:sp>
        <p:nvSpPr>
          <p:cNvPr id="64" name="Elipse 63"/>
          <p:cNvSpPr/>
          <p:nvPr/>
        </p:nvSpPr>
        <p:spPr>
          <a:xfrm>
            <a:off x="264660" y="4229613"/>
            <a:ext cx="2168222" cy="718145"/>
          </a:xfrm>
          <a:prstGeom prst="ellipse">
            <a:avLst/>
          </a:prstGeom>
          <a:noFill/>
          <a:ln>
            <a:solidFill>
              <a:schemeClr val="accent1">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74" name="CaixaDeTexto 73"/>
          <p:cNvSpPr txBox="1"/>
          <p:nvPr/>
        </p:nvSpPr>
        <p:spPr>
          <a:xfrm>
            <a:off x="3355801" y="5483937"/>
            <a:ext cx="1122813"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gerando</a:t>
            </a:r>
            <a:endParaRPr lang="pt-BR" baseline="30000" dirty="0">
              <a:latin typeface="Times New Roman" pitchFamily="18" charset="0"/>
              <a:cs typeface="Times New Roman" pitchFamily="18" charset="0"/>
            </a:endParaRPr>
          </a:p>
        </p:txBody>
      </p:sp>
      <p:sp>
        <p:nvSpPr>
          <p:cNvPr id="76" name="CaixaDeTexto 75"/>
          <p:cNvSpPr txBox="1"/>
          <p:nvPr/>
        </p:nvSpPr>
        <p:spPr>
          <a:xfrm>
            <a:off x="6509773" y="5487780"/>
            <a:ext cx="1938190"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Desaparecimento de cristas</a:t>
            </a:r>
            <a:endParaRPr lang="pt-BR" baseline="30000" dirty="0">
              <a:latin typeface="Times New Roman" pitchFamily="18" charset="0"/>
              <a:cs typeface="Times New Roman" pitchFamily="18" charset="0"/>
            </a:endParaRPr>
          </a:p>
        </p:txBody>
      </p:sp>
      <p:sp>
        <p:nvSpPr>
          <p:cNvPr id="79" name="CaixaDeTexto 78"/>
          <p:cNvSpPr txBox="1"/>
          <p:nvPr/>
        </p:nvSpPr>
        <p:spPr>
          <a:xfrm>
            <a:off x="9859604" y="5487780"/>
            <a:ext cx="212220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Estruturas floculares</a:t>
            </a:r>
          </a:p>
          <a:p>
            <a:pPr algn="ctr"/>
            <a:r>
              <a:rPr lang="pt-BR" dirty="0">
                <a:latin typeface="Times New Roman" pitchFamily="18" charset="0"/>
                <a:cs typeface="Times New Roman" pitchFamily="18" charset="0"/>
              </a:rPr>
              <a:t>Iniciando </a:t>
            </a:r>
            <a:r>
              <a:rPr lang="pt-BR" dirty="0">
                <a:latin typeface="Arial"/>
                <a:cs typeface="Arial"/>
              </a:rPr>
              <a:t>→</a:t>
            </a:r>
            <a:r>
              <a:rPr lang="pt-BR" dirty="0">
                <a:latin typeface="Times New Roman" pitchFamily="18" charset="0"/>
                <a:cs typeface="Times New Roman" pitchFamily="18" charset="0"/>
              </a:rPr>
              <a:t> autólise</a:t>
            </a:r>
            <a:endParaRPr lang="pt-BR" baseline="30000" dirty="0">
              <a:latin typeface="Times New Roman" pitchFamily="18" charset="0"/>
              <a:cs typeface="Times New Roman" pitchFamily="18" charset="0"/>
            </a:endParaRPr>
          </a:p>
        </p:txBody>
      </p:sp>
      <p:cxnSp>
        <p:nvCxnSpPr>
          <p:cNvPr id="59" name="Conector de seta reta 58"/>
          <p:cNvCxnSpPr>
            <a:stCxn id="27" idx="3"/>
            <a:endCxn id="76" idx="1"/>
          </p:cNvCxnSpPr>
          <p:nvPr/>
        </p:nvCxnSpPr>
        <p:spPr>
          <a:xfrm>
            <a:off x="6114197" y="5810946"/>
            <a:ext cx="3955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Conector de seta reta 86"/>
          <p:cNvCxnSpPr>
            <a:stCxn id="76" idx="3"/>
            <a:endCxn id="79" idx="1"/>
          </p:cNvCxnSpPr>
          <p:nvPr/>
        </p:nvCxnSpPr>
        <p:spPr>
          <a:xfrm>
            <a:off x="8447963" y="5810946"/>
            <a:ext cx="14116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CaixaDeTexto 90"/>
          <p:cNvSpPr txBox="1"/>
          <p:nvPr/>
        </p:nvSpPr>
        <p:spPr>
          <a:xfrm>
            <a:off x="8447963" y="5511233"/>
            <a:ext cx="1183370"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formando</a:t>
            </a:r>
            <a:endParaRPr lang="pt-BR" baseline="30000" dirty="0">
              <a:latin typeface="Times New Roman" pitchFamily="18" charset="0"/>
              <a:cs typeface="Times New Roman" pitchFamily="18" charset="0"/>
            </a:endParaRPr>
          </a:p>
        </p:txBody>
      </p:sp>
      <p:cxnSp>
        <p:nvCxnSpPr>
          <p:cNvPr id="54" name="Conector angulado 53"/>
          <p:cNvCxnSpPr>
            <a:stCxn id="64" idx="0"/>
            <a:endCxn id="97" idx="1"/>
          </p:cNvCxnSpPr>
          <p:nvPr/>
        </p:nvCxnSpPr>
        <p:spPr>
          <a:xfrm rot="16200000" flipH="1">
            <a:off x="1942486" y="3635898"/>
            <a:ext cx="273432" cy="1460863"/>
          </a:xfrm>
          <a:prstGeom prst="bentConnector4">
            <a:avLst>
              <a:gd name="adj1" fmla="val -83604"/>
              <a:gd name="adj2" fmla="val 87105"/>
            </a:avLst>
          </a:prstGeom>
          <a:ln>
            <a:tailEnd type="arrow"/>
          </a:ln>
        </p:spPr>
        <p:style>
          <a:lnRef idx="1">
            <a:schemeClr val="accent1"/>
          </a:lnRef>
          <a:fillRef idx="0">
            <a:schemeClr val="accent1"/>
          </a:fillRef>
          <a:effectRef idx="0">
            <a:schemeClr val="accent1"/>
          </a:effectRef>
          <a:fontRef idx="minor">
            <a:schemeClr val="tx1"/>
          </a:fontRef>
        </p:style>
      </p:cxnSp>
      <p:sp>
        <p:nvSpPr>
          <p:cNvPr id="97" name="CaixaDeTexto 96"/>
          <p:cNvSpPr txBox="1"/>
          <p:nvPr/>
        </p:nvSpPr>
        <p:spPr>
          <a:xfrm>
            <a:off x="2809634" y="4318379"/>
            <a:ext cx="2378923"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4</a:t>
            </a:r>
            <a:r>
              <a:rPr lang="pt-BR" dirty="0">
                <a:latin typeface="Times New Roman" pitchFamily="18" charset="0"/>
                <a:cs typeface="Times New Roman" pitchFamily="18" charset="0"/>
              </a:rPr>
              <a:t>) Lesão mitocondrial</a:t>
            </a:r>
            <a:endParaRPr lang="pt-BR" baseline="30000" dirty="0">
              <a:latin typeface="Times New Roman" pitchFamily="18" charset="0"/>
              <a:cs typeface="Times New Roman" pitchFamily="18" charset="0"/>
            </a:endParaRPr>
          </a:p>
        </p:txBody>
      </p:sp>
      <p:sp>
        <p:nvSpPr>
          <p:cNvPr id="99" name="CaixaDeTexto 98"/>
          <p:cNvSpPr txBox="1"/>
          <p:nvPr/>
        </p:nvSpPr>
        <p:spPr>
          <a:xfrm>
            <a:off x="5567874" y="4041381"/>
            <a:ext cx="2061122"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Abertura dos poros de permeabilidade transicional</a:t>
            </a:r>
            <a:endParaRPr lang="pt-BR" baseline="30000" dirty="0">
              <a:latin typeface="Times New Roman" pitchFamily="18" charset="0"/>
              <a:cs typeface="Times New Roman" pitchFamily="18" charset="0"/>
            </a:endParaRPr>
          </a:p>
        </p:txBody>
      </p:sp>
      <p:cxnSp>
        <p:nvCxnSpPr>
          <p:cNvPr id="101" name="Conector de seta reta 100"/>
          <p:cNvCxnSpPr>
            <a:stCxn id="97" idx="3"/>
            <a:endCxn id="99" idx="1"/>
          </p:cNvCxnSpPr>
          <p:nvPr/>
        </p:nvCxnSpPr>
        <p:spPr>
          <a:xfrm>
            <a:off x="5188557" y="4503045"/>
            <a:ext cx="37931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 name="CaixaDeTexto 104"/>
          <p:cNvSpPr txBox="1"/>
          <p:nvPr/>
        </p:nvSpPr>
        <p:spPr>
          <a:xfrm>
            <a:off x="7985238" y="4318380"/>
            <a:ext cx="1492221"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Saída de íons</a:t>
            </a:r>
          </a:p>
        </p:txBody>
      </p:sp>
      <p:cxnSp>
        <p:nvCxnSpPr>
          <p:cNvPr id="106" name="Conector de seta reta 105"/>
          <p:cNvCxnSpPr>
            <a:stCxn id="99" idx="3"/>
            <a:endCxn id="105" idx="1"/>
          </p:cNvCxnSpPr>
          <p:nvPr/>
        </p:nvCxnSpPr>
        <p:spPr>
          <a:xfrm>
            <a:off x="7628996" y="4503046"/>
            <a:ext cx="35624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8" name="CaixaDeTexto 117"/>
          <p:cNvSpPr txBox="1"/>
          <p:nvPr/>
        </p:nvSpPr>
        <p:spPr>
          <a:xfrm>
            <a:off x="9198588" y="3018534"/>
            <a:ext cx="2832133"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Diminuição do potencial de membrana e redução da fosforilação </a:t>
            </a:r>
            <a:r>
              <a:rPr lang="pt-BR" dirty="0" err="1">
                <a:latin typeface="Times New Roman" pitchFamily="18" charset="0"/>
                <a:cs typeface="Times New Roman" pitchFamily="18" charset="0"/>
              </a:rPr>
              <a:t>oxidativa</a:t>
            </a:r>
            <a:endParaRPr lang="pt-BR" dirty="0">
              <a:latin typeface="Times New Roman" pitchFamily="18" charset="0"/>
              <a:cs typeface="Times New Roman" pitchFamily="18" charset="0"/>
            </a:endParaRPr>
          </a:p>
        </p:txBody>
      </p:sp>
      <p:cxnSp>
        <p:nvCxnSpPr>
          <p:cNvPr id="127" name="Conector angulado 126"/>
          <p:cNvCxnSpPr>
            <a:stCxn id="105" idx="3"/>
            <a:endCxn id="118" idx="2"/>
          </p:cNvCxnSpPr>
          <p:nvPr/>
        </p:nvCxnSpPr>
        <p:spPr>
          <a:xfrm flipV="1">
            <a:off x="9477459" y="3941864"/>
            <a:ext cx="1137196" cy="56118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36" name="CaixaDeTexto 135"/>
          <p:cNvSpPr txBox="1"/>
          <p:nvPr/>
        </p:nvSpPr>
        <p:spPr>
          <a:xfrm>
            <a:off x="9198588" y="1938513"/>
            <a:ext cx="2832133"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Inibindo atividade de </a:t>
            </a:r>
            <a:r>
              <a:rPr lang="pt-BR" dirty="0" err="1">
                <a:latin typeface="Times New Roman" pitchFamily="18" charset="0"/>
                <a:cs typeface="Times New Roman" pitchFamily="18" charset="0"/>
              </a:rPr>
              <a:t>ATPase</a:t>
            </a:r>
            <a:r>
              <a:rPr lang="pt-BR" dirty="0">
                <a:latin typeface="Times New Roman" pitchFamily="18" charset="0"/>
                <a:cs typeface="Times New Roman" pitchFamily="18" charset="0"/>
              </a:rPr>
              <a:t> e a síntese de ATP</a:t>
            </a:r>
          </a:p>
        </p:txBody>
      </p:sp>
      <p:cxnSp>
        <p:nvCxnSpPr>
          <p:cNvPr id="137" name="Conector de seta reta 136"/>
          <p:cNvCxnSpPr>
            <a:stCxn id="118" idx="0"/>
            <a:endCxn id="136" idx="2"/>
          </p:cNvCxnSpPr>
          <p:nvPr/>
        </p:nvCxnSpPr>
        <p:spPr>
          <a:xfrm flipV="1">
            <a:off x="10614655" y="2584844"/>
            <a:ext cx="0" cy="4336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3" name="Conector de seta reta 142"/>
          <p:cNvCxnSpPr>
            <a:stCxn id="46" idx="3"/>
            <a:endCxn id="56" idx="1"/>
          </p:cNvCxnSpPr>
          <p:nvPr/>
        </p:nvCxnSpPr>
        <p:spPr>
          <a:xfrm>
            <a:off x="4584812" y="1166100"/>
            <a:ext cx="36616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5" name="CaixaDeTexto 144"/>
          <p:cNvSpPr txBox="1"/>
          <p:nvPr/>
        </p:nvSpPr>
        <p:spPr>
          <a:xfrm>
            <a:off x="5150024" y="1748527"/>
            <a:ext cx="1887193"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Liberam suas </a:t>
            </a:r>
            <a:r>
              <a:rPr lang="pt-BR" dirty="0" err="1">
                <a:latin typeface="Times New Roman" pitchFamily="18" charset="0"/>
                <a:cs typeface="Times New Roman" pitchFamily="18" charset="0"/>
              </a:rPr>
              <a:t>hidrolases</a:t>
            </a:r>
            <a:endParaRPr lang="pt-BR" baseline="30000" dirty="0">
              <a:latin typeface="Times New Roman" pitchFamily="18" charset="0"/>
              <a:cs typeface="Times New Roman" pitchFamily="18" charset="0"/>
            </a:endParaRPr>
          </a:p>
        </p:txBody>
      </p:sp>
      <p:cxnSp>
        <p:nvCxnSpPr>
          <p:cNvPr id="146" name="Conector de seta reta 145"/>
          <p:cNvCxnSpPr>
            <a:stCxn id="56" idx="2"/>
            <a:endCxn id="145" idx="0"/>
          </p:cNvCxnSpPr>
          <p:nvPr/>
        </p:nvCxnSpPr>
        <p:spPr>
          <a:xfrm>
            <a:off x="6093621" y="1350766"/>
            <a:ext cx="0" cy="3977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1" name="CaixaDeTexto 150"/>
          <p:cNvSpPr txBox="1"/>
          <p:nvPr/>
        </p:nvSpPr>
        <p:spPr>
          <a:xfrm>
            <a:off x="5110541" y="2783176"/>
            <a:ext cx="196615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Iniciam a autólise</a:t>
            </a:r>
            <a:endParaRPr lang="pt-BR" baseline="30000" dirty="0">
              <a:latin typeface="Times New Roman" pitchFamily="18" charset="0"/>
              <a:cs typeface="Times New Roman" pitchFamily="18" charset="0"/>
            </a:endParaRPr>
          </a:p>
        </p:txBody>
      </p:sp>
      <p:cxnSp>
        <p:nvCxnSpPr>
          <p:cNvPr id="156" name="Conector de seta reta 155"/>
          <p:cNvCxnSpPr>
            <a:stCxn id="145" idx="2"/>
            <a:endCxn id="151" idx="0"/>
          </p:cNvCxnSpPr>
          <p:nvPr/>
        </p:nvCxnSpPr>
        <p:spPr>
          <a:xfrm flipH="1">
            <a:off x="6093620" y="2394858"/>
            <a:ext cx="1" cy="388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Conector de seta reta 81"/>
          <p:cNvCxnSpPr>
            <a:stCxn id="37" idx="3"/>
            <a:endCxn id="45" idx="1"/>
          </p:cNvCxnSpPr>
          <p:nvPr/>
        </p:nvCxnSpPr>
        <p:spPr>
          <a:xfrm>
            <a:off x="7331293" y="1724737"/>
            <a:ext cx="105048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t="12037"/>
          <a:stretch/>
        </p:blipFill>
        <p:spPr>
          <a:xfrm>
            <a:off x="79721" y="1073953"/>
            <a:ext cx="2657143" cy="3501775"/>
          </a:xfrm>
          <a:prstGeom prst="rect">
            <a:avLst/>
          </a:prstGeom>
        </p:spPr>
      </p:pic>
      <p:cxnSp>
        <p:nvCxnSpPr>
          <p:cNvPr id="54" name="Conector angulado 53"/>
          <p:cNvCxnSpPr>
            <a:stCxn id="2" idx="0"/>
            <a:endCxn id="97" idx="1"/>
          </p:cNvCxnSpPr>
          <p:nvPr/>
        </p:nvCxnSpPr>
        <p:spPr>
          <a:xfrm rot="5400000" flipH="1" flipV="1">
            <a:off x="2016630" y="280950"/>
            <a:ext cx="184666" cy="1401341"/>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7" name="CaixaDeTexto 96"/>
          <p:cNvSpPr txBox="1"/>
          <p:nvPr/>
        </p:nvSpPr>
        <p:spPr>
          <a:xfrm>
            <a:off x="2809634" y="704621"/>
            <a:ext cx="2378923"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5</a:t>
            </a:r>
            <a:r>
              <a:rPr lang="pt-BR" dirty="0">
                <a:latin typeface="Times New Roman" pitchFamily="18" charset="0"/>
                <a:cs typeface="Times New Roman" pitchFamily="18" charset="0"/>
              </a:rPr>
              <a:t>) Causas da necrose</a:t>
            </a:r>
          </a:p>
        </p:txBody>
      </p:sp>
      <p:sp>
        <p:nvSpPr>
          <p:cNvPr id="37" name="CaixaDeTexto 36"/>
          <p:cNvSpPr txBox="1"/>
          <p:nvPr/>
        </p:nvSpPr>
        <p:spPr>
          <a:xfrm>
            <a:off x="4573174" y="1263072"/>
            <a:ext cx="2758119" cy="923330"/>
          </a:xfrm>
          <a:prstGeom prst="rect">
            <a:avLst/>
          </a:prstGeom>
          <a:noFill/>
        </p:spPr>
        <p:txBody>
          <a:bodyPr wrap="square" rtlCol="0">
            <a:spAutoFit/>
          </a:bodyPr>
          <a:lstStyle/>
          <a:p>
            <a:pPr algn="ctr"/>
            <a:r>
              <a:rPr lang="pt-BR" dirty="0">
                <a:latin typeface="Times New Roman" pitchFamily="18" charset="0"/>
                <a:cs typeface="Times New Roman" pitchFamily="18" charset="0"/>
              </a:rPr>
              <a:t>1- Redução de energia, por obstrução vascular</a:t>
            </a:r>
          </a:p>
          <a:p>
            <a:pPr algn="ctr"/>
            <a:r>
              <a:rPr lang="pt-BR" dirty="0">
                <a:latin typeface="Times New Roman" pitchFamily="18" charset="0"/>
                <a:cs typeface="Times New Roman" pitchFamily="18" charset="0"/>
              </a:rPr>
              <a:t>(isquemia, </a:t>
            </a:r>
            <a:r>
              <a:rPr lang="pt-BR" dirty="0" err="1">
                <a:latin typeface="Times New Roman" pitchFamily="18" charset="0"/>
                <a:cs typeface="Times New Roman" pitchFamily="18" charset="0"/>
              </a:rPr>
              <a:t>anóxia</a:t>
            </a:r>
            <a:r>
              <a:rPr lang="pt-BR" dirty="0">
                <a:latin typeface="Times New Roman" pitchFamily="18" charset="0"/>
                <a:cs typeface="Times New Roman" pitchFamily="18" charset="0"/>
              </a:rPr>
              <a:t>)</a:t>
            </a:r>
          </a:p>
        </p:txBody>
      </p:sp>
      <p:cxnSp>
        <p:nvCxnSpPr>
          <p:cNvPr id="38" name="Conector angulado 37"/>
          <p:cNvCxnSpPr>
            <a:stCxn id="97" idx="2"/>
            <a:endCxn id="37" idx="1"/>
          </p:cNvCxnSpPr>
          <p:nvPr/>
        </p:nvCxnSpPr>
        <p:spPr>
          <a:xfrm rot="16200000" flipH="1">
            <a:off x="3960743" y="1112306"/>
            <a:ext cx="650784" cy="574078"/>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CaixaDeTexto 43"/>
          <p:cNvSpPr txBox="1"/>
          <p:nvPr/>
        </p:nvSpPr>
        <p:spPr>
          <a:xfrm>
            <a:off x="4573174" y="2363175"/>
            <a:ext cx="2209933" cy="923330"/>
          </a:xfrm>
          <a:prstGeom prst="rect">
            <a:avLst/>
          </a:prstGeom>
          <a:noFill/>
        </p:spPr>
        <p:txBody>
          <a:bodyPr wrap="square" rtlCol="0">
            <a:spAutoFit/>
          </a:bodyPr>
          <a:lstStyle/>
          <a:p>
            <a:pPr algn="ctr"/>
            <a:r>
              <a:rPr lang="pt-BR" dirty="0">
                <a:latin typeface="Times New Roman" pitchFamily="18" charset="0"/>
                <a:cs typeface="Times New Roman" pitchFamily="18" charset="0"/>
              </a:rPr>
              <a:t>2- Geração de Espécies reativas de oxigênio</a:t>
            </a:r>
          </a:p>
        </p:txBody>
      </p:sp>
      <p:sp>
        <p:nvSpPr>
          <p:cNvPr id="45" name="CaixaDeTexto 44"/>
          <p:cNvSpPr txBox="1"/>
          <p:nvPr/>
        </p:nvSpPr>
        <p:spPr>
          <a:xfrm>
            <a:off x="8381774" y="1401571"/>
            <a:ext cx="2332764" cy="646331"/>
          </a:xfrm>
          <a:prstGeom prst="rect">
            <a:avLst/>
          </a:prstGeom>
          <a:noFill/>
        </p:spPr>
        <p:txBody>
          <a:bodyPr wrap="square" rtlCol="0">
            <a:spAutoFit/>
          </a:bodyPr>
          <a:lstStyle/>
          <a:p>
            <a:pPr algn="ctr"/>
            <a:r>
              <a:rPr lang="pt-BR" dirty="0">
                <a:latin typeface="Times New Roman" pitchFamily="18" charset="0"/>
                <a:cs typeface="Times New Roman" pitchFamily="18" charset="0"/>
              </a:rPr>
              <a:t>Inibição dos processos respiratórios da célula</a:t>
            </a:r>
          </a:p>
        </p:txBody>
      </p:sp>
      <p:sp>
        <p:nvSpPr>
          <p:cNvPr id="53" name="CaixaDeTexto 52"/>
          <p:cNvSpPr txBox="1"/>
          <p:nvPr/>
        </p:nvSpPr>
        <p:spPr>
          <a:xfrm>
            <a:off x="7438071" y="1287165"/>
            <a:ext cx="668892" cy="369332"/>
          </a:xfrm>
          <a:prstGeom prst="rect">
            <a:avLst/>
          </a:prstGeom>
          <a:noFill/>
        </p:spPr>
        <p:txBody>
          <a:bodyPr wrap="square" rtlCol="0">
            <a:spAutoFit/>
          </a:bodyPr>
          <a:lstStyle/>
          <a:p>
            <a:pPr algn="ctr"/>
            <a:r>
              <a:rPr lang="pt-BR" dirty="0">
                <a:latin typeface="Times New Roman" pitchFamily="18" charset="0"/>
                <a:cs typeface="Times New Roman" pitchFamily="18" charset="0"/>
              </a:rPr>
              <a:t>e/ou </a:t>
            </a:r>
          </a:p>
        </p:txBody>
      </p:sp>
      <p:cxnSp>
        <p:nvCxnSpPr>
          <p:cNvPr id="57" name="Conector angulado 56"/>
          <p:cNvCxnSpPr>
            <a:stCxn id="97" idx="2"/>
            <a:endCxn id="44" idx="1"/>
          </p:cNvCxnSpPr>
          <p:nvPr/>
        </p:nvCxnSpPr>
        <p:spPr>
          <a:xfrm rot="16200000" flipH="1">
            <a:off x="3410692" y="1662357"/>
            <a:ext cx="1750887" cy="574078"/>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CaixaDeTexto 64"/>
          <p:cNvSpPr txBox="1"/>
          <p:nvPr/>
        </p:nvSpPr>
        <p:spPr>
          <a:xfrm>
            <a:off x="4573174" y="3544993"/>
            <a:ext cx="2359889" cy="1200329"/>
          </a:xfrm>
          <a:prstGeom prst="rect">
            <a:avLst/>
          </a:prstGeom>
          <a:noFill/>
        </p:spPr>
        <p:txBody>
          <a:bodyPr wrap="square" rtlCol="0">
            <a:spAutoFit/>
          </a:bodyPr>
          <a:lstStyle/>
          <a:p>
            <a:pPr algn="ctr"/>
            <a:r>
              <a:rPr lang="pt-BR" dirty="0">
                <a:latin typeface="Times New Roman" pitchFamily="18" charset="0"/>
                <a:cs typeface="Times New Roman" pitchFamily="18" charset="0"/>
              </a:rPr>
              <a:t>3- Distúrbios enzimático  inibindo processos vitais da célula</a:t>
            </a:r>
          </a:p>
        </p:txBody>
      </p:sp>
      <p:cxnSp>
        <p:nvCxnSpPr>
          <p:cNvPr id="66" name="Conector angulado 65"/>
          <p:cNvCxnSpPr>
            <a:stCxn id="97" idx="2"/>
            <a:endCxn id="65" idx="1"/>
          </p:cNvCxnSpPr>
          <p:nvPr/>
        </p:nvCxnSpPr>
        <p:spPr>
          <a:xfrm rot="16200000" flipH="1">
            <a:off x="2750533" y="2322516"/>
            <a:ext cx="3071205" cy="574078"/>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CaixaDeTexto 69"/>
          <p:cNvSpPr txBox="1"/>
          <p:nvPr/>
        </p:nvSpPr>
        <p:spPr>
          <a:xfrm>
            <a:off x="4573175" y="5059220"/>
            <a:ext cx="2808313" cy="646331"/>
          </a:xfrm>
          <a:prstGeom prst="rect">
            <a:avLst/>
          </a:prstGeom>
          <a:noFill/>
        </p:spPr>
        <p:txBody>
          <a:bodyPr wrap="square" rtlCol="0">
            <a:spAutoFit/>
          </a:bodyPr>
          <a:lstStyle/>
          <a:p>
            <a:pPr algn="ctr"/>
            <a:r>
              <a:rPr lang="pt-BR" dirty="0">
                <a:latin typeface="Times New Roman" pitchFamily="18" charset="0"/>
                <a:cs typeface="Times New Roman" pitchFamily="18" charset="0"/>
              </a:rPr>
              <a:t>4- Agressão direta à membrana citoplasmática</a:t>
            </a:r>
          </a:p>
        </p:txBody>
      </p:sp>
      <p:cxnSp>
        <p:nvCxnSpPr>
          <p:cNvPr id="71" name="Conector angulado 70"/>
          <p:cNvCxnSpPr>
            <a:stCxn id="97" idx="2"/>
            <a:endCxn id="70" idx="1"/>
          </p:cNvCxnSpPr>
          <p:nvPr/>
        </p:nvCxnSpPr>
        <p:spPr>
          <a:xfrm rot="16200000" flipH="1">
            <a:off x="2131919" y="2941129"/>
            <a:ext cx="4308433" cy="574079"/>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CaixaDeTexto 76"/>
          <p:cNvSpPr txBox="1"/>
          <p:nvPr/>
        </p:nvSpPr>
        <p:spPr>
          <a:xfrm>
            <a:off x="8876523" y="5197720"/>
            <a:ext cx="2057601" cy="369332"/>
          </a:xfrm>
          <a:prstGeom prst="rect">
            <a:avLst/>
          </a:prstGeom>
          <a:noFill/>
        </p:spPr>
        <p:txBody>
          <a:bodyPr wrap="square" rtlCol="0">
            <a:spAutoFit/>
          </a:bodyPr>
          <a:lstStyle/>
          <a:p>
            <a:pPr algn="ctr"/>
            <a:r>
              <a:rPr lang="pt-BR" dirty="0">
                <a:latin typeface="Times New Roman" pitchFamily="18" charset="0"/>
                <a:cs typeface="Times New Roman" pitchFamily="18" charset="0"/>
              </a:rPr>
              <a:t>Canais hidrofílicos</a:t>
            </a:r>
          </a:p>
        </p:txBody>
      </p:sp>
      <p:cxnSp>
        <p:nvCxnSpPr>
          <p:cNvPr id="78" name="Conector de seta reta 77"/>
          <p:cNvCxnSpPr>
            <a:stCxn id="70" idx="3"/>
            <a:endCxn id="77" idx="1"/>
          </p:cNvCxnSpPr>
          <p:nvPr/>
        </p:nvCxnSpPr>
        <p:spPr>
          <a:xfrm>
            <a:off x="7381488" y="5382386"/>
            <a:ext cx="14950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 name="CaixaDeTexto 80"/>
          <p:cNvSpPr txBox="1"/>
          <p:nvPr/>
        </p:nvSpPr>
        <p:spPr>
          <a:xfrm>
            <a:off x="7495069" y="5053190"/>
            <a:ext cx="1158561" cy="369332"/>
          </a:xfrm>
          <a:prstGeom prst="rect">
            <a:avLst/>
          </a:prstGeom>
          <a:noFill/>
        </p:spPr>
        <p:txBody>
          <a:bodyPr wrap="square" rtlCol="0">
            <a:spAutoFit/>
          </a:bodyPr>
          <a:lstStyle/>
          <a:p>
            <a:pPr algn="ctr"/>
            <a:r>
              <a:rPr lang="pt-BR" dirty="0">
                <a:latin typeface="Times New Roman" pitchFamily="18" charset="0"/>
                <a:cs typeface="Times New Roman" pitchFamily="18" charset="0"/>
              </a:rPr>
              <a:t>formação</a:t>
            </a:r>
          </a:p>
        </p:txBody>
      </p:sp>
      <p:sp>
        <p:nvSpPr>
          <p:cNvPr id="83" name="CaixaDeTexto 82"/>
          <p:cNvSpPr txBox="1"/>
          <p:nvPr/>
        </p:nvSpPr>
        <p:spPr>
          <a:xfrm>
            <a:off x="8802596" y="6073536"/>
            <a:ext cx="2205454" cy="369332"/>
          </a:xfrm>
          <a:prstGeom prst="rect">
            <a:avLst/>
          </a:prstGeom>
          <a:noFill/>
        </p:spPr>
        <p:txBody>
          <a:bodyPr wrap="square" rtlCol="0">
            <a:spAutoFit/>
          </a:bodyPr>
          <a:lstStyle/>
          <a:p>
            <a:pPr algn="ctr"/>
            <a:r>
              <a:rPr lang="pt-BR" dirty="0">
                <a:latin typeface="Times New Roman" pitchFamily="18" charset="0"/>
                <a:cs typeface="Times New Roman" pitchFamily="18" charset="0"/>
              </a:rPr>
              <a:t>Perda de eletrólitos</a:t>
            </a:r>
          </a:p>
        </p:txBody>
      </p:sp>
      <p:cxnSp>
        <p:nvCxnSpPr>
          <p:cNvPr id="88" name="Conector de seta reta 87"/>
          <p:cNvCxnSpPr>
            <a:stCxn id="77" idx="2"/>
            <a:endCxn id="83" idx="0"/>
          </p:cNvCxnSpPr>
          <p:nvPr/>
        </p:nvCxnSpPr>
        <p:spPr>
          <a:xfrm flipH="1">
            <a:off x="9905323" y="5567052"/>
            <a:ext cx="1" cy="5064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Retângulo 61"/>
          <p:cNvSpPr/>
          <p:nvPr/>
        </p:nvSpPr>
        <p:spPr>
          <a:xfrm>
            <a:off x="5022376" y="1829537"/>
            <a:ext cx="1910687" cy="356865"/>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69" name="Conector angulado 68"/>
          <p:cNvCxnSpPr>
            <a:stCxn id="62" idx="3"/>
            <a:endCxn id="103" idx="0"/>
          </p:cNvCxnSpPr>
          <p:nvPr/>
        </p:nvCxnSpPr>
        <p:spPr>
          <a:xfrm>
            <a:off x="6933063" y="2007970"/>
            <a:ext cx="1020228" cy="601585"/>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Retângulo 102"/>
          <p:cNvSpPr/>
          <p:nvPr/>
        </p:nvSpPr>
        <p:spPr>
          <a:xfrm>
            <a:off x="7178722" y="2609555"/>
            <a:ext cx="1549138" cy="618613"/>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Necrose coagulativa</a:t>
            </a:r>
            <a:endParaRPr lang="pt-BR" dirty="0">
              <a:latin typeface="Times New Roman" pitchFamily="18" charset="0"/>
              <a:cs typeface="Times New Roman" pitchFamily="18" charset="0"/>
            </a:endParaRPr>
          </a:p>
        </p:txBody>
      </p:sp>
      <p:sp>
        <p:nvSpPr>
          <p:cNvPr id="108" name="Retângulo 107"/>
          <p:cNvSpPr/>
          <p:nvPr/>
        </p:nvSpPr>
        <p:spPr>
          <a:xfrm>
            <a:off x="9130753" y="2609555"/>
            <a:ext cx="2128649" cy="618613"/>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Células necrosadas</a:t>
            </a:r>
          </a:p>
        </p:txBody>
      </p:sp>
      <p:cxnSp>
        <p:nvCxnSpPr>
          <p:cNvPr id="84" name="Conector reto 83"/>
          <p:cNvCxnSpPr>
            <a:stCxn id="103" idx="3"/>
            <a:endCxn id="108" idx="1"/>
          </p:cNvCxnSpPr>
          <p:nvPr/>
        </p:nvCxnSpPr>
        <p:spPr>
          <a:xfrm>
            <a:off x="8727860" y="2918862"/>
            <a:ext cx="40289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4" name="Retângulo 113"/>
          <p:cNvSpPr/>
          <p:nvPr/>
        </p:nvSpPr>
        <p:spPr>
          <a:xfrm>
            <a:off x="9130752" y="3645880"/>
            <a:ext cx="2128649" cy="1034397"/>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citoplasma com aspecto de</a:t>
            </a:r>
            <a:br>
              <a:rPr lang="pt-BR" dirty="0">
                <a:latin typeface="Times New Roman" pitchFamily="18" charset="0"/>
                <a:cs typeface="Times New Roman" pitchFamily="18" charset="0"/>
              </a:rPr>
            </a:br>
            <a:r>
              <a:rPr lang="pt-BR" dirty="0">
                <a:latin typeface="Times New Roman" pitchFamily="18" charset="0"/>
                <a:cs typeface="Times New Roman" pitchFamily="18" charset="0"/>
              </a:rPr>
              <a:t>substância coagulada</a:t>
            </a:r>
          </a:p>
        </p:txBody>
      </p:sp>
      <p:cxnSp>
        <p:nvCxnSpPr>
          <p:cNvPr id="117" name="Conector reto 116"/>
          <p:cNvCxnSpPr>
            <a:stCxn id="108" idx="2"/>
            <a:endCxn id="114" idx="0"/>
          </p:cNvCxnSpPr>
          <p:nvPr/>
        </p:nvCxnSpPr>
        <p:spPr>
          <a:xfrm flipH="1">
            <a:off x="10195077" y="3228168"/>
            <a:ext cx="1" cy="4177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87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fade">
                                      <p:cBhvr>
                                        <p:cTn id="13" dur="500"/>
                                        <p:tgtEl>
                                          <p:spTgt spid="103"/>
                                        </p:tgtEl>
                                      </p:cBhvr>
                                    </p:animEffect>
                                  </p:childTnLst>
                                </p:cTn>
                              </p:par>
                              <p:par>
                                <p:cTn id="14" presetID="10" presetClass="entr" presetSubtype="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par>
                                <p:cTn id="20" presetID="10" presetClass="entr" presetSubtype="0" fill="hold"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4"/>
                                        </p:tgtEl>
                                        <p:attrNameLst>
                                          <p:attrName>style.visibility</p:attrName>
                                        </p:attrNameLst>
                                      </p:cBhvr>
                                      <p:to>
                                        <p:strVal val="visible"/>
                                      </p:to>
                                    </p:set>
                                    <p:animEffect transition="in" filter="fade">
                                      <p:cBhvr>
                                        <p:cTn id="2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103" grpId="0" animBg="1"/>
      <p:bldP spid="108" grpId="0" animBg="1"/>
      <p:bldP spid="1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192408" y="1029036"/>
            <a:ext cx="6805074" cy="5591497"/>
            <a:chOff x="75674" y="1166665"/>
            <a:chExt cx="6805074" cy="5591497"/>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18" y="1166665"/>
              <a:ext cx="6390476" cy="5561905"/>
            </a:xfrm>
            <a:prstGeom prst="rect">
              <a:avLst/>
            </a:prstGeom>
          </p:spPr>
        </p:pic>
        <p:sp>
          <p:nvSpPr>
            <p:cNvPr id="6" name="CaixaDeTexto 5"/>
            <p:cNvSpPr txBox="1"/>
            <p:nvPr/>
          </p:nvSpPr>
          <p:spPr>
            <a:xfrm>
              <a:off x="75674" y="5088182"/>
              <a:ext cx="811430" cy="584775"/>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Lise da célula</a:t>
              </a:r>
            </a:p>
          </p:txBody>
        </p:sp>
        <p:sp>
          <p:nvSpPr>
            <p:cNvPr id="7" name="CaixaDeTexto 6"/>
            <p:cNvSpPr txBox="1"/>
            <p:nvPr/>
          </p:nvSpPr>
          <p:spPr>
            <a:xfrm>
              <a:off x="764273" y="5886779"/>
              <a:ext cx="1596790" cy="584775"/>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Efeito citopático viral direto</a:t>
              </a:r>
            </a:p>
          </p:txBody>
        </p:sp>
        <p:sp>
          <p:nvSpPr>
            <p:cNvPr id="8" name="Elipse 7"/>
            <p:cNvSpPr/>
            <p:nvPr/>
          </p:nvSpPr>
          <p:spPr>
            <a:xfrm>
              <a:off x="181139" y="3606423"/>
              <a:ext cx="300250" cy="341194"/>
            </a:xfrm>
            <a:prstGeom prst="ellipse">
              <a:avLst/>
            </a:prstGeom>
            <a:solidFill>
              <a:schemeClr val="bg1"/>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B</a:t>
              </a:r>
            </a:p>
          </p:txBody>
        </p:sp>
        <p:sp>
          <p:nvSpPr>
            <p:cNvPr id="9" name="Elipse 8"/>
            <p:cNvSpPr/>
            <p:nvPr/>
          </p:nvSpPr>
          <p:spPr>
            <a:xfrm>
              <a:off x="1293431" y="1166665"/>
              <a:ext cx="300250" cy="341194"/>
            </a:xfrm>
            <a:prstGeom prst="ellipse">
              <a:avLst/>
            </a:prstGeom>
            <a:solidFill>
              <a:schemeClr val="bg1"/>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A</a:t>
              </a:r>
            </a:p>
          </p:txBody>
        </p:sp>
        <p:sp>
          <p:nvSpPr>
            <p:cNvPr id="10" name="Elipse 9"/>
            <p:cNvSpPr/>
            <p:nvPr/>
          </p:nvSpPr>
          <p:spPr>
            <a:xfrm>
              <a:off x="5581103" y="3301404"/>
              <a:ext cx="300250" cy="341194"/>
            </a:xfrm>
            <a:prstGeom prst="ellipse">
              <a:avLst/>
            </a:prstGeom>
            <a:solidFill>
              <a:schemeClr val="bg1"/>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C</a:t>
              </a:r>
            </a:p>
          </p:txBody>
        </p:sp>
        <p:sp>
          <p:nvSpPr>
            <p:cNvPr id="11" name="CaixaDeTexto 10"/>
            <p:cNvSpPr txBox="1"/>
            <p:nvPr/>
          </p:nvSpPr>
          <p:spPr>
            <a:xfrm>
              <a:off x="5731225" y="3893025"/>
              <a:ext cx="81143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Lise</a:t>
              </a:r>
            </a:p>
          </p:txBody>
        </p:sp>
        <p:sp>
          <p:nvSpPr>
            <p:cNvPr id="12" name="CaixaDeTexto 11"/>
            <p:cNvSpPr txBox="1"/>
            <p:nvPr/>
          </p:nvSpPr>
          <p:spPr>
            <a:xfrm>
              <a:off x="5881357" y="4528784"/>
              <a:ext cx="999391"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Apoptose</a:t>
              </a:r>
            </a:p>
          </p:txBody>
        </p:sp>
        <p:sp>
          <p:nvSpPr>
            <p:cNvPr id="13" name="CaixaDeTexto 12"/>
            <p:cNvSpPr txBox="1"/>
            <p:nvPr/>
          </p:nvSpPr>
          <p:spPr>
            <a:xfrm>
              <a:off x="4936558" y="5659646"/>
              <a:ext cx="999391"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Enzimas</a:t>
              </a:r>
            </a:p>
          </p:txBody>
        </p:sp>
        <p:sp>
          <p:nvSpPr>
            <p:cNvPr id="14" name="CaixaDeTexto 13"/>
            <p:cNvSpPr txBox="1"/>
            <p:nvPr/>
          </p:nvSpPr>
          <p:spPr>
            <a:xfrm>
              <a:off x="4324684" y="5772094"/>
              <a:ext cx="499695"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RL</a:t>
              </a:r>
            </a:p>
          </p:txBody>
        </p:sp>
        <p:sp>
          <p:nvSpPr>
            <p:cNvPr id="15" name="CaixaDeTexto 14"/>
            <p:cNvSpPr txBox="1"/>
            <p:nvPr/>
          </p:nvSpPr>
          <p:spPr>
            <a:xfrm>
              <a:off x="3205574" y="6173387"/>
              <a:ext cx="1596790" cy="584775"/>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Efeito citopático imunomediado</a:t>
              </a:r>
            </a:p>
          </p:txBody>
        </p:sp>
      </p:grpSp>
      <p:sp>
        <p:nvSpPr>
          <p:cNvPr id="19" name="Retângulo de cantos arredondados 18"/>
          <p:cNvSpPr/>
          <p:nvPr/>
        </p:nvSpPr>
        <p:spPr>
          <a:xfrm>
            <a:off x="4044184" y="2699753"/>
            <a:ext cx="1528549" cy="443863"/>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Lise celular</a:t>
            </a:r>
          </a:p>
        </p:txBody>
      </p:sp>
      <p:sp>
        <p:nvSpPr>
          <p:cNvPr id="21" name="Retângulo de cantos arredondados 20"/>
          <p:cNvSpPr/>
          <p:nvPr/>
        </p:nvSpPr>
        <p:spPr>
          <a:xfrm>
            <a:off x="6153285" y="1257612"/>
            <a:ext cx="1709074" cy="853269"/>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Lesão imunomediada</a:t>
            </a:r>
          </a:p>
        </p:txBody>
      </p:sp>
      <p:sp>
        <p:nvSpPr>
          <p:cNvPr id="24" name="Retângulo de cantos arredondados 23"/>
          <p:cNvSpPr/>
          <p:nvPr/>
        </p:nvSpPr>
        <p:spPr>
          <a:xfrm>
            <a:off x="6153285" y="2477821"/>
            <a:ext cx="1727886" cy="887727"/>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Efeito citopático viral direto</a:t>
            </a:r>
          </a:p>
        </p:txBody>
      </p:sp>
      <p:cxnSp>
        <p:nvCxnSpPr>
          <p:cNvPr id="46" name="Conector angulado 45"/>
          <p:cNvCxnSpPr>
            <a:stCxn id="21" idx="0"/>
            <a:endCxn id="47" idx="0"/>
          </p:cNvCxnSpPr>
          <p:nvPr/>
        </p:nvCxnSpPr>
        <p:spPr>
          <a:xfrm rot="16200000" flipH="1">
            <a:off x="8110345" y="155089"/>
            <a:ext cx="16352" cy="2221399"/>
          </a:xfrm>
          <a:prstGeom prst="bentConnector3">
            <a:avLst>
              <a:gd name="adj1" fmla="val -1397994"/>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Retângulo de cantos arredondados 46"/>
          <p:cNvSpPr/>
          <p:nvPr/>
        </p:nvSpPr>
        <p:spPr>
          <a:xfrm>
            <a:off x="8106823" y="1273964"/>
            <a:ext cx="2244795" cy="836918"/>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Exposição dos antígenos virais (Ag)</a:t>
            </a:r>
          </a:p>
        </p:txBody>
      </p:sp>
      <p:sp>
        <p:nvSpPr>
          <p:cNvPr id="51" name="Retângulo de cantos arredondados 50"/>
          <p:cNvSpPr/>
          <p:nvPr/>
        </p:nvSpPr>
        <p:spPr>
          <a:xfrm>
            <a:off x="10754436" y="1374283"/>
            <a:ext cx="1230982" cy="619928"/>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membrana celular</a:t>
            </a:r>
          </a:p>
        </p:txBody>
      </p:sp>
      <p:cxnSp>
        <p:nvCxnSpPr>
          <p:cNvPr id="53" name="Conector reto 52"/>
          <p:cNvCxnSpPr>
            <a:stCxn id="47" idx="3"/>
            <a:endCxn id="51" idx="1"/>
          </p:cNvCxnSpPr>
          <p:nvPr/>
        </p:nvCxnSpPr>
        <p:spPr>
          <a:xfrm flipV="1">
            <a:off x="10351618" y="1684247"/>
            <a:ext cx="402818" cy="817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5" name="Grupo 94"/>
          <p:cNvGrpSpPr/>
          <p:nvPr/>
        </p:nvGrpSpPr>
        <p:grpSpPr>
          <a:xfrm>
            <a:off x="2183642" y="771117"/>
            <a:ext cx="2624816" cy="2069902"/>
            <a:chOff x="2183642" y="771117"/>
            <a:chExt cx="2624816" cy="2069902"/>
          </a:xfrm>
        </p:grpSpPr>
        <p:cxnSp>
          <p:nvCxnSpPr>
            <p:cNvPr id="33" name="Conector angulado 32"/>
            <p:cNvCxnSpPr>
              <a:stCxn id="39" idx="0"/>
              <a:endCxn id="19" idx="0"/>
            </p:cNvCxnSpPr>
            <p:nvPr/>
          </p:nvCxnSpPr>
          <p:spPr>
            <a:xfrm rot="16200000" flipH="1">
              <a:off x="2885206" y="776501"/>
              <a:ext cx="1800894" cy="2045611"/>
            </a:xfrm>
            <a:prstGeom prst="bentConnector3">
              <a:avLst>
                <a:gd name="adj1" fmla="val -12694"/>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Elipse 38"/>
            <p:cNvSpPr/>
            <p:nvPr/>
          </p:nvSpPr>
          <p:spPr>
            <a:xfrm>
              <a:off x="2183642" y="898859"/>
              <a:ext cx="1158411" cy="981846"/>
            </a:xfrm>
            <a:prstGeom prst="ellipse">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40" name="CaixaDeTexto 39"/>
            <p:cNvSpPr txBox="1"/>
            <p:nvPr/>
          </p:nvSpPr>
          <p:spPr>
            <a:xfrm rot="5400000">
              <a:off x="3594693" y="1666675"/>
              <a:ext cx="197935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Replicação viral</a:t>
              </a:r>
            </a:p>
          </p:txBody>
        </p:sp>
        <p:sp>
          <p:nvSpPr>
            <p:cNvPr id="59" name="CaixaDeTexto 58"/>
            <p:cNvSpPr txBox="1"/>
            <p:nvPr/>
          </p:nvSpPr>
          <p:spPr>
            <a:xfrm>
              <a:off x="3616656" y="771117"/>
              <a:ext cx="1145138"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Entrada +</a:t>
              </a:r>
            </a:p>
          </p:txBody>
        </p:sp>
      </p:grpSp>
      <p:cxnSp>
        <p:nvCxnSpPr>
          <p:cNvPr id="66" name="Conector reto 65"/>
          <p:cNvCxnSpPr>
            <a:stCxn id="19" idx="3"/>
            <a:endCxn id="21" idx="1"/>
          </p:cNvCxnSpPr>
          <p:nvPr/>
        </p:nvCxnSpPr>
        <p:spPr>
          <a:xfrm flipV="1">
            <a:off x="5572733" y="1684247"/>
            <a:ext cx="580552" cy="123743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Conector reto 67"/>
          <p:cNvCxnSpPr>
            <a:stCxn id="19" idx="3"/>
            <a:endCxn id="24" idx="1"/>
          </p:cNvCxnSpPr>
          <p:nvPr/>
        </p:nvCxnSpPr>
        <p:spPr>
          <a:xfrm>
            <a:off x="5572733" y="2921685"/>
            <a:ext cx="5805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Conector reto 95"/>
          <p:cNvCxnSpPr>
            <a:stCxn id="47" idx="2"/>
            <a:endCxn id="99" idx="0"/>
          </p:cNvCxnSpPr>
          <p:nvPr/>
        </p:nvCxnSpPr>
        <p:spPr>
          <a:xfrm flipH="1">
            <a:off x="9229220" y="2110882"/>
            <a:ext cx="1" cy="41491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9" name="Retângulo de cantos arredondados 98"/>
          <p:cNvSpPr/>
          <p:nvPr/>
        </p:nvSpPr>
        <p:spPr>
          <a:xfrm>
            <a:off x="8273876" y="2525793"/>
            <a:ext cx="1910687" cy="790525"/>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Reconhecidos por anticorpos (Ac)</a:t>
            </a:r>
          </a:p>
        </p:txBody>
      </p:sp>
      <p:sp>
        <p:nvSpPr>
          <p:cNvPr id="105" name="Retângulo de cantos arredondados 104"/>
          <p:cNvSpPr/>
          <p:nvPr/>
        </p:nvSpPr>
        <p:spPr>
          <a:xfrm>
            <a:off x="8473437" y="3698687"/>
            <a:ext cx="1511568" cy="790525"/>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Ativação do Sist. complemento</a:t>
            </a:r>
          </a:p>
        </p:txBody>
      </p:sp>
      <p:cxnSp>
        <p:nvCxnSpPr>
          <p:cNvPr id="106" name="Conector reto 105"/>
          <p:cNvCxnSpPr>
            <a:stCxn id="99" idx="2"/>
            <a:endCxn id="105" idx="0"/>
          </p:cNvCxnSpPr>
          <p:nvPr/>
        </p:nvCxnSpPr>
        <p:spPr>
          <a:xfrm>
            <a:off x="9229220" y="3316318"/>
            <a:ext cx="1" cy="3823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0" name="Retângulo de cantos arredondados 109"/>
          <p:cNvSpPr/>
          <p:nvPr/>
        </p:nvSpPr>
        <p:spPr>
          <a:xfrm>
            <a:off x="10382222" y="2525581"/>
            <a:ext cx="1753321" cy="790525"/>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Citotoxicidade celular</a:t>
            </a:r>
          </a:p>
        </p:txBody>
      </p:sp>
      <p:cxnSp>
        <p:nvCxnSpPr>
          <p:cNvPr id="111" name="Conector reto 110"/>
          <p:cNvCxnSpPr>
            <a:stCxn id="110" idx="1"/>
            <a:endCxn id="99" idx="3"/>
          </p:cNvCxnSpPr>
          <p:nvPr/>
        </p:nvCxnSpPr>
        <p:spPr>
          <a:xfrm flipH="1">
            <a:off x="10184563" y="2920844"/>
            <a:ext cx="197659" cy="2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9" name="Retângulo de cantos arredondados 118"/>
          <p:cNvSpPr/>
          <p:nvPr/>
        </p:nvSpPr>
        <p:spPr>
          <a:xfrm>
            <a:off x="10503098" y="3728245"/>
            <a:ext cx="1511568" cy="790525"/>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Ativação de </a:t>
            </a:r>
            <a:r>
              <a:rPr lang="pt-BR" dirty="0" err="1">
                <a:latin typeface="Times New Roman" pitchFamily="18" charset="0"/>
                <a:cs typeface="Times New Roman" pitchFamily="18" charset="0"/>
              </a:rPr>
              <a:t>céls</a:t>
            </a:r>
            <a:r>
              <a:rPr lang="pt-BR" dirty="0">
                <a:latin typeface="Times New Roman" pitchFamily="18" charset="0"/>
                <a:cs typeface="Times New Roman" pitchFamily="18" charset="0"/>
              </a:rPr>
              <a:t>. NK e TCD8</a:t>
            </a:r>
            <a:r>
              <a:rPr lang="pt-BR" baseline="30000" dirty="0">
                <a:latin typeface="Times New Roman" pitchFamily="18" charset="0"/>
                <a:cs typeface="Times New Roman" pitchFamily="18" charset="0"/>
              </a:rPr>
              <a:t>+</a:t>
            </a:r>
            <a:endParaRPr lang="pt-BR" dirty="0">
              <a:latin typeface="Times New Roman" pitchFamily="18" charset="0"/>
              <a:cs typeface="Times New Roman" pitchFamily="18" charset="0"/>
            </a:endParaRPr>
          </a:p>
        </p:txBody>
      </p:sp>
      <p:cxnSp>
        <p:nvCxnSpPr>
          <p:cNvPr id="122" name="Conector reto 121"/>
          <p:cNvCxnSpPr>
            <a:stCxn id="110" idx="2"/>
            <a:endCxn id="119" idx="0"/>
          </p:cNvCxnSpPr>
          <p:nvPr/>
        </p:nvCxnSpPr>
        <p:spPr>
          <a:xfrm flipH="1">
            <a:off x="11258882" y="3316106"/>
            <a:ext cx="1" cy="4121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6" name="Retângulo de cantos arredondados 125"/>
          <p:cNvSpPr/>
          <p:nvPr/>
        </p:nvSpPr>
        <p:spPr>
          <a:xfrm>
            <a:off x="9527608" y="5007153"/>
            <a:ext cx="1511568" cy="790525"/>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Destruição das </a:t>
            </a:r>
            <a:r>
              <a:rPr lang="pt-BR" dirty="0" err="1">
                <a:latin typeface="Times New Roman" pitchFamily="18" charset="0"/>
                <a:cs typeface="Times New Roman" pitchFamily="18" charset="0"/>
              </a:rPr>
              <a:t>céls</a:t>
            </a:r>
            <a:r>
              <a:rPr lang="pt-BR" dirty="0">
                <a:latin typeface="Times New Roman" pitchFamily="18" charset="0"/>
                <a:cs typeface="Times New Roman" pitchFamily="18" charset="0"/>
              </a:rPr>
              <a:t>. infectadas</a:t>
            </a:r>
          </a:p>
        </p:txBody>
      </p:sp>
      <p:cxnSp>
        <p:nvCxnSpPr>
          <p:cNvPr id="127" name="Conector reto 126"/>
          <p:cNvCxnSpPr>
            <a:stCxn id="105" idx="2"/>
            <a:endCxn id="126" idx="0"/>
          </p:cNvCxnSpPr>
          <p:nvPr/>
        </p:nvCxnSpPr>
        <p:spPr>
          <a:xfrm>
            <a:off x="9229221" y="4489212"/>
            <a:ext cx="1054171" cy="51794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Conector reto 129"/>
          <p:cNvCxnSpPr>
            <a:stCxn id="119" idx="2"/>
            <a:endCxn id="126" idx="0"/>
          </p:cNvCxnSpPr>
          <p:nvPr/>
        </p:nvCxnSpPr>
        <p:spPr>
          <a:xfrm flipH="1">
            <a:off x="10283392" y="4518770"/>
            <a:ext cx="975490" cy="4883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Conector angulado 138"/>
          <p:cNvCxnSpPr>
            <a:stCxn id="126" idx="2"/>
            <a:endCxn id="140" idx="3"/>
          </p:cNvCxnSpPr>
          <p:nvPr/>
        </p:nvCxnSpPr>
        <p:spPr>
          <a:xfrm rot="5400000">
            <a:off x="9596399" y="5573549"/>
            <a:ext cx="462865" cy="911122"/>
          </a:xfrm>
          <a:prstGeom prst="bentConnector2">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0" name="Retângulo de cantos arredondados 139"/>
          <p:cNvSpPr/>
          <p:nvPr/>
        </p:nvSpPr>
        <p:spPr>
          <a:xfrm>
            <a:off x="6007276" y="5797678"/>
            <a:ext cx="3364994" cy="925729"/>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Macrófagos estimulados por citocinas produzem </a:t>
            </a:r>
            <a:r>
              <a:rPr lang="pt-BR" dirty="0" err="1">
                <a:latin typeface="Times New Roman" pitchFamily="18" charset="0"/>
                <a:cs typeface="Times New Roman" pitchFamily="18" charset="0"/>
              </a:rPr>
              <a:t>EROs</a:t>
            </a:r>
            <a:r>
              <a:rPr lang="pt-BR" dirty="0">
                <a:latin typeface="Times New Roman" pitchFamily="18" charset="0"/>
                <a:cs typeface="Times New Roman" pitchFamily="18" charset="0"/>
              </a:rPr>
              <a:t>  e secretam enzimas</a:t>
            </a:r>
          </a:p>
        </p:txBody>
      </p:sp>
      <p:sp>
        <p:nvSpPr>
          <p:cNvPr id="146" name="CaixaDeTexto 145"/>
          <p:cNvSpPr txBox="1"/>
          <p:nvPr/>
        </p:nvSpPr>
        <p:spPr>
          <a:xfrm>
            <a:off x="6007276" y="5804290"/>
            <a:ext cx="3364993" cy="923330"/>
          </a:xfrm>
          <a:prstGeom prst="rect">
            <a:avLst/>
          </a:prstGeom>
          <a:solidFill>
            <a:schemeClr val="bg1"/>
          </a:solidFill>
          <a:ln>
            <a:solidFill>
              <a:srgbClr val="FF0000"/>
            </a:solidFill>
          </a:ln>
        </p:spPr>
        <p:txBody>
          <a:bodyPr wrap="square" rtlCol="0">
            <a:spAutoFit/>
          </a:bodyPr>
          <a:lstStyle/>
          <a:p>
            <a:pPr algn="ctr"/>
            <a:r>
              <a:rPr lang="pt-BR" dirty="0">
                <a:latin typeface="Times New Roman" pitchFamily="18" charset="0"/>
                <a:cs typeface="Times New Roman" pitchFamily="18" charset="0"/>
              </a:rPr>
              <a:t>Os mecanismos imunes podem destruir a célula por indução de necrose ou apoptose</a:t>
            </a:r>
            <a:endParaRPr lang="pt-BR" baseline="30000" dirty="0">
              <a:latin typeface="Times New Roman" pitchFamily="18" charset="0"/>
              <a:cs typeface="Times New Roman" pitchFamily="18" charset="0"/>
            </a:endParaRPr>
          </a:p>
        </p:txBody>
      </p:sp>
      <p:cxnSp>
        <p:nvCxnSpPr>
          <p:cNvPr id="148" name="Conector angulado 147"/>
          <p:cNvCxnSpPr>
            <a:stCxn id="126" idx="3"/>
            <a:endCxn id="146" idx="3"/>
          </p:cNvCxnSpPr>
          <p:nvPr/>
        </p:nvCxnSpPr>
        <p:spPr>
          <a:xfrm flipH="1">
            <a:off x="9372269" y="5402416"/>
            <a:ext cx="1666907" cy="863539"/>
          </a:xfrm>
          <a:prstGeom prst="bentConnector3">
            <a:avLst>
              <a:gd name="adj1" fmla="val -13714"/>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43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0" y="6364061"/>
            <a:ext cx="9171295"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17:</a:t>
            </a:r>
            <a:r>
              <a:rPr lang="pt-BR" dirty="0">
                <a:latin typeface="Times New Roman" panose="02020603050405020304" pitchFamily="18" charset="0"/>
                <a:cs typeface="Times New Roman" panose="02020603050405020304" pitchFamily="18" charset="0"/>
              </a:rPr>
              <a:t> Apoptose nos casos de FA, FD e FC no ácino hepático (Z1, Z2 e Z3)</a:t>
            </a:r>
          </a:p>
        </p:txBody>
      </p:sp>
      <p:sp>
        <p:nvSpPr>
          <p:cNvPr id="12" name="Retângulo 11"/>
          <p:cNvSpPr/>
          <p:nvPr/>
        </p:nvSpPr>
        <p:spPr>
          <a:xfrm>
            <a:off x="184971" y="1049183"/>
            <a:ext cx="3954609"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Apoptose – Ácino hepático</a:t>
            </a:r>
          </a:p>
        </p:txBody>
      </p:sp>
      <p:sp>
        <p:nvSpPr>
          <p:cNvPr id="13" name="Retângulo de cantos arredondados 12"/>
          <p:cNvSpPr/>
          <p:nvPr/>
        </p:nvSpPr>
        <p:spPr>
          <a:xfrm>
            <a:off x="10234346" y="1583756"/>
            <a:ext cx="1865343"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Ausente nos casos de FC</a:t>
            </a:r>
          </a:p>
        </p:txBody>
      </p:sp>
      <p:cxnSp>
        <p:nvCxnSpPr>
          <p:cNvPr id="14" name="Conector reto 13"/>
          <p:cNvCxnSpPr>
            <a:stCxn id="28" idx="3"/>
            <a:endCxn id="13" idx="1"/>
          </p:cNvCxnSpPr>
          <p:nvPr/>
        </p:nvCxnSpPr>
        <p:spPr>
          <a:xfrm>
            <a:off x="9927031" y="1972603"/>
            <a:ext cx="3073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tângulo de cantos arredondados 14"/>
          <p:cNvSpPr/>
          <p:nvPr/>
        </p:nvSpPr>
        <p:spPr>
          <a:xfrm>
            <a:off x="7431649" y="5228113"/>
            <a:ext cx="2322902"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apresentaram intensos processos apoptóticos</a:t>
            </a:r>
          </a:p>
        </p:txBody>
      </p:sp>
      <p:sp>
        <p:nvSpPr>
          <p:cNvPr id="16" name="Retângulo de cantos arredondados 15"/>
          <p:cNvSpPr/>
          <p:nvPr/>
        </p:nvSpPr>
        <p:spPr>
          <a:xfrm>
            <a:off x="10105801" y="5329417"/>
            <a:ext cx="1993888"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Especialmente na Z1 e Z2 </a:t>
            </a:r>
          </a:p>
          <a:p>
            <a:pPr algn="ctr"/>
            <a:r>
              <a:rPr lang="pt-BR" dirty="0">
                <a:latin typeface="Times New Roman" panose="02020603050405020304" pitchFamily="18" charset="0"/>
                <a:cs typeface="Times New Roman" panose="02020603050405020304" pitchFamily="18" charset="0"/>
              </a:rPr>
              <a:t>(grau 3 e grau 4)</a:t>
            </a:r>
          </a:p>
        </p:txBody>
      </p:sp>
      <p:cxnSp>
        <p:nvCxnSpPr>
          <p:cNvPr id="17" name="Conector reto 16"/>
          <p:cNvCxnSpPr>
            <a:stCxn id="15" idx="3"/>
            <a:endCxn id="16" idx="1"/>
          </p:cNvCxnSpPr>
          <p:nvPr/>
        </p:nvCxnSpPr>
        <p:spPr>
          <a:xfrm>
            <a:off x="9754551" y="5773495"/>
            <a:ext cx="3512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28" idx="2"/>
            <a:endCxn id="15" idx="0"/>
          </p:cNvCxnSpPr>
          <p:nvPr/>
        </p:nvCxnSpPr>
        <p:spPr>
          <a:xfrm flipH="1">
            <a:off x="8593100" y="2517984"/>
            <a:ext cx="148575"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rot="16470894">
            <a:off x="7281897" y="3519621"/>
            <a:ext cx="2718572" cy="707886"/>
          </a:xfrm>
          <a:prstGeom prst="rect">
            <a:avLst/>
          </a:prstGeom>
          <a:noFill/>
          <a:ln>
            <a:noFill/>
          </a:ln>
        </p:spPr>
        <p:txBody>
          <a:bodyPr wrap="square" rtlCol="0">
            <a:spAutoFit/>
          </a:bodyPr>
          <a:lstStyle/>
          <a:p>
            <a:pPr algn="ctr"/>
            <a:r>
              <a:rPr lang="pt-BR" sz="2000" dirty="0">
                <a:latin typeface="Times New Roman" pitchFamily="18" charset="0"/>
                <a:cs typeface="Times New Roman" pitchFamily="18" charset="0"/>
              </a:rPr>
              <a:t>Diferença de intensidade entre as zonas</a:t>
            </a:r>
          </a:p>
        </p:txBody>
      </p:sp>
      <p:sp>
        <p:nvSpPr>
          <p:cNvPr id="30"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28" name="Retângulo de cantos arredondados 27"/>
          <p:cNvSpPr/>
          <p:nvPr/>
        </p:nvSpPr>
        <p:spPr>
          <a:xfrm>
            <a:off x="7556318" y="1427221"/>
            <a:ext cx="2370713"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Apenas os casos de FA e FD apresentaram a alteração</a:t>
            </a:r>
          </a:p>
        </p:txBody>
      </p:sp>
      <p:grpSp>
        <p:nvGrpSpPr>
          <p:cNvPr id="2" name="Grupo 1"/>
          <p:cNvGrpSpPr/>
          <p:nvPr/>
        </p:nvGrpSpPr>
        <p:grpSpPr>
          <a:xfrm>
            <a:off x="3063" y="1703966"/>
            <a:ext cx="2801384" cy="4784417"/>
            <a:chOff x="2814551" y="1717614"/>
            <a:chExt cx="2801384" cy="4784417"/>
          </a:xfrm>
        </p:grpSpPr>
        <p:pic>
          <p:nvPicPr>
            <p:cNvPr id="54" name="Imagem 53"/>
            <p:cNvPicPr/>
            <p:nvPr/>
          </p:nvPicPr>
          <p:blipFill>
            <a:blip r:embed="rId3">
              <a:extLst>
                <a:ext uri="{28A0092B-C50C-407E-A947-70E740481C1C}">
                  <a14:useLocalDpi xmlns:a14="http://schemas.microsoft.com/office/drawing/2010/main" val="0"/>
                </a:ext>
              </a:extLst>
            </a:blip>
            <a:stretch>
              <a:fillRect/>
            </a:stretch>
          </p:blipFill>
          <p:spPr>
            <a:xfrm>
              <a:off x="2814551" y="1776990"/>
              <a:ext cx="2801384" cy="4334083"/>
            </a:xfrm>
            <a:prstGeom prst="rect">
              <a:avLst/>
            </a:prstGeom>
          </p:spPr>
        </p:pic>
        <p:sp>
          <p:nvSpPr>
            <p:cNvPr id="55" name="CaixaDeTexto 54"/>
            <p:cNvSpPr txBox="1"/>
            <p:nvPr/>
          </p:nvSpPr>
          <p:spPr>
            <a:xfrm>
              <a:off x="3514613" y="1717614"/>
              <a:ext cx="1837995"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Apoptose  – Z1</a:t>
              </a:r>
            </a:p>
          </p:txBody>
        </p:sp>
        <p:sp>
          <p:nvSpPr>
            <p:cNvPr id="56" name="CaixaDeTexto 55"/>
            <p:cNvSpPr txBox="1"/>
            <p:nvPr/>
          </p:nvSpPr>
          <p:spPr>
            <a:xfrm rot="18752475">
              <a:off x="2798803" y="5781371"/>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57" name="CaixaDeTexto 56"/>
            <p:cNvSpPr txBox="1"/>
            <p:nvPr/>
          </p:nvSpPr>
          <p:spPr>
            <a:xfrm rot="18752475">
              <a:off x="3435167" y="5688936"/>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58" name="CaixaDeTexto 57"/>
            <p:cNvSpPr txBox="1"/>
            <p:nvPr/>
          </p:nvSpPr>
          <p:spPr>
            <a:xfrm rot="18752475">
              <a:off x="3853394" y="5762104"/>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59" name="CaixaDeTexto 58"/>
            <p:cNvSpPr txBox="1"/>
            <p:nvPr/>
          </p:nvSpPr>
          <p:spPr>
            <a:xfrm rot="18752475">
              <a:off x="4263435" y="5762102"/>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grpSp>
      <p:grpSp>
        <p:nvGrpSpPr>
          <p:cNvPr id="4" name="Grupo 3"/>
          <p:cNvGrpSpPr/>
          <p:nvPr/>
        </p:nvGrpSpPr>
        <p:grpSpPr>
          <a:xfrm>
            <a:off x="2396237" y="1706238"/>
            <a:ext cx="2796610" cy="4784417"/>
            <a:chOff x="2955805" y="1719886"/>
            <a:chExt cx="2796610" cy="4784417"/>
          </a:xfrm>
        </p:grpSpPr>
        <p:pic>
          <p:nvPicPr>
            <p:cNvPr id="61" name="Imagem 60"/>
            <p:cNvPicPr/>
            <p:nvPr/>
          </p:nvPicPr>
          <p:blipFill>
            <a:blip r:embed="rId4">
              <a:extLst>
                <a:ext uri="{28A0092B-C50C-407E-A947-70E740481C1C}">
                  <a14:useLocalDpi xmlns:a14="http://schemas.microsoft.com/office/drawing/2010/main" val="0"/>
                </a:ext>
              </a:extLst>
            </a:blip>
            <a:stretch>
              <a:fillRect/>
            </a:stretch>
          </p:blipFill>
          <p:spPr>
            <a:xfrm>
              <a:off x="2955805" y="1758558"/>
              <a:ext cx="2796610" cy="4346689"/>
            </a:xfrm>
            <a:prstGeom prst="rect">
              <a:avLst/>
            </a:prstGeom>
          </p:spPr>
        </p:pic>
        <p:sp>
          <p:nvSpPr>
            <p:cNvPr id="62" name="CaixaDeTexto 61"/>
            <p:cNvSpPr txBox="1"/>
            <p:nvPr/>
          </p:nvSpPr>
          <p:spPr>
            <a:xfrm>
              <a:off x="3667013" y="1719886"/>
              <a:ext cx="1837995"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Apoptose  – Z2</a:t>
              </a:r>
            </a:p>
          </p:txBody>
        </p:sp>
        <p:sp>
          <p:nvSpPr>
            <p:cNvPr id="63" name="CaixaDeTexto 62"/>
            <p:cNvSpPr txBox="1"/>
            <p:nvPr/>
          </p:nvSpPr>
          <p:spPr>
            <a:xfrm rot="18752475">
              <a:off x="2951203" y="5783643"/>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64" name="CaixaDeTexto 63"/>
            <p:cNvSpPr txBox="1"/>
            <p:nvPr/>
          </p:nvSpPr>
          <p:spPr>
            <a:xfrm rot="18752475">
              <a:off x="3587567" y="5691208"/>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65" name="CaixaDeTexto 64"/>
            <p:cNvSpPr txBox="1"/>
            <p:nvPr/>
          </p:nvSpPr>
          <p:spPr>
            <a:xfrm rot="18752475">
              <a:off x="4005794" y="5764376"/>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66" name="CaixaDeTexto 65"/>
            <p:cNvSpPr txBox="1"/>
            <p:nvPr/>
          </p:nvSpPr>
          <p:spPr>
            <a:xfrm rot="18752475">
              <a:off x="4415835" y="5764374"/>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grpSp>
      <p:grpSp>
        <p:nvGrpSpPr>
          <p:cNvPr id="5" name="Grupo 4"/>
          <p:cNvGrpSpPr/>
          <p:nvPr/>
        </p:nvGrpSpPr>
        <p:grpSpPr>
          <a:xfrm>
            <a:off x="4877728" y="1653918"/>
            <a:ext cx="2760478" cy="4893601"/>
            <a:chOff x="4891376" y="1640270"/>
            <a:chExt cx="2760478" cy="4893601"/>
          </a:xfrm>
        </p:grpSpPr>
        <p:pic>
          <p:nvPicPr>
            <p:cNvPr id="68" name="Imagem 67"/>
            <p:cNvPicPr/>
            <p:nvPr/>
          </p:nvPicPr>
          <p:blipFill>
            <a:blip r:embed="rId5">
              <a:extLst>
                <a:ext uri="{28A0092B-C50C-407E-A947-70E740481C1C}">
                  <a14:useLocalDpi xmlns:a14="http://schemas.microsoft.com/office/drawing/2010/main" val="0"/>
                </a:ext>
              </a:extLst>
            </a:blip>
            <a:stretch>
              <a:fillRect/>
            </a:stretch>
          </p:blipFill>
          <p:spPr>
            <a:xfrm>
              <a:off x="4891376" y="1703966"/>
              <a:ext cx="2760478" cy="4405369"/>
            </a:xfrm>
            <a:prstGeom prst="rect">
              <a:avLst/>
            </a:prstGeom>
          </p:spPr>
        </p:pic>
        <p:sp>
          <p:nvSpPr>
            <p:cNvPr id="69" name="CaixaDeTexto 68"/>
            <p:cNvSpPr txBox="1"/>
            <p:nvPr/>
          </p:nvSpPr>
          <p:spPr>
            <a:xfrm>
              <a:off x="5607301" y="1640270"/>
              <a:ext cx="1837995"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Apoptose  – Z3</a:t>
              </a:r>
            </a:p>
          </p:txBody>
        </p:sp>
        <p:sp>
          <p:nvSpPr>
            <p:cNvPr id="70" name="CaixaDeTexto 69"/>
            <p:cNvSpPr txBox="1"/>
            <p:nvPr/>
          </p:nvSpPr>
          <p:spPr>
            <a:xfrm rot="18752475">
              <a:off x="4877843" y="5813211"/>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71" name="CaixaDeTexto 70"/>
            <p:cNvSpPr txBox="1"/>
            <p:nvPr/>
          </p:nvSpPr>
          <p:spPr>
            <a:xfrm rot="18752475">
              <a:off x="5527855" y="5693480"/>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72" name="CaixaDeTexto 71"/>
            <p:cNvSpPr txBox="1"/>
            <p:nvPr/>
          </p:nvSpPr>
          <p:spPr>
            <a:xfrm rot="18752475">
              <a:off x="5918786" y="5684760"/>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73" name="CaixaDeTexto 72"/>
            <p:cNvSpPr txBox="1"/>
            <p:nvPr/>
          </p:nvSpPr>
          <p:spPr>
            <a:xfrm rot="18752475">
              <a:off x="6328827" y="5780294"/>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
        <p:nvSpPr>
          <p:cNvPr id="10" name="Elipse 9"/>
          <p:cNvSpPr/>
          <p:nvPr/>
        </p:nvSpPr>
        <p:spPr>
          <a:xfrm rot="3076089">
            <a:off x="789727" y="5474818"/>
            <a:ext cx="603784" cy="736807"/>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75" name="Elipse 74"/>
          <p:cNvSpPr/>
          <p:nvPr/>
        </p:nvSpPr>
        <p:spPr>
          <a:xfrm rot="3076089">
            <a:off x="3153105" y="5490954"/>
            <a:ext cx="603784" cy="736807"/>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55058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de seta reta 4"/>
          <p:cNvCxnSpPr>
            <a:stCxn id="8" idx="3"/>
            <a:endCxn id="13" idx="1"/>
          </p:cNvCxnSpPr>
          <p:nvPr/>
        </p:nvCxnSpPr>
        <p:spPr>
          <a:xfrm>
            <a:off x="2331404" y="2732071"/>
            <a:ext cx="630453"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etângulo de cantos arredondados 6"/>
          <p:cNvSpPr/>
          <p:nvPr/>
        </p:nvSpPr>
        <p:spPr>
          <a:xfrm>
            <a:off x="4260670" y="1130111"/>
            <a:ext cx="3253714" cy="76368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hepatócitos, células de Kupffer e células endoteliais</a:t>
            </a:r>
          </a:p>
        </p:txBody>
      </p:sp>
      <p:sp>
        <p:nvSpPr>
          <p:cNvPr id="8" name="Retângulo de cantos arredondados 7"/>
          <p:cNvSpPr/>
          <p:nvPr/>
        </p:nvSpPr>
        <p:spPr>
          <a:xfrm>
            <a:off x="872491" y="2272297"/>
            <a:ext cx="1458913" cy="919548"/>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interação vírus-hospedeiro</a:t>
            </a:r>
          </a:p>
        </p:txBody>
      </p:sp>
      <p:sp>
        <p:nvSpPr>
          <p:cNvPr id="9" name="Retângulo de cantos arredondados 8"/>
          <p:cNvSpPr/>
          <p:nvPr/>
        </p:nvSpPr>
        <p:spPr>
          <a:xfrm>
            <a:off x="9444064" y="863028"/>
            <a:ext cx="1458912" cy="67045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10" name="Retângulo de cantos arredondados 9"/>
          <p:cNvSpPr/>
          <p:nvPr/>
        </p:nvSpPr>
        <p:spPr>
          <a:xfrm>
            <a:off x="369943" y="1095039"/>
            <a:ext cx="2464008" cy="83382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Apoptose fenômeno proeminente na infecção </a:t>
            </a:r>
            <a:r>
              <a:rPr lang="pt-BR" dirty="0">
                <a:latin typeface="Arial"/>
                <a:cs typeface="Arial"/>
              </a:rPr>
              <a:t>→</a:t>
            </a:r>
            <a:r>
              <a:rPr lang="pt-BR" dirty="0">
                <a:latin typeface="Times New Roman" panose="02020603050405020304" pitchFamily="18" charset="0"/>
                <a:cs typeface="Times New Roman" panose="02020603050405020304" pitchFamily="18" charset="0"/>
              </a:rPr>
              <a:t>VFA</a:t>
            </a:r>
          </a:p>
        </p:txBody>
      </p:sp>
      <p:cxnSp>
        <p:nvCxnSpPr>
          <p:cNvPr id="11" name="Conector de seta reta 10"/>
          <p:cNvCxnSpPr>
            <a:stCxn id="10" idx="2"/>
            <a:endCxn id="8" idx="0"/>
          </p:cNvCxnSpPr>
          <p:nvPr/>
        </p:nvCxnSpPr>
        <p:spPr>
          <a:xfrm>
            <a:off x="1601947" y="1928864"/>
            <a:ext cx="1" cy="34343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a:stCxn id="10" idx="3"/>
            <a:endCxn id="7" idx="1"/>
          </p:cNvCxnSpPr>
          <p:nvPr/>
        </p:nvCxnSpPr>
        <p:spPr>
          <a:xfrm>
            <a:off x="2833951" y="1511952"/>
            <a:ext cx="1426719"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tângulo de cantos arredondados 12"/>
          <p:cNvSpPr/>
          <p:nvPr/>
        </p:nvSpPr>
        <p:spPr>
          <a:xfrm>
            <a:off x="2961857" y="2297860"/>
            <a:ext cx="2590386"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Efeitos citopáticos viras +</a:t>
            </a:r>
          </a:p>
          <a:p>
            <a:pPr algn="ctr">
              <a:defRPr/>
            </a:pPr>
            <a:r>
              <a:rPr lang="pt-BR" dirty="0" err="1">
                <a:latin typeface="Times New Roman" pitchFamily="18" charset="0"/>
                <a:cs typeface="Times New Roman" pitchFamily="18" charset="0"/>
              </a:rPr>
              <a:t>imunomediação</a:t>
            </a:r>
            <a:endParaRPr lang="pt-BR" dirty="0">
              <a:latin typeface="Times New Roman" pitchFamily="18" charset="0"/>
              <a:cs typeface="Times New Roman" pitchFamily="18" charset="0"/>
            </a:endParaRPr>
          </a:p>
        </p:txBody>
      </p:sp>
      <p:sp>
        <p:nvSpPr>
          <p:cNvPr id="14" name="Retângulo de cantos arredondados 13"/>
          <p:cNvSpPr/>
          <p:nvPr/>
        </p:nvSpPr>
        <p:spPr>
          <a:xfrm>
            <a:off x="10271777" y="3532361"/>
            <a:ext cx="1769161" cy="749556"/>
          </a:xfrm>
          <a:prstGeom prst="roundRect">
            <a:avLst/>
          </a:prstGeom>
          <a:solidFill>
            <a:schemeClr val="accent6">
              <a:lumMod val="20000"/>
              <a:lumOff val="80000"/>
            </a:schemeClr>
          </a:solidFill>
          <a:ln w="19050">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Z2</a:t>
            </a:r>
          </a:p>
          <a:p>
            <a:pPr algn="ctr">
              <a:defRPr/>
            </a:pPr>
            <a:r>
              <a:rPr lang="pt-BR" dirty="0" err="1">
                <a:latin typeface="Times New Roman" panose="02020603050405020304" pitchFamily="18" charset="0"/>
                <a:cs typeface="Times New Roman" panose="02020603050405020304" pitchFamily="18" charset="0"/>
              </a:rPr>
              <a:t>mediozonal</a:t>
            </a:r>
            <a:endParaRPr lang="pt-BR" dirty="0">
              <a:latin typeface="Times New Roman" panose="02020603050405020304" pitchFamily="18" charset="0"/>
              <a:cs typeface="Times New Roman" panose="02020603050405020304" pitchFamily="18" charset="0"/>
            </a:endParaRPr>
          </a:p>
        </p:txBody>
      </p:sp>
      <p:sp>
        <p:nvSpPr>
          <p:cNvPr id="15" name="Retângulo de cantos arredondados 14"/>
          <p:cNvSpPr/>
          <p:nvPr/>
        </p:nvSpPr>
        <p:spPr>
          <a:xfrm>
            <a:off x="8363155" y="3532361"/>
            <a:ext cx="1810365"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Z1</a:t>
            </a:r>
          </a:p>
          <a:p>
            <a:pPr algn="ctr">
              <a:defRPr/>
            </a:pPr>
            <a:r>
              <a:rPr lang="pt-BR" dirty="0" err="1">
                <a:latin typeface="Times New Roman" panose="02020603050405020304" pitchFamily="18" charset="0"/>
                <a:cs typeface="Times New Roman" panose="02020603050405020304" pitchFamily="18" charset="0"/>
              </a:rPr>
              <a:t>periportal</a:t>
            </a:r>
            <a:r>
              <a:rPr lang="pt-BR" dirty="0">
                <a:latin typeface="Times New Roman" panose="02020603050405020304" pitchFamily="18" charset="0"/>
                <a:cs typeface="Times New Roman" panose="02020603050405020304" pitchFamily="18" charset="0"/>
              </a:rPr>
              <a:t> </a:t>
            </a:r>
          </a:p>
        </p:txBody>
      </p:sp>
      <p:cxnSp>
        <p:nvCxnSpPr>
          <p:cNvPr id="16" name="Conector reto 15"/>
          <p:cNvCxnSpPr>
            <a:stCxn id="19" idx="2"/>
            <a:endCxn id="15" idx="0"/>
          </p:cNvCxnSpPr>
          <p:nvPr/>
        </p:nvCxnSpPr>
        <p:spPr>
          <a:xfrm flipH="1">
            <a:off x="9268338" y="2914712"/>
            <a:ext cx="905182" cy="61764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a:stCxn id="19" idx="2"/>
            <a:endCxn id="14" idx="0"/>
          </p:cNvCxnSpPr>
          <p:nvPr/>
        </p:nvCxnSpPr>
        <p:spPr>
          <a:xfrm>
            <a:off x="10173520" y="2914712"/>
            <a:ext cx="982838" cy="61764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19" idx="0"/>
            <a:endCxn id="9" idx="2"/>
          </p:cNvCxnSpPr>
          <p:nvPr/>
        </p:nvCxnSpPr>
        <p:spPr>
          <a:xfrm flipV="1">
            <a:off x="10173520" y="1533484"/>
            <a:ext cx="0" cy="57477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tângulo de cantos arredondados 18"/>
          <p:cNvSpPr/>
          <p:nvPr/>
        </p:nvSpPr>
        <p:spPr>
          <a:xfrm>
            <a:off x="9157516" y="2108262"/>
            <a:ext cx="2032008"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Predominância da alteração nos casos de FA</a:t>
            </a:r>
          </a:p>
        </p:txBody>
      </p:sp>
      <p:sp>
        <p:nvSpPr>
          <p:cNvPr id="20" name="Retângulo de cantos arredondados 19"/>
          <p:cNvSpPr/>
          <p:nvPr/>
        </p:nvSpPr>
        <p:spPr>
          <a:xfrm>
            <a:off x="1459205" y="3750729"/>
            <a:ext cx="2088105"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Desenvolvimento de coagulopatia </a:t>
            </a:r>
          </a:p>
          <a:p>
            <a:pPr algn="ctr">
              <a:defRPr/>
            </a:pPr>
            <a:r>
              <a:rPr lang="pt-BR" dirty="0">
                <a:latin typeface="Times New Roman" pitchFamily="18" charset="0"/>
                <a:cs typeface="Times New Roman" pitchFamily="18" charset="0"/>
              </a:rPr>
              <a:t>(FA grave)</a:t>
            </a:r>
          </a:p>
        </p:txBody>
      </p:sp>
      <p:sp>
        <p:nvSpPr>
          <p:cNvPr id="23" name="Retângulo de cantos arredondados 22"/>
          <p:cNvSpPr/>
          <p:nvPr/>
        </p:nvSpPr>
        <p:spPr>
          <a:xfrm>
            <a:off x="4038756" y="3750729"/>
            <a:ext cx="3648259"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Hepatócitos </a:t>
            </a:r>
            <a:r>
              <a:rPr lang="pt-BR" dirty="0">
                <a:latin typeface="Arial"/>
                <a:cs typeface="Arial"/>
              </a:rPr>
              <a:t>→</a:t>
            </a:r>
            <a:r>
              <a:rPr lang="pt-BR" dirty="0">
                <a:latin typeface="Times New Roman" pitchFamily="18" charset="0"/>
                <a:cs typeface="Times New Roman" pitchFamily="18" charset="0"/>
              </a:rPr>
              <a:t> produtores da maioria de fatores de coagulação circulantes</a:t>
            </a:r>
          </a:p>
        </p:txBody>
      </p:sp>
      <p:cxnSp>
        <p:nvCxnSpPr>
          <p:cNvPr id="25" name="Conector reto 24"/>
          <p:cNvCxnSpPr>
            <a:stCxn id="23" idx="1"/>
            <a:endCxn id="20" idx="3"/>
          </p:cNvCxnSpPr>
          <p:nvPr/>
        </p:nvCxnSpPr>
        <p:spPr>
          <a:xfrm flipH="1">
            <a:off x="3547310" y="4184940"/>
            <a:ext cx="491446"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tângulo de cantos arredondados 25"/>
          <p:cNvSpPr/>
          <p:nvPr/>
        </p:nvSpPr>
        <p:spPr>
          <a:xfrm>
            <a:off x="4567693" y="5510181"/>
            <a:ext cx="2590386"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Desequilíbrio na cascata de coagulação </a:t>
            </a:r>
          </a:p>
        </p:txBody>
      </p:sp>
      <p:sp>
        <p:nvSpPr>
          <p:cNvPr id="27" name="Retângulo de cantos arredondados 26"/>
          <p:cNvSpPr/>
          <p:nvPr/>
        </p:nvSpPr>
        <p:spPr>
          <a:xfrm>
            <a:off x="2503257" y="5510181"/>
            <a:ext cx="1627779"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Manifestação hemorrágica</a:t>
            </a:r>
          </a:p>
        </p:txBody>
      </p:sp>
      <p:cxnSp>
        <p:nvCxnSpPr>
          <p:cNvPr id="28" name="Conector reto 27"/>
          <p:cNvCxnSpPr>
            <a:stCxn id="23" idx="2"/>
            <a:endCxn id="26" idx="0"/>
          </p:cNvCxnSpPr>
          <p:nvPr/>
        </p:nvCxnSpPr>
        <p:spPr>
          <a:xfrm>
            <a:off x="5862886" y="4619151"/>
            <a:ext cx="0" cy="89103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a:stCxn id="26" idx="1"/>
            <a:endCxn id="27" idx="3"/>
          </p:cNvCxnSpPr>
          <p:nvPr/>
        </p:nvCxnSpPr>
        <p:spPr>
          <a:xfrm flipH="1">
            <a:off x="4131036" y="5944392"/>
            <a:ext cx="436657"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tângulo de cantos arredondados 29"/>
          <p:cNvSpPr/>
          <p:nvPr/>
        </p:nvSpPr>
        <p:spPr>
          <a:xfrm>
            <a:off x="8363155" y="5138203"/>
            <a:ext cx="1810365"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Grau 3</a:t>
            </a:r>
          </a:p>
          <a:p>
            <a:pPr algn="ctr">
              <a:defRPr/>
            </a:pPr>
            <a:r>
              <a:rPr lang="pt-BR" dirty="0">
                <a:latin typeface="Times New Roman" panose="02020603050405020304" pitchFamily="18" charset="0"/>
                <a:cs typeface="Times New Roman" panose="02020603050405020304" pitchFamily="18" charset="0"/>
              </a:rPr>
              <a:t>(intenso)</a:t>
            </a:r>
          </a:p>
        </p:txBody>
      </p:sp>
      <p:sp>
        <p:nvSpPr>
          <p:cNvPr id="31" name="Retângulo de cantos arredondados 30"/>
          <p:cNvSpPr/>
          <p:nvPr/>
        </p:nvSpPr>
        <p:spPr>
          <a:xfrm>
            <a:off x="10251174" y="5144848"/>
            <a:ext cx="1810365" cy="749556"/>
          </a:xfrm>
          <a:prstGeom prst="roundRect">
            <a:avLst/>
          </a:prstGeom>
          <a:solidFill>
            <a:schemeClr val="accent6">
              <a:lumMod val="20000"/>
              <a:lumOff val="80000"/>
            </a:schemeClr>
          </a:solidFill>
          <a:ln w="19050">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Grau 4</a:t>
            </a:r>
          </a:p>
          <a:p>
            <a:pPr algn="ctr">
              <a:defRPr/>
            </a:pPr>
            <a:r>
              <a:rPr lang="pt-BR" dirty="0">
                <a:latin typeface="Times New Roman" panose="02020603050405020304" pitchFamily="18" charset="0"/>
                <a:cs typeface="Times New Roman" panose="02020603050405020304" pitchFamily="18" charset="0"/>
              </a:rPr>
              <a:t>(muito intenso)</a:t>
            </a:r>
          </a:p>
        </p:txBody>
      </p:sp>
      <p:cxnSp>
        <p:nvCxnSpPr>
          <p:cNvPr id="32" name="Conector reto 31"/>
          <p:cNvCxnSpPr>
            <a:stCxn id="15" idx="2"/>
            <a:endCxn id="30" idx="0"/>
          </p:cNvCxnSpPr>
          <p:nvPr/>
        </p:nvCxnSpPr>
        <p:spPr>
          <a:xfrm>
            <a:off x="9268338" y="4281917"/>
            <a:ext cx="0" cy="856286"/>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a:stCxn id="14" idx="2"/>
            <a:endCxn id="31" idx="0"/>
          </p:cNvCxnSpPr>
          <p:nvPr/>
        </p:nvCxnSpPr>
        <p:spPr>
          <a:xfrm flipH="1">
            <a:off x="11156357" y="4281917"/>
            <a:ext cx="1" cy="8629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CaixaDeTexto 41"/>
          <p:cNvSpPr txBox="1"/>
          <p:nvPr/>
        </p:nvSpPr>
        <p:spPr>
          <a:xfrm>
            <a:off x="2929598" y="1198256"/>
            <a:ext cx="1197652"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observada</a:t>
            </a:r>
          </a:p>
        </p:txBody>
      </p:sp>
      <p:cxnSp>
        <p:nvCxnSpPr>
          <p:cNvPr id="45" name="Conector angulado 44"/>
          <p:cNvCxnSpPr>
            <a:stCxn id="10" idx="1"/>
            <a:endCxn id="20" idx="1"/>
          </p:cNvCxnSpPr>
          <p:nvPr/>
        </p:nvCxnSpPr>
        <p:spPr>
          <a:xfrm rot="10800000" flipH="1" flipV="1">
            <a:off x="369943" y="1511952"/>
            <a:ext cx="1089262" cy="2672988"/>
          </a:xfrm>
          <a:prstGeom prst="bentConnector3">
            <a:avLst>
              <a:gd name="adj1" fmla="val -20987"/>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47" name="CaixaDeTexto 46"/>
          <p:cNvSpPr txBox="1"/>
          <p:nvPr/>
        </p:nvSpPr>
        <p:spPr>
          <a:xfrm>
            <a:off x="81888" y="3885289"/>
            <a:ext cx="1197652"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Associada </a:t>
            </a:r>
          </a:p>
        </p:txBody>
      </p:sp>
      <p:sp>
        <p:nvSpPr>
          <p:cNvPr id="69" name="Estrela de 16 pontas 68"/>
          <p:cNvSpPr/>
          <p:nvPr/>
        </p:nvSpPr>
        <p:spPr>
          <a:xfrm>
            <a:off x="5902077" y="4619151"/>
            <a:ext cx="1566570" cy="936597"/>
          </a:xfrm>
          <a:prstGeom prst="star16">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050" dirty="0">
                <a:latin typeface="Times New Roman" pitchFamily="18" charset="0"/>
                <a:cs typeface="Times New Roman" pitchFamily="18" charset="0"/>
              </a:rPr>
              <a:t>Hepatócitos</a:t>
            </a:r>
          </a:p>
        </p:txBody>
      </p:sp>
      <p:sp>
        <p:nvSpPr>
          <p:cNvPr id="70" name="Retângulo de cantos arredondados 69"/>
          <p:cNvSpPr/>
          <p:nvPr/>
        </p:nvSpPr>
        <p:spPr>
          <a:xfrm>
            <a:off x="178871" y="5505264"/>
            <a:ext cx="1338971"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Desfecho fatal da doença</a:t>
            </a:r>
          </a:p>
        </p:txBody>
      </p:sp>
      <p:cxnSp>
        <p:nvCxnSpPr>
          <p:cNvPr id="73" name="Conector reto 72"/>
          <p:cNvCxnSpPr>
            <a:stCxn id="27" idx="1"/>
            <a:endCxn id="70" idx="3"/>
          </p:cNvCxnSpPr>
          <p:nvPr/>
        </p:nvCxnSpPr>
        <p:spPr>
          <a:xfrm flipH="1" flipV="1">
            <a:off x="1517842" y="5939475"/>
            <a:ext cx="985415" cy="4917"/>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7" name="CaixaDeTexto 76"/>
          <p:cNvSpPr txBox="1"/>
          <p:nvPr/>
        </p:nvSpPr>
        <p:spPr>
          <a:xfrm>
            <a:off x="1609364" y="5634853"/>
            <a:ext cx="899464"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clássica</a:t>
            </a:r>
          </a:p>
        </p:txBody>
      </p:sp>
    </p:spTree>
    <p:extLst>
      <p:ext uri="{BB962C8B-B14F-4D97-AF65-F5344CB8AC3E}">
        <p14:creationId xmlns:p14="http://schemas.microsoft.com/office/powerpoint/2010/main" val="378661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7297429" y="940108"/>
            <a:ext cx="2326494" cy="106831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Em geral os achados histopatológicos de FA e FD</a:t>
            </a:r>
          </a:p>
        </p:txBody>
      </p:sp>
      <p:cxnSp>
        <p:nvCxnSpPr>
          <p:cNvPr id="65" name="Conector reto 64"/>
          <p:cNvCxnSpPr>
            <a:stCxn id="122" idx="0"/>
            <a:endCxn id="14" idx="2"/>
          </p:cNvCxnSpPr>
          <p:nvPr/>
        </p:nvCxnSpPr>
        <p:spPr>
          <a:xfrm flipV="1">
            <a:off x="8460676" y="2008423"/>
            <a:ext cx="0" cy="28828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9" name="Retângulo de cantos arredondados 88"/>
          <p:cNvSpPr/>
          <p:nvPr/>
        </p:nvSpPr>
        <p:spPr>
          <a:xfrm>
            <a:off x="8502554" y="3852756"/>
            <a:ext cx="3563327" cy="1838360"/>
          </a:xfrm>
          <a:prstGeom prst="roundRect">
            <a:avLst/>
          </a:prstGeom>
          <a:solidFill>
            <a:schemeClr val="accent1">
              <a:lumMod val="40000"/>
              <a:lumOff val="6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O desenvolvimento de mecanismos lesivos na Z2 do ácino hepático, são característicos na patogênese das infecções por </a:t>
            </a:r>
            <a:r>
              <a:rPr lang="pt-BR" i="1" dirty="0" err="1">
                <a:latin typeface="Times New Roman" pitchFamily="18" charset="0"/>
                <a:cs typeface="Times New Roman" pitchFamily="18" charset="0"/>
              </a:rPr>
              <a:t>flavivirus</a:t>
            </a:r>
            <a:r>
              <a:rPr lang="pt-BR" dirty="0">
                <a:latin typeface="Times New Roman" pitchFamily="18" charset="0"/>
                <a:cs typeface="Times New Roman" pitchFamily="18" charset="0"/>
              </a:rPr>
              <a:t> </a:t>
            </a:r>
          </a:p>
        </p:txBody>
      </p:sp>
      <p:cxnSp>
        <p:nvCxnSpPr>
          <p:cNvPr id="67" name="Conector angulado 66"/>
          <p:cNvCxnSpPr>
            <a:stCxn id="14" idx="3"/>
            <a:endCxn id="89" idx="0"/>
          </p:cNvCxnSpPr>
          <p:nvPr/>
        </p:nvCxnSpPr>
        <p:spPr>
          <a:xfrm>
            <a:off x="9623923" y="1474266"/>
            <a:ext cx="660295" cy="2378490"/>
          </a:xfrm>
          <a:prstGeom prst="bentConnector2">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87" name="Retângulo de cantos arredondados 86"/>
          <p:cNvSpPr/>
          <p:nvPr/>
        </p:nvSpPr>
        <p:spPr>
          <a:xfrm>
            <a:off x="4558785" y="1170825"/>
            <a:ext cx="1814570" cy="806411"/>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 Insuficiência hepática</a:t>
            </a:r>
          </a:p>
        </p:txBody>
      </p:sp>
      <p:sp>
        <p:nvSpPr>
          <p:cNvPr id="88" name="Retângulo de cantos arredondados 87"/>
          <p:cNvSpPr/>
          <p:nvPr/>
        </p:nvSpPr>
        <p:spPr>
          <a:xfrm>
            <a:off x="184894" y="1157118"/>
            <a:ext cx="2838652" cy="833825"/>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Apoptose + Necrose lítica + Tumefação + Esteatose</a:t>
            </a:r>
          </a:p>
          <a:p>
            <a:pPr algn="ctr">
              <a:defRPr/>
            </a:pPr>
            <a:r>
              <a:rPr lang="pt-BR" dirty="0">
                <a:latin typeface="Times New Roman" panose="02020603050405020304" pitchFamily="18" charset="0"/>
                <a:cs typeface="Times New Roman" panose="02020603050405020304" pitchFamily="18" charset="0"/>
              </a:rPr>
              <a:t>(hepatócitos)</a:t>
            </a:r>
          </a:p>
        </p:txBody>
      </p:sp>
      <p:cxnSp>
        <p:nvCxnSpPr>
          <p:cNvPr id="90" name="Conector de seta reta 89"/>
          <p:cNvCxnSpPr>
            <a:stCxn id="88" idx="3"/>
            <a:endCxn id="87" idx="1"/>
          </p:cNvCxnSpPr>
          <p:nvPr/>
        </p:nvCxnSpPr>
        <p:spPr>
          <a:xfrm>
            <a:off x="3023546" y="1574031"/>
            <a:ext cx="1535239"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5" name="Retângulo de cantos arredondados 94"/>
          <p:cNvSpPr/>
          <p:nvPr/>
        </p:nvSpPr>
        <p:spPr>
          <a:xfrm>
            <a:off x="4334897" y="2405414"/>
            <a:ext cx="2262346" cy="78226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Manifestação clínica FA grave </a:t>
            </a:r>
          </a:p>
        </p:txBody>
      </p:sp>
      <p:cxnSp>
        <p:nvCxnSpPr>
          <p:cNvPr id="96" name="Conector de seta reta 95"/>
          <p:cNvCxnSpPr>
            <a:stCxn id="87" idx="2"/>
            <a:endCxn id="95" idx="0"/>
          </p:cNvCxnSpPr>
          <p:nvPr/>
        </p:nvCxnSpPr>
        <p:spPr>
          <a:xfrm>
            <a:off x="5466070" y="1977236"/>
            <a:ext cx="0" cy="428178"/>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 name="Retângulo de cantos arredondados 102"/>
          <p:cNvSpPr/>
          <p:nvPr/>
        </p:nvSpPr>
        <p:spPr>
          <a:xfrm>
            <a:off x="184894" y="3612162"/>
            <a:ext cx="2082451" cy="960228"/>
          </a:xfrm>
          <a:prstGeom prst="roundRect">
            <a:avLst/>
          </a:prstGeom>
          <a:solidFill>
            <a:schemeClr val="accent5">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Indivíduos com FHD</a:t>
            </a:r>
          </a:p>
        </p:txBody>
      </p:sp>
      <p:sp>
        <p:nvSpPr>
          <p:cNvPr id="127" name="Retângulo de cantos arredondados 126"/>
          <p:cNvSpPr/>
          <p:nvPr/>
        </p:nvSpPr>
        <p:spPr>
          <a:xfrm>
            <a:off x="2646793" y="3591201"/>
            <a:ext cx="1668199" cy="1002150"/>
          </a:xfrm>
          <a:prstGeom prst="roundRect">
            <a:avLst/>
          </a:prstGeom>
          <a:solidFill>
            <a:schemeClr val="accent5">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Extensas áreas de dano tecidual</a:t>
            </a:r>
          </a:p>
        </p:txBody>
      </p:sp>
      <p:cxnSp>
        <p:nvCxnSpPr>
          <p:cNvPr id="128" name="Conector de seta reta 127"/>
          <p:cNvCxnSpPr>
            <a:stCxn id="103" idx="3"/>
            <a:endCxn id="127" idx="1"/>
          </p:cNvCxnSpPr>
          <p:nvPr/>
        </p:nvCxnSpPr>
        <p:spPr>
          <a:xfrm>
            <a:off x="2267345" y="4092276"/>
            <a:ext cx="379448"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3" name="Conector de seta reta 132"/>
          <p:cNvCxnSpPr>
            <a:stCxn id="127" idx="3"/>
            <a:endCxn id="135" idx="1"/>
          </p:cNvCxnSpPr>
          <p:nvPr/>
        </p:nvCxnSpPr>
        <p:spPr>
          <a:xfrm flipV="1">
            <a:off x="4314992" y="4086570"/>
            <a:ext cx="382400" cy="5706"/>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5" name="Retângulo de cantos arredondados 134"/>
          <p:cNvSpPr/>
          <p:nvPr/>
        </p:nvSpPr>
        <p:spPr>
          <a:xfrm>
            <a:off x="4697392" y="3634178"/>
            <a:ext cx="1922768" cy="904784"/>
          </a:xfrm>
          <a:prstGeom prst="roundRect">
            <a:avLst/>
          </a:prstGeom>
          <a:solidFill>
            <a:schemeClr val="accent5">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focos de necrose e apoptose</a:t>
            </a:r>
          </a:p>
        </p:txBody>
      </p:sp>
      <p:cxnSp>
        <p:nvCxnSpPr>
          <p:cNvPr id="147" name="Conector reto 146"/>
          <p:cNvCxnSpPr>
            <a:stCxn id="135" idx="2"/>
            <a:endCxn id="152" idx="0"/>
          </p:cNvCxnSpPr>
          <p:nvPr/>
        </p:nvCxnSpPr>
        <p:spPr>
          <a:xfrm>
            <a:off x="5658776" y="4538962"/>
            <a:ext cx="0" cy="41799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Retângulo de cantos arredondados 151"/>
          <p:cNvSpPr/>
          <p:nvPr/>
        </p:nvSpPr>
        <p:spPr>
          <a:xfrm>
            <a:off x="4682210" y="4956956"/>
            <a:ext cx="1953131" cy="969657"/>
          </a:xfrm>
          <a:prstGeom prst="roundRect">
            <a:avLst/>
          </a:prstGeom>
          <a:solidFill>
            <a:schemeClr val="accent5">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Replicação do vírus </a:t>
            </a:r>
            <a:r>
              <a:rPr lang="pt-BR" dirty="0">
                <a:latin typeface="Arial"/>
                <a:cs typeface="Arial"/>
              </a:rPr>
              <a:t>→</a:t>
            </a:r>
            <a:r>
              <a:rPr lang="pt-BR" dirty="0">
                <a:latin typeface="Times New Roman" panose="02020603050405020304" pitchFamily="18" charset="0"/>
                <a:cs typeface="Times New Roman" panose="02020603050405020304" pitchFamily="18" charset="0"/>
              </a:rPr>
              <a:t> dano hepático</a:t>
            </a:r>
          </a:p>
        </p:txBody>
      </p:sp>
      <p:sp>
        <p:nvSpPr>
          <p:cNvPr id="6" name="CaixaDeTexto 5"/>
          <p:cNvSpPr txBox="1"/>
          <p:nvPr/>
        </p:nvSpPr>
        <p:spPr>
          <a:xfrm>
            <a:off x="3105434" y="1230489"/>
            <a:ext cx="1469414" cy="369332"/>
          </a:xfrm>
          <a:prstGeom prst="rect">
            <a:avLst/>
          </a:prstGeom>
          <a:noFill/>
          <a:ln>
            <a:noFill/>
          </a:ln>
        </p:spPr>
        <p:txBody>
          <a:bodyPr wrap="square" rtlCol="0">
            <a:spAutoFit/>
          </a:bodyPr>
          <a:lstStyle/>
          <a:p>
            <a:r>
              <a:rPr lang="pt-BR" dirty="0">
                <a:latin typeface="Times New Roman" panose="02020603050405020304" pitchFamily="18" charset="0"/>
                <a:cs typeface="Times New Roman" panose="02020603050405020304" pitchFamily="18" charset="0"/>
              </a:rPr>
              <a:t>relacionadas</a:t>
            </a:r>
            <a:endParaRPr lang="pt-BR" dirty="0"/>
          </a:p>
        </p:txBody>
      </p:sp>
      <p:sp>
        <p:nvSpPr>
          <p:cNvPr id="122" name="Retângulo de cantos arredondados 121"/>
          <p:cNvSpPr/>
          <p:nvPr/>
        </p:nvSpPr>
        <p:spPr>
          <a:xfrm>
            <a:off x="7430947" y="2296708"/>
            <a:ext cx="2059458" cy="872994"/>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Predominância de alterações na Z2</a:t>
            </a:r>
          </a:p>
        </p:txBody>
      </p:sp>
    </p:spTree>
    <p:extLst>
      <p:ext uri="{BB962C8B-B14F-4D97-AF65-F5344CB8AC3E}">
        <p14:creationId xmlns:p14="http://schemas.microsoft.com/office/powerpoint/2010/main" val="378610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de cantos arredondados 47"/>
          <p:cNvSpPr/>
          <p:nvPr/>
        </p:nvSpPr>
        <p:spPr>
          <a:xfrm>
            <a:off x="422758" y="2433389"/>
            <a:ext cx="2600787" cy="892993"/>
          </a:xfrm>
          <a:prstGeom prst="roundRect">
            <a:avLst/>
          </a:prstGeom>
          <a:solidFill>
            <a:schemeClr val="accent4">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Intensidade variando entre grau 2 a 4</a:t>
            </a:r>
          </a:p>
        </p:txBody>
      </p:sp>
      <p:cxnSp>
        <p:nvCxnSpPr>
          <p:cNvPr id="49" name="Conector reto 48"/>
          <p:cNvCxnSpPr>
            <a:stCxn id="69" idx="2"/>
            <a:endCxn id="48" idx="0"/>
          </p:cNvCxnSpPr>
          <p:nvPr/>
        </p:nvCxnSpPr>
        <p:spPr>
          <a:xfrm>
            <a:off x="1723152" y="2027369"/>
            <a:ext cx="0" cy="40602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tângulo de cantos arredondados 68"/>
          <p:cNvSpPr/>
          <p:nvPr/>
        </p:nvSpPr>
        <p:spPr>
          <a:xfrm>
            <a:off x="422758" y="896926"/>
            <a:ext cx="2600787" cy="1130443"/>
          </a:xfrm>
          <a:prstGeom prst="roundRect">
            <a:avLst/>
          </a:prstGeom>
          <a:solidFill>
            <a:schemeClr val="accent4">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Dentre as 3 zonas analisadas </a:t>
            </a:r>
            <a:r>
              <a:rPr lang="pt-BR" dirty="0">
                <a:latin typeface="Arial"/>
                <a:cs typeface="Arial"/>
              </a:rPr>
              <a:t>→ </a:t>
            </a:r>
            <a:r>
              <a:rPr lang="pt-BR" dirty="0">
                <a:latin typeface="Times New Roman" panose="02020603050405020304" pitchFamily="18" charset="0"/>
                <a:cs typeface="Times New Roman" panose="02020603050405020304" pitchFamily="18" charset="0"/>
              </a:rPr>
              <a:t>Z2 área de maior concentração de danos</a:t>
            </a:r>
          </a:p>
        </p:txBody>
      </p:sp>
      <p:sp>
        <p:nvSpPr>
          <p:cNvPr id="112" name="Retângulo de cantos arredondados 111"/>
          <p:cNvSpPr/>
          <p:nvPr/>
        </p:nvSpPr>
        <p:spPr>
          <a:xfrm>
            <a:off x="422757" y="3744944"/>
            <a:ext cx="2600787" cy="892993"/>
          </a:xfrm>
          <a:prstGeom prst="roundRect">
            <a:avLst/>
          </a:prstGeom>
          <a:solidFill>
            <a:schemeClr val="accent4">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Dentre as infecções estudadas os casos de FA</a:t>
            </a:r>
          </a:p>
        </p:txBody>
      </p:sp>
      <p:cxnSp>
        <p:nvCxnSpPr>
          <p:cNvPr id="151" name="Conector reto 150"/>
          <p:cNvCxnSpPr>
            <a:stCxn id="48" idx="2"/>
            <a:endCxn id="112" idx="0"/>
          </p:cNvCxnSpPr>
          <p:nvPr/>
        </p:nvCxnSpPr>
        <p:spPr>
          <a:xfrm flipH="1">
            <a:off x="1723151" y="3326382"/>
            <a:ext cx="1" cy="41856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5" name="Retângulo de cantos arredondados 164"/>
          <p:cNvSpPr/>
          <p:nvPr/>
        </p:nvSpPr>
        <p:spPr>
          <a:xfrm>
            <a:off x="422756" y="5046000"/>
            <a:ext cx="2600787" cy="892993"/>
          </a:xfrm>
          <a:prstGeom prst="roundRect">
            <a:avLst/>
          </a:prstGeom>
          <a:solidFill>
            <a:schemeClr val="accent4">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apresentaram [ ] processos lesivos no parênquima hepático</a:t>
            </a:r>
          </a:p>
        </p:txBody>
      </p:sp>
      <p:cxnSp>
        <p:nvCxnSpPr>
          <p:cNvPr id="28" name="Conector reto 27"/>
          <p:cNvCxnSpPr>
            <a:stCxn id="112" idx="2"/>
            <a:endCxn id="165" idx="0"/>
          </p:cNvCxnSpPr>
          <p:nvPr/>
        </p:nvCxnSpPr>
        <p:spPr>
          <a:xfrm flipH="1">
            <a:off x="1723150" y="4637937"/>
            <a:ext cx="1" cy="40806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31" name="Picture 2" descr="desenho vetorial de desenho vetorial de anatomia de órgão interno humano  fígado parte do corpo 2185172 Vetor no Vecteezy"/>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12727" y="664305"/>
            <a:ext cx="1718012" cy="2290682"/>
          </a:xfrm>
          <a:prstGeom prst="rect">
            <a:avLst/>
          </a:prstGeom>
          <a:noFill/>
          <a:extLst>
            <a:ext uri="{909E8E84-426E-40DD-AFC4-6F175D3DCCD1}">
              <a14:hiddenFill xmlns:a14="http://schemas.microsoft.com/office/drawing/2010/main">
                <a:solidFill>
                  <a:srgbClr val="FFFFFF"/>
                </a:solidFill>
              </a14:hiddenFill>
            </a:ext>
          </a:extLst>
        </p:spPr>
      </p:pic>
      <p:sp>
        <p:nvSpPr>
          <p:cNvPr id="32" name="Elipse 31"/>
          <p:cNvSpPr/>
          <p:nvPr/>
        </p:nvSpPr>
        <p:spPr>
          <a:xfrm>
            <a:off x="3615335" y="1370707"/>
            <a:ext cx="664163" cy="632213"/>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33" name="Conector reto 32"/>
          <p:cNvCxnSpPr>
            <a:stCxn id="32" idx="0"/>
            <a:endCxn id="35" idx="1"/>
          </p:cNvCxnSpPr>
          <p:nvPr/>
        </p:nvCxnSpPr>
        <p:spPr>
          <a:xfrm>
            <a:off x="3947417" y="1370707"/>
            <a:ext cx="1838928" cy="551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a:stCxn id="32" idx="4"/>
            <a:endCxn id="35" idx="1"/>
          </p:cNvCxnSpPr>
          <p:nvPr/>
        </p:nvCxnSpPr>
        <p:spPr>
          <a:xfrm flipV="1">
            <a:off x="3947417" y="1922017"/>
            <a:ext cx="1838928" cy="809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Imagem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6345" y="768545"/>
            <a:ext cx="2964193" cy="2306944"/>
          </a:xfrm>
          <a:prstGeom prst="rect">
            <a:avLst/>
          </a:prstGeom>
        </p:spPr>
      </p:pic>
      <p:cxnSp>
        <p:nvCxnSpPr>
          <p:cNvPr id="36" name="Conector angulado 35"/>
          <p:cNvCxnSpPr>
            <a:stCxn id="56" idx="2"/>
            <a:endCxn id="38" idx="0"/>
          </p:cNvCxnSpPr>
          <p:nvPr/>
        </p:nvCxnSpPr>
        <p:spPr>
          <a:xfrm rot="16200000" flipH="1">
            <a:off x="10084041" y="2503634"/>
            <a:ext cx="487095" cy="2626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CaixaDeTexto 36"/>
          <p:cNvSpPr txBox="1"/>
          <p:nvPr/>
        </p:nvSpPr>
        <p:spPr>
          <a:xfrm>
            <a:off x="3156919" y="3063186"/>
            <a:ext cx="2629426"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1</a:t>
            </a:r>
            <a:r>
              <a:rPr lang="pt-BR" dirty="0">
                <a:latin typeface="Times New Roman" pitchFamily="18" charset="0"/>
                <a:cs typeface="Times New Roman" pitchFamily="18" charset="0"/>
              </a:rPr>
              <a:t>) Desencadeamento da apoptose duas vias: intrínseca e extrínseca</a:t>
            </a:r>
          </a:p>
        </p:txBody>
      </p:sp>
      <p:sp>
        <p:nvSpPr>
          <p:cNvPr id="38" name="CaixaDeTexto 37"/>
          <p:cNvSpPr txBox="1"/>
          <p:nvPr/>
        </p:nvSpPr>
        <p:spPr>
          <a:xfrm>
            <a:off x="9062113" y="2878520"/>
            <a:ext cx="279362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
            </a:r>
            <a:r>
              <a:rPr lang="pt-BR" b="1" dirty="0">
                <a:latin typeface="Times New Roman" pitchFamily="18" charset="0"/>
                <a:cs typeface="Times New Roman" pitchFamily="18" charset="0"/>
              </a:rPr>
              <a:t>2</a:t>
            </a:r>
            <a:r>
              <a:rPr lang="pt-BR" dirty="0">
                <a:latin typeface="Times New Roman" pitchFamily="18" charset="0"/>
                <a:cs typeface="Times New Roman" pitchFamily="18" charset="0"/>
              </a:rPr>
              <a:t>) via intrínseca </a:t>
            </a:r>
            <a:r>
              <a:rPr lang="pt-BR" dirty="0">
                <a:latin typeface="Arial"/>
                <a:cs typeface="Arial"/>
              </a:rPr>
              <a:t>→</a:t>
            </a:r>
            <a:r>
              <a:rPr lang="pt-BR" dirty="0">
                <a:latin typeface="Times New Roman" pitchFamily="18" charset="0"/>
                <a:cs typeface="Times New Roman" pitchFamily="18" charset="0"/>
              </a:rPr>
              <a:t> via da mitocôndria</a:t>
            </a:r>
            <a:endParaRPr lang="pt-BR" baseline="30000" dirty="0">
              <a:latin typeface="Times New Roman" pitchFamily="18" charset="0"/>
              <a:cs typeface="Times New Roman" pitchFamily="18" charset="0"/>
            </a:endParaRPr>
          </a:p>
        </p:txBody>
      </p:sp>
      <p:sp>
        <p:nvSpPr>
          <p:cNvPr id="47" name="Elipse 46"/>
          <p:cNvSpPr/>
          <p:nvPr/>
        </p:nvSpPr>
        <p:spPr>
          <a:xfrm>
            <a:off x="7514025" y="1635253"/>
            <a:ext cx="428973" cy="286763"/>
          </a:xfrm>
          <a:prstGeom prst="ellipse">
            <a:avLst/>
          </a:prstGeom>
          <a:noFill/>
          <a:ln w="190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50" name="Conector reto 49"/>
          <p:cNvCxnSpPr>
            <a:stCxn id="47" idx="4"/>
            <a:endCxn id="56" idx="1"/>
          </p:cNvCxnSpPr>
          <p:nvPr/>
        </p:nvCxnSpPr>
        <p:spPr>
          <a:xfrm flipV="1">
            <a:off x="7728512" y="1517968"/>
            <a:ext cx="1123433" cy="404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ector reto 52"/>
          <p:cNvCxnSpPr>
            <a:stCxn id="47" idx="0"/>
            <a:endCxn id="56" idx="1"/>
          </p:cNvCxnSpPr>
          <p:nvPr/>
        </p:nvCxnSpPr>
        <p:spPr>
          <a:xfrm flipV="1">
            <a:off x="7728512" y="1517968"/>
            <a:ext cx="1123433" cy="1172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6" name="Imagem 55"/>
          <p:cNvPicPr>
            <a:picLocks noChangeAspect="1"/>
          </p:cNvPicPr>
          <p:nvPr/>
        </p:nvPicPr>
        <p:blipFill rotWithShape="1">
          <a:blip r:embed="rId5">
            <a:extLst>
              <a:ext uri="{28A0092B-C50C-407E-A947-70E740481C1C}">
                <a14:useLocalDpi xmlns:a14="http://schemas.microsoft.com/office/drawing/2010/main" val="0"/>
              </a:ext>
            </a:extLst>
          </a:blip>
          <a:srcRect l="2451" t="26213" r="55732" b="25649"/>
          <a:stretch/>
        </p:blipFill>
        <p:spPr>
          <a:xfrm>
            <a:off x="8851945" y="644510"/>
            <a:ext cx="2688609" cy="1746915"/>
          </a:xfrm>
          <a:prstGeom prst="rect">
            <a:avLst/>
          </a:prstGeom>
        </p:spPr>
      </p:pic>
      <p:sp>
        <p:nvSpPr>
          <p:cNvPr id="68" name="CaixaDeTexto 67"/>
          <p:cNvSpPr txBox="1"/>
          <p:nvPr/>
        </p:nvSpPr>
        <p:spPr>
          <a:xfrm>
            <a:off x="9772658" y="3918638"/>
            <a:ext cx="2087820"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Permeabilidade da membrana mitocondrial</a:t>
            </a:r>
          </a:p>
        </p:txBody>
      </p:sp>
      <p:cxnSp>
        <p:nvCxnSpPr>
          <p:cNvPr id="42" name="Conector angulado 41"/>
          <p:cNvCxnSpPr>
            <a:stCxn id="51" idx="6"/>
            <a:endCxn id="68" idx="3"/>
          </p:cNvCxnSpPr>
          <p:nvPr/>
        </p:nvCxnSpPr>
        <p:spPr>
          <a:xfrm>
            <a:off x="11311494" y="830218"/>
            <a:ext cx="548984" cy="3550085"/>
          </a:xfrm>
          <a:prstGeom prst="bentConnector3">
            <a:avLst>
              <a:gd name="adj1" fmla="val 141641"/>
            </a:avLst>
          </a:prstGeom>
        </p:spPr>
        <p:style>
          <a:lnRef idx="1">
            <a:schemeClr val="accent1"/>
          </a:lnRef>
          <a:fillRef idx="0">
            <a:schemeClr val="accent1"/>
          </a:fillRef>
          <a:effectRef idx="0">
            <a:schemeClr val="accent1"/>
          </a:effectRef>
          <a:fontRef idx="minor">
            <a:schemeClr val="tx1"/>
          </a:fontRef>
        </p:style>
      </p:cxnSp>
      <p:sp>
        <p:nvSpPr>
          <p:cNvPr id="74" name="CaixaDeTexto 73"/>
          <p:cNvSpPr txBox="1"/>
          <p:nvPr/>
        </p:nvSpPr>
        <p:spPr>
          <a:xfrm>
            <a:off x="9669869" y="5252928"/>
            <a:ext cx="2293397"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Regulada por várias</a:t>
            </a:r>
          </a:p>
          <a:p>
            <a:pPr algn="ctr"/>
            <a:r>
              <a:rPr lang="pt-BR" dirty="0">
                <a:latin typeface="Times New Roman" pitchFamily="18" charset="0"/>
                <a:cs typeface="Times New Roman" pitchFamily="18" charset="0"/>
              </a:rPr>
              <a:t>moléculas, entre elas a BCL-2 e a BCL-XL</a:t>
            </a:r>
          </a:p>
        </p:txBody>
      </p:sp>
      <p:sp>
        <p:nvSpPr>
          <p:cNvPr id="51" name="Elipse 50"/>
          <p:cNvSpPr/>
          <p:nvPr/>
        </p:nvSpPr>
        <p:spPr>
          <a:xfrm rot="288562">
            <a:off x="9894626" y="644510"/>
            <a:ext cx="1419367" cy="252416"/>
          </a:xfrm>
          <a:prstGeom prst="ellipse">
            <a:avLst/>
          </a:prstGeom>
          <a:noFill/>
          <a:ln w="38100">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58" name="Conector reto 57"/>
          <p:cNvCxnSpPr>
            <a:stCxn id="74" idx="0"/>
            <a:endCxn id="68" idx="2"/>
          </p:cNvCxnSpPr>
          <p:nvPr/>
        </p:nvCxnSpPr>
        <p:spPr>
          <a:xfrm flipV="1">
            <a:off x="10816568" y="4841968"/>
            <a:ext cx="0" cy="410960"/>
          </a:xfrm>
          <a:prstGeom prst="line">
            <a:avLst/>
          </a:prstGeom>
        </p:spPr>
        <p:style>
          <a:lnRef idx="1">
            <a:schemeClr val="accent1"/>
          </a:lnRef>
          <a:fillRef idx="0">
            <a:schemeClr val="accent1"/>
          </a:fillRef>
          <a:effectRef idx="0">
            <a:schemeClr val="accent1"/>
          </a:effectRef>
          <a:fontRef idx="minor">
            <a:schemeClr val="tx1"/>
          </a:fontRef>
        </p:style>
      </p:cxnSp>
      <p:sp>
        <p:nvSpPr>
          <p:cNvPr id="91" name="CaixaDeTexto 90"/>
          <p:cNvSpPr txBox="1"/>
          <p:nvPr/>
        </p:nvSpPr>
        <p:spPr>
          <a:xfrm>
            <a:off x="6909917" y="5391427"/>
            <a:ext cx="2066162"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Estímulo → ativar proteínas BAX</a:t>
            </a:r>
          </a:p>
        </p:txBody>
      </p:sp>
      <p:cxnSp>
        <p:nvCxnSpPr>
          <p:cNvPr id="92" name="Conector reto 91"/>
          <p:cNvCxnSpPr>
            <a:stCxn id="91" idx="3"/>
            <a:endCxn id="74" idx="1"/>
          </p:cNvCxnSpPr>
          <p:nvPr/>
        </p:nvCxnSpPr>
        <p:spPr>
          <a:xfrm>
            <a:off x="8976079" y="5714593"/>
            <a:ext cx="69379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832528" y="1661347"/>
            <a:ext cx="3643949" cy="3822761"/>
            <a:chOff x="150128" y="951651"/>
            <a:chExt cx="3643949" cy="3822761"/>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28" y="1136317"/>
              <a:ext cx="3552381" cy="3638095"/>
            </a:xfrm>
            <a:prstGeom prst="rect">
              <a:avLst/>
            </a:prstGeom>
          </p:spPr>
        </p:pic>
        <p:sp>
          <p:nvSpPr>
            <p:cNvPr id="5" name="CaixaDeTexto 4"/>
            <p:cNvSpPr txBox="1"/>
            <p:nvPr/>
          </p:nvSpPr>
          <p:spPr>
            <a:xfrm>
              <a:off x="1682823" y="951651"/>
              <a:ext cx="1033081"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Estímulo</a:t>
              </a:r>
            </a:p>
          </p:txBody>
        </p:sp>
        <p:sp>
          <p:nvSpPr>
            <p:cNvPr id="6" name="CaixaDeTexto 5"/>
            <p:cNvSpPr txBox="1"/>
            <p:nvPr/>
          </p:nvSpPr>
          <p:spPr>
            <a:xfrm>
              <a:off x="1719616" y="1643763"/>
              <a:ext cx="961030" cy="276999"/>
            </a:xfrm>
            <a:prstGeom prst="rect">
              <a:avLst/>
            </a:prstGeom>
            <a:noFill/>
            <a:ln>
              <a:noFill/>
            </a:ln>
          </p:spPr>
          <p:txBody>
            <a:bodyPr wrap="square" rtlCol="0">
              <a:spAutoFit/>
            </a:bodyPr>
            <a:lstStyle/>
            <a:p>
              <a:pPr algn="ctr"/>
              <a:r>
                <a:rPr lang="pt-BR" sz="1200" b="1" dirty="0">
                  <a:latin typeface="Times New Roman" pitchFamily="18" charset="0"/>
                  <a:cs typeface="Times New Roman" pitchFamily="18" charset="0"/>
                </a:rPr>
                <a:t>BAX/BID</a:t>
              </a:r>
            </a:p>
          </p:txBody>
        </p:sp>
        <p:sp>
          <p:nvSpPr>
            <p:cNvPr id="7" name="CaixaDeTexto 6"/>
            <p:cNvSpPr txBox="1"/>
            <p:nvPr/>
          </p:nvSpPr>
          <p:spPr>
            <a:xfrm>
              <a:off x="2560246" y="3342283"/>
              <a:ext cx="1233831" cy="1015663"/>
            </a:xfrm>
            <a:prstGeom prst="rect">
              <a:avLst/>
            </a:prstGeom>
            <a:noFill/>
            <a:ln>
              <a:noFill/>
            </a:ln>
          </p:spPr>
          <p:txBody>
            <a:bodyPr wrap="square" rtlCol="0">
              <a:spAutoFit/>
            </a:bodyPr>
            <a:lstStyle/>
            <a:p>
              <a:r>
                <a:rPr lang="pt-BR" sz="1200" dirty="0">
                  <a:latin typeface="Times New Roman" pitchFamily="18" charset="0"/>
                  <a:cs typeface="Times New Roman" pitchFamily="18" charset="0"/>
                </a:rPr>
                <a:t>Citocromo C</a:t>
              </a:r>
            </a:p>
            <a:p>
              <a:r>
                <a:rPr lang="pt-BR" sz="1200" dirty="0">
                  <a:latin typeface="Times New Roman" pitchFamily="18" charset="0"/>
                  <a:cs typeface="Times New Roman" pitchFamily="18" charset="0"/>
                </a:rPr>
                <a:t>SMAC</a:t>
              </a:r>
            </a:p>
            <a:p>
              <a:r>
                <a:rPr lang="pt-BR" sz="1200" dirty="0">
                  <a:latin typeface="Times New Roman" pitchFamily="18" charset="0"/>
                  <a:cs typeface="Times New Roman" pitchFamily="18" charset="0"/>
                </a:rPr>
                <a:t>AIF</a:t>
              </a:r>
            </a:p>
            <a:p>
              <a:r>
                <a:rPr lang="pt-BR" sz="1200" dirty="0">
                  <a:latin typeface="Times New Roman" pitchFamily="18" charset="0"/>
                  <a:cs typeface="Times New Roman" pitchFamily="18" charset="0"/>
                </a:rPr>
                <a:t>OMI</a:t>
              </a:r>
            </a:p>
            <a:p>
              <a:r>
                <a:rPr lang="pt-BR" sz="1200" dirty="0">
                  <a:latin typeface="Times New Roman" pitchFamily="18" charset="0"/>
                  <a:cs typeface="Times New Roman" pitchFamily="18" charset="0"/>
                </a:rPr>
                <a:t>Endonuclease G</a:t>
              </a:r>
            </a:p>
          </p:txBody>
        </p:sp>
        <p:sp>
          <p:nvSpPr>
            <p:cNvPr id="8" name="CaixaDeTexto 7"/>
            <p:cNvSpPr txBox="1"/>
            <p:nvPr/>
          </p:nvSpPr>
          <p:spPr>
            <a:xfrm>
              <a:off x="436731" y="4316427"/>
              <a:ext cx="1216925"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Apoptose</a:t>
              </a:r>
            </a:p>
          </p:txBody>
        </p:sp>
      </p:grpSp>
      <p:sp>
        <p:nvSpPr>
          <p:cNvPr id="10" name="CaixaDeTexto 9"/>
          <p:cNvSpPr txBox="1"/>
          <p:nvPr/>
        </p:nvSpPr>
        <p:spPr>
          <a:xfrm>
            <a:off x="3982390" y="1467191"/>
            <a:ext cx="256854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Interagem </a:t>
            </a:r>
            <a:r>
              <a:rPr lang="pt-BR" dirty="0">
                <a:latin typeface="Arial"/>
                <a:cs typeface="Arial"/>
              </a:rPr>
              <a:t>→ </a:t>
            </a:r>
            <a:r>
              <a:rPr lang="pt-BR" dirty="0">
                <a:latin typeface="Times New Roman" pitchFamily="18" charset="0"/>
                <a:cs typeface="Times New Roman" pitchFamily="18" charset="0"/>
              </a:rPr>
              <a:t>moléculas BCL-2 e BCL-XL</a:t>
            </a:r>
          </a:p>
        </p:txBody>
      </p:sp>
      <p:sp>
        <p:nvSpPr>
          <p:cNvPr id="11" name="Elipse 10"/>
          <p:cNvSpPr/>
          <p:nvPr/>
        </p:nvSpPr>
        <p:spPr>
          <a:xfrm>
            <a:off x="1858169" y="1549105"/>
            <a:ext cx="682388" cy="466313"/>
          </a:xfrm>
          <a:prstGeom prst="ellipse">
            <a:avLst/>
          </a:prstGeom>
          <a:no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13" name="Conector de seta reta 12"/>
          <p:cNvCxnSpPr>
            <a:stCxn id="11" idx="7"/>
            <a:endCxn id="10" idx="1"/>
          </p:cNvCxnSpPr>
          <p:nvPr/>
        </p:nvCxnSpPr>
        <p:spPr>
          <a:xfrm>
            <a:off x="2440624" y="1617395"/>
            <a:ext cx="1541766" cy="172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8296459" y="1321951"/>
            <a:ext cx="2048549" cy="923330"/>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Abertura dos poros de permeabilidade mitocondrial</a:t>
            </a:r>
          </a:p>
        </p:txBody>
      </p:sp>
      <p:cxnSp>
        <p:nvCxnSpPr>
          <p:cNvPr id="22" name="Conector de seta reta 21"/>
          <p:cNvCxnSpPr>
            <a:stCxn id="10" idx="3"/>
            <a:endCxn id="21" idx="1"/>
          </p:cNvCxnSpPr>
          <p:nvPr/>
        </p:nvCxnSpPr>
        <p:spPr>
          <a:xfrm flipV="1">
            <a:off x="6550937" y="1783616"/>
            <a:ext cx="1745522" cy="67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CaixaDeTexto 26"/>
          <p:cNvSpPr txBox="1"/>
          <p:nvPr/>
        </p:nvSpPr>
        <p:spPr>
          <a:xfrm>
            <a:off x="6625057" y="1459117"/>
            <a:ext cx="1488101"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promovendo</a:t>
            </a:r>
          </a:p>
        </p:txBody>
      </p:sp>
      <p:sp>
        <p:nvSpPr>
          <p:cNvPr id="31" name="CaixaDeTexto 30"/>
          <p:cNvSpPr txBox="1"/>
          <p:nvPr/>
        </p:nvSpPr>
        <p:spPr>
          <a:xfrm rot="16200000">
            <a:off x="8388586" y="2858544"/>
            <a:ext cx="1494962"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ocorre a saída</a:t>
            </a:r>
            <a:endParaRPr lang="pt-BR" baseline="30000" dirty="0">
              <a:latin typeface="Times New Roman" pitchFamily="18" charset="0"/>
              <a:cs typeface="Times New Roman" pitchFamily="18" charset="0"/>
            </a:endParaRPr>
          </a:p>
        </p:txBody>
      </p:sp>
      <p:sp>
        <p:nvSpPr>
          <p:cNvPr id="32" name="CaixaDeTexto 31"/>
          <p:cNvSpPr txBox="1"/>
          <p:nvPr/>
        </p:nvSpPr>
        <p:spPr>
          <a:xfrm>
            <a:off x="8384630" y="4051979"/>
            <a:ext cx="1872208" cy="923330"/>
          </a:xfrm>
          <a:prstGeom prst="rect">
            <a:avLst/>
          </a:prstGeom>
          <a:noFill/>
          <a:ln>
            <a:noFill/>
          </a:ln>
        </p:spPr>
        <p:txBody>
          <a:bodyPr wrap="square" rtlCol="0">
            <a:spAutoFit/>
          </a:bodyPr>
          <a:lstStyle/>
          <a:p>
            <a:pPr algn="ctr"/>
            <a:r>
              <a:rPr lang="pt-BR" dirty="0" err="1">
                <a:latin typeface="Times New Roman" pitchFamily="18" charset="0"/>
                <a:cs typeface="Times New Roman" pitchFamily="18" charset="0"/>
              </a:rPr>
              <a:t>Citocromo</a:t>
            </a:r>
            <a:r>
              <a:rPr lang="pt-BR" dirty="0">
                <a:latin typeface="Times New Roman" pitchFamily="18" charset="0"/>
                <a:cs typeface="Times New Roman" pitchFamily="18" charset="0"/>
              </a:rPr>
              <a:t> C, SMAC, AIF, OMI e </a:t>
            </a:r>
            <a:r>
              <a:rPr lang="pt-BR" dirty="0" err="1">
                <a:latin typeface="Times New Roman" pitchFamily="18" charset="0"/>
                <a:cs typeface="Times New Roman" pitchFamily="18" charset="0"/>
              </a:rPr>
              <a:t>endonuclease</a:t>
            </a:r>
            <a:r>
              <a:rPr lang="pt-BR" dirty="0">
                <a:latin typeface="Times New Roman" pitchFamily="18" charset="0"/>
                <a:cs typeface="Times New Roman" pitchFamily="18" charset="0"/>
              </a:rPr>
              <a:t> G</a:t>
            </a:r>
            <a:endParaRPr lang="pt-BR" baseline="30000" dirty="0">
              <a:latin typeface="Times New Roman" pitchFamily="18" charset="0"/>
              <a:cs typeface="Times New Roman" pitchFamily="18" charset="0"/>
            </a:endParaRPr>
          </a:p>
        </p:txBody>
      </p:sp>
      <p:cxnSp>
        <p:nvCxnSpPr>
          <p:cNvPr id="34" name="Conector de seta reta 33"/>
          <p:cNvCxnSpPr>
            <a:stCxn id="21" idx="2"/>
            <a:endCxn id="32" idx="0"/>
          </p:cNvCxnSpPr>
          <p:nvPr/>
        </p:nvCxnSpPr>
        <p:spPr>
          <a:xfrm>
            <a:off x="9320734" y="2245281"/>
            <a:ext cx="0" cy="1806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Explosão 1 39"/>
          <p:cNvSpPr/>
          <p:nvPr/>
        </p:nvSpPr>
        <p:spPr>
          <a:xfrm>
            <a:off x="8113158" y="5208122"/>
            <a:ext cx="2537788" cy="1176376"/>
          </a:xfrm>
          <a:prstGeom prst="irregularSeal1">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Indução de apoptose</a:t>
            </a:r>
          </a:p>
        </p:txBody>
      </p:sp>
      <p:cxnSp>
        <p:nvCxnSpPr>
          <p:cNvPr id="42" name="Conector angulado 41"/>
          <p:cNvCxnSpPr>
            <a:stCxn id="32" idx="3"/>
            <a:endCxn id="40" idx="3"/>
          </p:cNvCxnSpPr>
          <p:nvPr/>
        </p:nvCxnSpPr>
        <p:spPr>
          <a:xfrm>
            <a:off x="10256838" y="4513644"/>
            <a:ext cx="394108" cy="1418276"/>
          </a:xfrm>
          <a:prstGeom prst="bentConnector3">
            <a:avLst>
              <a:gd name="adj1" fmla="val 158004"/>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98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80842" y="214834"/>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Introdução</a:t>
            </a:r>
          </a:p>
        </p:txBody>
      </p:sp>
      <p:grpSp>
        <p:nvGrpSpPr>
          <p:cNvPr id="4" name="Grupo 3"/>
          <p:cNvGrpSpPr/>
          <p:nvPr/>
        </p:nvGrpSpPr>
        <p:grpSpPr>
          <a:xfrm>
            <a:off x="437603" y="1407015"/>
            <a:ext cx="1760669" cy="474683"/>
            <a:chOff x="5168166" y="45396"/>
            <a:chExt cx="1760669" cy="474683"/>
          </a:xfrm>
        </p:grpSpPr>
        <p:sp>
          <p:nvSpPr>
            <p:cNvPr id="5" name="Retângulo de cantos arredondados 4"/>
            <p:cNvSpPr/>
            <p:nvPr/>
          </p:nvSpPr>
          <p:spPr>
            <a:xfrm>
              <a:off x="5168166" y="45396"/>
              <a:ext cx="1760669" cy="474683"/>
            </a:xfrm>
            <a:prstGeom prst="roundRect">
              <a:avLst/>
            </a:prstGeom>
            <a:solidFill>
              <a:schemeClr val="accent1">
                <a:hueOff val="0"/>
                <a:satOff val="0"/>
                <a:lumOff val="0"/>
                <a:alpha val="88000"/>
              </a:schemeClr>
            </a:solidFill>
            <a:ln>
              <a:solidFill>
                <a:schemeClr val="accent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pt-BR"/>
            </a:p>
          </p:txBody>
        </p:sp>
        <p:sp>
          <p:nvSpPr>
            <p:cNvPr id="6" name="Retângulo 5"/>
            <p:cNvSpPr/>
            <p:nvPr/>
          </p:nvSpPr>
          <p:spPr>
            <a:xfrm>
              <a:off x="5191338" y="68568"/>
              <a:ext cx="1714325" cy="4283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pt-BR" sz="2800" kern="1200" dirty="0">
                  <a:solidFill>
                    <a:schemeClr val="tx1"/>
                  </a:solidFill>
                  <a:latin typeface="Times New Roman" panose="02020603050405020304" pitchFamily="18" charset="0"/>
                  <a:cs typeface="Times New Roman" panose="02020603050405020304" pitchFamily="18" charset="0"/>
                </a:rPr>
                <a:t>Arbovírus</a:t>
              </a:r>
            </a:p>
          </p:txBody>
        </p:sp>
      </p:grpSp>
      <p:grpSp>
        <p:nvGrpSpPr>
          <p:cNvPr id="7" name="Grupo 6"/>
          <p:cNvGrpSpPr/>
          <p:nvPr/>
        </p:nvGrpSpPr>
        <p:grpSpPr>
          <a:xfrm>
            <a:off x="3022218" y="1353046"/>
            <a:ext cx="2129958" cy="580715"/>
            <a:chOff x="5528019" y="605694"/>
            <a:chExt cx="2129958" cy="580715"/>
          </a:xfrm>
        </p:grpSpPr>
        <p:sp>
          <p:nvSpPr>
            <p:cNvPr id="8" name="Retângulo de cantos arredondados 7"/>
            <p:cNvSpPr/>
            <p:nvPr/>
          </p:nvSpPr>
          <p:spPr>
            <a:xfrm>
              <a:off x="5528019" y="605694"/>
              <a:ext cx="2129958" cy="580715"/>
            </a:xfrm>
            <a:prstGeom prst="roundRect">
              <a:avLst/>
            </a:prstGeom>
            <a:solidFill>
              <a:schemeClr val="accent2">
                <a:alpha val="89000"/>
              </a:schemeClr>
            </a:solidFill>
            <a:ln>
              <a:solidFill>
                <a:schemeClr val="accent4">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pt-BR"/>
            </a:p>
          </p:txBody>
        </p:sp>
        <p:sp>
          <p:nvSpPr>
            <p:cNvPr id="9" name="Retângulo 8"/>
            <p:cNvSpPr/>
            <p:nvPr/>
          </p:nvSpPr>
          <p:spPr>
            <a:xfrm>
              <a:off x="5556367" y="634042"/>
              <a:ext cx="2101610" cy="5523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pt-BR" sz="2200" kern="1200" dirty="0">
                  <a:solidFill>
                    <a:schemeClr val="tx1"/>
                  </a:solidFill>
                  <a:latin typeface="Times New Roman" panose="02020603050405020304" pitchFamily="18" charset="0"/>
                  <a:cs typeface="Times New Roman" panose="02020603050405020304" pitchFamily="18" charset="0"/>
                </a:rPr>
                <a:t>Ciclo de Replicação</a:t>
              </a:r>
            </a:p>
          </p:txBody>
        </p:sp>
      </p:grpSp>
      <p:grpSp>
        <p:nvGrpSpPr>
          <p:cNvPr id="10" name="Grupo 9"/>
          <p:cNvGrpSpPr/>
          <p:nvPr/>
        </p:nvGrpSpPr>
        <p:grpSpPr>
          <a:xfrm>
            <a:off x="5689378" y="1446438"/>
            <a:ext cx="1465890" cy="393929"/>
            <a:chOff x="7313509" y="0"/>
            <a:chExt cx="1465890" cy="393929"/>
          </a:xfrm>
        </p:grpSpPr>
        <p:sp>
          <p:nvSpPr>
            <p:cNvPr id="11" name="Retângulo de cantos arredondados 10"/>
            <p:cNvSpPr/>
            <p:nvPr/>
          </p:nvSpPr>
          <p:spPr>
            <a:xfrm>
              <a:off x="7313509" y="0"/>
              <a:ext cx="1465890" cy="393929"/>
            </a:xfrm>
            <a:prstGeom prst="roundRect">
              <a:avLst/>
            </a:prstGeom>
            <a:solidFill>
              <a:schemeClr val="accent4">
                <a:alpha val="82000"/>
              </a:schemeClr>
            </a:solidFill>
            <a:ln>
              <a:solidFill>
                <a:schemeClr val="accent5">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pt-BR"/>
            </a:p>
          </p:txBody>
        </p:sp>
        <p:sp>
          <p:nvSpPr>
            <p:cNvPr id="13" name="Retângulo 12"/>
            <p:cNvSpPr/>
            <p:nvPr/>
          </p:nvSpPr>
          <p:spPr>
            <a:xfrm>
              <a:off x="7332739" y="19230"/>
              <a:ext cx="1427430" cy="3554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pt-BR" sz="2200" kern="1200" dirty="0">
                  <a:solidFill>
                    <a:schemeClr val="tx1"/>
                  </a:solidFill>
                  <a:latin typeface="Times New Roman" panose="02020603050405020304" pitchFamily="18" charset="0"/>
                  <a:cs typeface="Times New Roman" panose="02020603050405020304" pitchFamily="18" charset="0"/>
                </a:rPr>
                <a:t>Insetos</a:t>
              </a:r>
            </a:p>
          </p:txBody>
        </p:sp>
      </p:grpSp>
      <p:cxnSp>
        <p:nvCxnSpPr>
          <p:cNvPr id="14" name="Conector reto 13"/>
          <p:cNvCxnSpPr>
            <a:stCxn id="5" idx="3"/>
            <a:endCxn id="8" idx="1"/>
          </p:cNvCxnSpPr>
          <p:nvPr/>
        </p:nvCxnSpPr>
        <p:spPr>
          <a:xfrm flipV="1">
            <a:off x="2198272" y="1643404"/>
            <a:ext cx="823946" cy="9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6422323" y="6402015"/>
            <a:ext cx="5756230" cy="338554"/>
          </a:xfrm>
          <a:prstGeom prst="rect">
            <a:avLst/>
          </a:prstGeom>
          <a:solidFill>
            <a:schemeClr val="bg1"/>
          </a:solid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a:t>
            </a:r>
            <a:r>
              <a:rPr lang="da-DK" sz="1600" dirty="0">
                <a:latin typeface="Times New Roman" panose="02020603050405020304" pitchFamily="18" charset="0"/>
                <a:cs typeface="Times New Roman" panose="02020603050405020304" pitchFamily="18" charset="0"/>
              </a:rPr>
              <a:t>YOUNG, 2018; HALSTEAD, 2019; HUANG et al., 2019</a:t>
            </a:r>
            <a:endParaRPr lang="pt-BR" sz="1600" b="1" dirty="0">
              <a:solidFill>
                <a:srgbClr val="FF0000"/>
              </a:solidFill>
              <a:latin typeface="Times New Roman" panose="02020603050405020304" pitchFamily="18" charset="0"/>
              <a:cs typeface="Times New Roman" panose="02020603050405020304" pitchFamily="18" charset="0"/>
            </a:endParaRPr>
          </a:p>
        </p:txBody>
      </p:sp>
      <p:cxnSp>
        <p:nvCxnSpPr>
          <p:cNvPr id="17" name="Conector reto 16"/>
          <p:cNvCxnSpPr>
            <a:stCxn id="8" idx="3"/>
            <a:endCxn id="11" idx="1"/>
          </p:cNvCxnSpPr>
          <p:nvPr/>
        </p:nvCxnSpPr>
        <p:spPr>
          <a:xfrm flipV="1">
            <a:off x="5152176" y="1643403"/>
            <a:ext cx="53720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angulado 20"/>
          <p:cNvCxnSpPr>
            <a:stCxn id="5" idx="2"/>
            <a:endCxn id="22" idx="0"/>
          </p:cNvCxnSpPr>
          <p:nvPr/>
        </p:nvCxnSpPr>
        <p:spPr>
          <a:xfrm rot="16200000" flipH="1">
            <a:off x="236093" y="2963543"/>
            <a:ext cx="2554793" cy="391102"/>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tângulo de cantos arredondados 21"/>
          <p:cNvSpPr/>
          <p:nvPr/>
        </p:nvSpPr>
        <p:spPr>
          <a:xfrm>
            <a:off x="139800" y="4436491"/>
            <a:ext cx="3138479" cy="580715"/>
          </a:xfrm>
          <a:prstGeom prst="roundRect">
            <a:avLst/>
          </a:prstGeom>
          <a:solidFill>
            <a:schemeClr val="accent2">
              <a:alpha val="89000"/>
            </a:schemeClr>
          </a:solidFill>
          <a:ln>
            <a:solidFill>
              <a:schemeClr val="accent4">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Transmissão </a:t>
            </a:r>
            <a:r>
              <a:rPr lang="pt-BR" sz="2200" dirty="0">
                <a:solidFill>
                  <a:schemeClr val="tx1"/>
                </a:solidFill>
                <a:latin typeface="Arial"/>
                <a:cs typeface="Arial"/>
              </a:rPr>
              <a:t>→ </a:t>
            </a:r>
            <a:r>
              <a:rPr lang="pt-BR" sz="2200" dirty="0">
                <a:solidFill>
                  <a:schemeClr val="tx1"/>
                </a:solidFill>
                <a:latin typeface="Times New Roman" pitchFamily="18" charset="0"/>
                <a:cs typeface="Times New Roman" pitchFamily="18" charset="0"/>
              </a:rPr>
              <a:t>Humanos </a:t>
            </a:r>
          </a:p>
        </p:txBody>
      </p:sp>
      <p:grpSp>
        <p:nvGrpSpPr>
          <p:cNvPr id="47" name="Grupo 46"/>
          <p:cNvGrpSpPr/>
          <p:nvPr/>
        </p:nvGrpSpPr>
        <p:grpSpPr>
          <a:xfrm>
            <a:off x="139801" y="5180542"/>
            <a:ext cx="2979220" cy="1107996"/>
            <a:chOff x="677634" y="3374048"/>
            <a:chExt cx="2979220" cy="1107996"/>
          </a:xfrm>
        </p:grpSpPr>
        <p:pic>
          <p:nvPicPr>
            <p:cNvPr id="26" name="Picture 6" descr="Por que beber álcool eleva o risco de ser picado por mosquito? | VEJ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4423" y="3474346"/>
              <a:ext cx="1362431" cy="907400"/>
            </a:xfrm>
            <a:prstGeom prst="rect">
              <a:avLst/>
            </a:prstGeom>
            <a:noFill/>
            <a:extLst>
              <a:ext uri="{909E8E84-426E-40DD-AFC4-6F175D3DCCD1}">
                <a14:hiddenFill xmlns:a14="http://schemas.microsoft.com/office/drawing/2010/main">
                  <a:solidFill>
                    <a:srgbClr val="FFFFFF"/>
                  </a:solidFill>
                </a14:hiddenFill>
              </a:ext>
            </a:extLst>
          </p:spPr>
        </p:pic>
        <p:sp>
          <p:nvSpPr>
            <p:cNvPr id="27" name="CaixaDeTexto 26"/>
            <p:cNvSpPr txBox="1"/>
            <p:nvPr/>
          </p:nvSpPr>
          <p:spPr>
            <a:xfrm>
              <a:off x="677634" y="3374048"/>
              <a:ext cx="1615748" cy="1107996"/>
            </a:xfrm>
            <a:prstGeom prst="rect">
              <a:avLst/>
            </a:prstGeom>
            <a:noFill/>
            <a:ln>
              <a:noFill/>
            </a:ln>
          </p:spPr>
          <p:txBody>
            <a:bodyPr wrap="square" rtlCol="0">
              <a:spAutoFit/>
            </a:bodyPr>
            <a:lstStyle/>
            <a:p>
              <a:pPr algn="ctr"/>
              <a:r>
                <a:rPr lang="pt-BR" sz="2200" dirty="0">
                  <a:latin typeface="Times New Roman" pitchFamily="18" charset="0"/>
                  <a:cs typeface="Times New Roman" pitchFamily="18" charset="0"/>
                </a:rPr>
                <a:t>Picada de artrópodes hematófagos </a:t>
              </a:r>
            </a:p>
          </p:txBody>
        </p:sp>
      </p:grpSp>
      <p:cxnSp>
        <p:nvCxnSpPr>
          <p:cNvPr id="28" name="Conector angulado 27"/>
          <p:cNvCxnSpPr>
            <a:stCxn id="5" idx="2"/>
            <a:endCxn id="32" idx="1"/>
          </p:cNvCxnSpPr>
          <p:nvPr/>
        </p:nvCxnSpPr>
        <p:spPr>
          <a:xfrm rot="16200000" flipH="1">
            <a:off x="4584588" y="-1384953"/>
            <a:ext cx="542174" cy="7075475"/>
          </a:xfrm>
          <a:prstGeom prst="bentConnector2">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tângulo de cantos arredondados 31"/>
          <p:cNvSpPr/>
          <p:nvPr/>
        </p:nvSpPr>
        <p:spPr>
          <a:xfrm>
            <a:off x="8393413" y="1837883"/>
            <a:ext cx="1865691" cy="1171978"/>
          </a:xfrm>
          <a:prstGeom prst="roundRect">
            <a:avLst/>
          </a:prstGeom>
          <a:solidFill>
            <a:schemeClr val="accent2">
              <a:lumMod val="40000"/>
              <a:lumOff val="60000"/>
              <a:alpha val="82000"/>
            </a:schemeClr>
          </a:solidFill>
          <a:ln>
            <a:solidFill>
              <a:schemeClr val="accent5">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Ampla disseminação mundial</a:t>
            </a:r>
          </a:p>
        </p:txBody>
      </p:sp>
      <p:grpSp>
        <p:nvGrpSpPr>
          <p:cNvPr id="46" name="Grupo 45"/>
          <p:cNvGrpSpPr/>
          <p:nvPr/>
        </p:nvGrpSpPr>
        <p:grpSpPr>
          <a:xfrm>
            <a:off x="3899434" y="4039679"/>
            <a:ext cx="4861198" cy="2042385"/>
            <a:chOff x="38353" y="4565557"/>
            <a:chExt cx="4861198" cy="2042385"/>
          </a:xfrm>
        </p:grpSpPr>
        <p:sp>
          <p:nvSpPr>
            <p:cNvPr id="38" name="Retângulo de cantos arredondados 37"/>
            <p:cNvSpPr/>
            <p:nvPr/>
          </p:nvSpPr>
          <p:spPr>
            <a:xfrm>
              <a:off x="2321336" y="4565557"/>
              <a:ext cx="1144493" cy="450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Vírus</a:t>
              </a:r>
            </a:p>
          </p:txBody>
        </p:sp>
        <p:sp>
          <p:nvSpPr>
            <p:cNvPr id="39" name="Seta para baixo 38"/>
            <p:cNvSpPr/>
            <p:nvPr/>
          </p:nvSpPr>
          <p:spPr>
            <a:xfrm rot="17496264">
              <a:off x="3798270" y="4694014"/>
              <a:ext cx="515155" cy="379927"/>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40" name="Retângulo de cantos arredondados 39"/>
            <p:cNvSpPr/>
            <p:nvPr/>
          </p:nvSpPr>
          <p:spPr>
            <a:xfrm>
              <a:off x="3755058" y="5345513"/>
              <a:ext cx="1144493" cy="450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Vetores</a:t>
              </a:r>
            </a:p>
          </p:txBody>
        </p:sp>
        <p:sp>
          <p:nvSpPr>
            <p:cNvPr id="41" name="Retângulo de cantos arredondados 40"/>
            <p:cNvSpPr/>
            <p:nvPr/>
          </p:nvSpPr>
          <p:spPr>
            <a:xfrm>
              <a:off x="2057069" y="6157181"/>
              <a:ext cx="1673025" cy="450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Amplificadores</a:t>
              </a:r>
            </a:p>
          </p:txBody>
        </p:sp>
        <p:sp>
          <p:nvSpPr>
            <p:cNvPr id="42" name="Seta para baixo 41"/>
            <p:cNvSpPr/>
            <p:nvPr/>
          </p:nvSpPr>
          <p:spPr>
            <a:xfrm rot="3450016">
              <a:off x="3925914" y="5967218"/>
              <a:ext cx="515155" cy="379927"/>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43" name="Retângulo de cantos arredondados 42"/>
            <p:cNvSpPr/>
            <p:nvPr/>
          </p:nvSpPr>
          <p:spPr>
            <a:xfrm>
              <a:off x="38353" y="5345513"/>
              <a:ext cx="1673025" cy="450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Reservatórios</a:t>
              </a:r>
            </a:p>
          </p:txBody>
        </p:sp>
        <p:sp>
          <p:nvSpPr>
            <p:cNvPr id="44" name="Seta para baixo 43"/>
            <p:cNvSpPr/>
            <p:nvPr/>
          </p:nvSpPr>
          <p:spPr>
            <a:xfrm rot="8480694">
              <a:off x="1348847" y="6042760"/>
              <a:ext cx="515155" cy="379927"/>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45" name="Seta para baixo 44"/>
            <p:cNvSpPr/>
            <p:nvPr/>
          </p:nvSpPr>
          <p:spPr>
            <a:xfrm rot="14210436">
              <a:off x="1594044" y="4774840"/>
              <a:ext cx="515155" cy="379927"/>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grpSp>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2743203" y="898650"/>
            <a:ext cx="6714701" cy="5247035"/>
            <a:chOff x="2483891" y="898650"/>
            <a:chExt cx="6714701" cy="5247035"/>
          </a:xfrm>
        </p:grpSpPr>
        <p:grpSp>
          <p:nvGrpSpPr>
            <p:cNvPr id="24" name="Grupo 23"/>
            <p:cNvGrpSpPr/>
            <p:nvPr/>
          </p:nvGrpSpPr>
          <p:grpSpPr>
            <a:xfrm>
              <a:off x="2483891" y="898650"/>
              <a:ext cx="6714701" cy="5247035"/>
              <a:chOff x="2456595" y="898650"/>
              <a:chExt cx="6714701" cy="5247035"/>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646" y="898650"/>
                <a:ext cx="6689650" cy="5247035"/>
              </a:xfrm>
              <a:prstGeom prst="rect">
                <a:avLst/>
              </a:prstGeom>
            </p:spPr>
          </p:pic>
          <p:sp>
            <p:nvSpPr>
              <p:cNvPr id="6" name="CaixaDeTexto 5"/>
              <p:cNvSpPr txBox="1"/>
              <p:nvPr/>
            </p:nvSpPr>
            <p:spPr>
              <a:xfrm>
                <a:off x="3002507" y="1050878"/>
                <a:ext cx="1078173"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Estímulo</a:t>
                </a:r>
              </a:p>
            </p:txBody>
          </p:sp>
          <p:sp>
            <p:nvSpPr>
              <p:cNvPr id="7" name="CaixaDeTexto 6"/>
              <p:cNvSpPr txBox="1"/>
              <p:nvPr/>
            </p:nvSpPr>
            <p:spPr>
              <a:xfrm>
                <a:off x="5172500" y="1860647"/>
                <a:ext cx="2497540"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Citocromo C + Apaf-1</a:t>
                </a:r>
              </a:p>
            </p:txBody>
          </p:sp>
          <p:sp>
            <p:nvSpPr>
              <p:cNvPr id="8" name="CaixaDeTexto 7"/>
              <p:cNvSpPr txBox="1"/>
              <p:nvPr/>
            </p:nvSpPr>
            <p:spPr>
              <a:xfrm>
                <a:off x="7054756" y="1229565"/>
                <a:ext cx="630070"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ATP</a:t>
                </a:r>
              </a:p>
            </p:txBody>
          </p:sp>
          <p:sp>
            <p:nvSpPr>
              <p:cNvPr id="9" name="CaixaDeTexto 8"/>
              <p:cNvSpPr txBox="1"/>
              <p:nvPr/>
            </p:nvSpPr>
            <p:spPr>
              <a:xfrm>
                <a:off x="8147709" y="1493424"/>
                <a:ext cx="94397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Caspase</a:t>
                </a:r>
              </a:p>
            </p:txBody>
          </p:sp>
          <p:sp>
            <p:nvSpPr>
              <p:cNvPr id="10" name="CaixaDeTexto 9"/>
              <p:cNvSpPr txBox="1"/>
              <p:nvPr/>
            </p:nvSpPr>
            <p:spPr>
              <a:xfrm>
                <a:off x="8163629" y="2519296"/>
                <a:ext cx="94397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Caspase</a:t>
                </a:r>
              </a:p>
            </p:txBody>
          </p:sp>
          <p:sp>
            <p:nvSpPr>
              <p:cNvPr id="11" name="CaixaDeTexto 10"/>
              <p:cNvSpPr txBox="1"/>
              <p:nvPr/>
            </p:nvSpPr>
            <p:spPr>
              <a:xfrm>
                <a:off x="7124123" y="4186597"/>
                <a:ext cx="94397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Caspase</a:t>
                </a:r>
              </a:p>
            </p:txBody>
          </p:sp>
          <p:sp>
            <p:nvSpPr>
              <p:cNvPr id="12" name="CaixaDeTexto 11"/>
              <p:cNvSpPr txBox="1"/>
              <p:nvPr/>
            </p:nvSpPr>
            <p:spPr>
              <a:xfrm>
                <a:off x="5245302" y="3615665"/>
                <a:ext cx="94397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Caspase</a:t>
                </a:r>
              </a:p>
            </p:txBody>
          </p:sp>
          <p:sp>
            <p:nvSpPr>
              <p:cNvPr id="13" name="CaixaDeTexto 12"/>
              <p:cNvSpPr txBox="1"/>
              <p:nvPr/>
            </p:nvSpPr>
            <p:spPr>
              <a:xfrm>
                <a:off x="4939365" y="4171592"/>
                <a:ext cx="94397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Caspase</a:t>
                </a:r>
              </a:p>
            </p:txBody>
          </p:sp>
          <p:sp>
            <p:nvSpPr>
              <p:cNvPr id="14" name="CaixaDeTexto 13"/>
              <p:cNvSpPr txBox="1"/>
              <p:nvPr/>
            </p:nvSpPr>
            <p:spPr>
              <a:xfrm>
                <a:off x="4966661" y="5238392"/>
                <a:ext cx="943970"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Caspase</a:t>
                </a:r>
              </a:p>
            </p:txBody>
          </p:sp>
          <p:sp>
            <p:nvSpPr>
              <p:cNvPr id="15" name="CaixaDeTexto 14"/>
              <p:cNvSpPr txBox="1"/>
              <p:nvPr/>
            </p:nvSpPr>
            <p:spPr>
              <a:xfrm>
                <a:off x="7235586" y="5303330"/>
                <a:ext cx="1384107"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Apoptose</a:t>
                </a:r>
              </a:p>
            </p:txBody>
          </p:sp>
          <p:sp>
            <p:nvSpPr>
              <p:cNvPr id="16" name="CaixaDeTexto 15"/>
              <p:cNvSpPr txBox="1"/>
              <p:nvPr/>
            </p:nvSpPr>
            <p:spPr>
              <a:xfrm>
                <a:off x="3239066" y="5075188"/>
                <a:ext cx="1578593"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Endonucleases</a:t>
                </a:r>
              </a:p>
            </p:txBody>
          </p:sp>
          <p:sp>
            <p:nvSpPr>
              <p:cNvPr id="17" name="CaixaDeTexto 16"/>
              <p:cNvSpPr txBox="1"/>
              <p:nvPr/>
            </p:nvSpPr>
            <p:spPr>
              <a:xfrm>
                <a:off x="2750018" y="3972894"/>
                <a:ext cx="1578593"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Endonuclease G</a:t>
                </a:r>
              </a:p>
            </p:txBody>
          </p:sp>
          <p:sp>
            <p:nvSpPr>
              <p:cNvPr id="18" name="CaixaDeTexto 17"/>
              <p:cNvSpPr txBox="1"/>
              <p:nvPr/>
            </p:nvSpPr>
            <p:spPr>
              <a:xfrm>
                <a:off x="2456595" y="3461066"/>
                <a:ext cx="659639"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OMI</a:t>
                </a:r>
              </a:p>
            </p:txBody>
          </p:sp>
          <p:sp>
            <p:nvSpPr>
              <p:cNvPr id="19" name="CaixaDeTexto 18"/>
              <p:cNvSpPr txBox="1"/>
              <p:nvPr/>
            </p:nvSpPr>
            <p:spPr>
              <a:xfrm>
                <a:off x="4243327" y="3690327"/>
                <a:ext cx="659639"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AIF</a:t>
                </a:r>
              </a:p>
            </p:txBody>
          </p:sp>
          <p:sp>
            <p:nvSpPr>
              <p:cNvPr id="20" name="CaixaDeTexto 19"/>
              <p:cNvSpPr txBox="1"/>
              <p:nvPr/>
            </p:nvSpPr>
            <p:spPr>
              <a:xfrm>
                <a:off x="5761631" y="3407482"/>
                <a:ext cx="659639"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IAP</a:t>
                </a:r>
              </a:p>
            </p:txBody>
          </p:sp>
          <p:sp>
            <p:nvSpPr>
              <p:cNvPr id="21" name="CaixaDeTexto 20"/>
              <p:cNvSpPr txBox="1"/>
              <p:nvPr/>
            </p:nvSpPr>
            <p:spPr>
              <a:xfrm>
                <a:off x="7302118" y="3183613"/>
                <a:ext cx="659639"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IAP</a:t>
                </a:r>
              </a:p>
            </p:txBody>
          </p:sp>
          <p:sp>
            <p:nvSpPr>
              <p:cNvPr id="22" name="CaixaDeTexto 21"/>
              <p:cNvSpPr txBox="1"/>
              <p:nvPr/>
            </p:nvSpPr>
            <p:spPr>
              <a:xfrm>
                <a:off x="4898421" y="2831411"/>
                <a:ext cx="777922"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SMAC</a:t>
                </a:r>
              </a:p>
            </p:txBody>
          </p:sp>
        </p:grpSp>
        <p:sp>
          <p:nvSpPr>
            <p:cNvPr id="23" name="CaixaDeTexto 22"/>
            <p:cNvSpPr txBox="1"/>
            <p:nvPr/>
          </p:nvSpPr>
          <p:spPr>
            <a:xfrm>
              <a:off x="5743439" y="2413575"/>
              <a:ext cx="1435276"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Apoptossomo</a:t>
              </a:r>
            </a:p>
          </p:txBody>
        </p:sp>
      </p:grpSp>
      <p:sp>
        <p:nvSpPr>
          <p:cNvPr id="26" name="CaixaDeTexto 25"/>
          <p:cNvSpPr txBox="1"/>
          <p:nvPr/>
        </p:nvSpPr>
        <p:spPr>
          <a:xfrm>
            <a:off x="141370" y="1014403"/>
            <a:ext cx="1872208" cy="923330"/>
          </a:xfrm>
          <a:prstGeom prst="rect">
            <a:avLst/>
          </a:prstGeom>
          <a:noFill/>
          <a:ln>
            <a:solidFill>
              <a:schemeClr val="accent1"/>
            </a:solidFill>
          </a:ln>
        </p:spPr>
        <p:txBody>
          <a:bodyPr wrap="square" rtlCol="0">
            <a:spAutoFit/>
          </a:bodyPr>
          <a:lstStyle/>
          <a:p>
            <a:pPr algn="ctr"/>
            <a:r>
              <a:rPr lang="pt-BR" dirty="0">
                <a:latin typeface="Times New Roman" pitchFamily="18" charset="0"/>
                <a:cs typeface="Times New Roman" pitchFamily="18" charset="0"/>
              </a:rPr>
              <a:t>Aumento da permeabilidade mitocondrial</a:t>
            </a:r>
          </a:p>
        </p:txBody>
      </p:sp>
      <p:cxnSp>
        <p:nvCxnSpPr>
          <p:cNvPr id="27" name="Conector angulado 26"/>
          <p:cNvCxnSpPr>
            <a:stCxn id="26" idx="3"/>
            <a:endCxn id="29" idx="0"/>
          </p:cNvCxnSpPr>
          <p:nvPr/>
        </p:nvCxnSpPr>
        <p:spPr>
          <a:xfrm flipH="1">
            <a:off x="976922" y="1476068"/>
            <a:ext cx="1036656" cy="1389355"/>
          </a:xfrm>
          <a:prstGeom prst="bentConnector4">
            <a:avLst>
              <a:gd name="adj1" fmla="val -22052"/>
              <a:gd name="adj2" fmla="val 66614"/>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40818" y="2865423"/>
            <a:ext cx="1872208" cy="923330"/>
          </a:xfrm>
          <a:prstGeom prst="rect">
            <a:avLst/>
          </a:prstGeom>
          <a:noFill/>
          <a:ln>
            <a:solidFill>
              <a:schemeClr val="accent1"/>
            </a:solidFill>
          </a:ln>
        </p:spPr>
        <p:txBody>
          <a:bodyPr wrap="square" rtlCol="0">
            <a:spAutoFit/>
          </a:bodyPr>
          <a:lstStyle/>
          <a:p>
            <a:pPr algn="ctr"/>
            <a:r>
              <a:rPr lang="pt-BR" dirty="0">
                <a:latin typeface="Times New Roman" pitchFamily="18" charset="0"/>
                <a:cs typeface="Times New Roman" pitchFamily="18" charset="0"/>
              </a:rPr>
              <a:t>Moléculas pró-</a:t>
            </a:r>
            <a:r>
              <a:rPr lang="pt-BR" dirty="0" err="1">
                <a:latin typeface="Times New Roman" pitchFamily="18" charset="0"/>
                <a:cs typeface="Times New Roman" pitchFamily="18" charset="0"/>
              </a:rPr>
              <a:t>apoptóticas</a:t>
            </a:r>
            <a:r>
              <a:rPr lang="pt-BR" dirty="0">
                <a:latin typeface="Times New Roman" pitchFamily="18" charset="0"/>
                <a:cs typeface="Times New Roman" pitchFamily="18" charset="0"/>
              </a:rPr>
              <a:t>  no </a:t>
            </a:r>
            <a:r>
              <a:rPr lang="pt-BR" dirty="0" err="1">
                <a:latin typeface="Times New Roman" pitchFamily="18" charset="0"/>
                <a:cs typeface="Times New Roman" pitchFamily="18" charset="0"/>
              </a:rPr>
              <a:t>citosol</a:t>
            </a:r>
            <a:endParaRPr lang="pt-BR" dirty="0">
              <a:latin typeface="Times New Roman" pitchFamily="18" charset="0"/>
              <a:cs typeface="Times New Roman" pitchFamily="18" charset="0"/>
            </a:endParaRPr>
          </a:p>
        </p:txBody>
      </p:sp>
      <p:sp>
        <p:nvSpPr>
          <p:cNvPr id="31" name="CaixaDeTexto 30"/>
          <p:cNvSpPr txBox="1"/>
          <p:nvPr/>
        </p:nvSpPr>
        <p:spPr>
          <a:xfrm>
            <a:off x="1077474" y="2117680"/>
            <a:ext cx="1080513"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liberação </a:t>
            </a:r>
            <a:endParaRPr lang="pt-BR" dirty="0"/>
          </a:p>
        </p:txBody>
      </p:sp>
      <p:sp>
        <p:nvSpPr>
          <p:cNvPr id="32" name="CaixaDeTexto 31"/>
          <p:cNvSpPr txBox="1"/>
          <p:nvPr/>
        </p:nvSpPr>
        <p:spPr>
          <a:xfrm>
            <a:off x="141370" y="4380000"/>
            <a:ext cx="2289984" cy="923330"/>
          </a:xfrm>
          <a:prstGeom prst="rect">
            <a:avLst/>
          </a:prstGeom>
          <a:noFill/>
          <a:ln>
            <a:solidFill>
              <a:schemeClr val="accent1"/>
            </a:solidFill>
          </a:ln>
        </p:spPr>
        <p:txBody>
          <a:bodyPr wrap="square" rtlCol="0">
            <a:spAutoFit/>
          </a:bodyPr>
          <a:lstStyle/>
          <a:p>
            <a:pPr algn="ctr"/>
            <a:r>
              <a:rPr lang="pt-BR" dirty="0">
                <a:latin typeface="Times New Roman" pitchFamily="18" charset="0"/>
                <a:cs typeface="Times New Roman" pitchFamily="18" charset="0"/>
              </a:rPr>
              <a:t>Citocromo C + Apaf-1 (fator ativador da protease da apoptose)</a:t>
            </a:r>
          </a:p>
        </p:txBody>
      </p:sp>
      <p:cxnSp>
        <p:nvCxnSpPr>
          <p:cNvPr id="33" name="Conector angulado 32"/>
          <p:cNvCxnSpPr>
            <a:stCxn id="29" idx="2"/>
            <a:endCxn id="32" idx="3"/>
          </p:cNvCxnSpPr>
          <p:nvPr/>
        </p:nvCxnSpPr>
        <p:spPr>
          <a:xfrm rot="16200000" flipH="1">
            <a:off x="1177682" y="3587993"/>
            <a:ext cx="1052912" cy="1454432"/>
          </a:xfrm>
          <a:prstGeom prst="bentConnector4">
            <a:avLst>
              <a:gd name="adj1" fmla="val 28077"/>
              <a:gd name="adj2" fmla="val 115717"/>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CaixaDeTexto 36"/>
          <p:cNvSpPr txBox="1"/>
          <p:nvPr/>
        </p:nvSpPr>
        <p:spPr>
          <a:xfrm>
            <a:off x="1500969" y="3806022"/>
            <a:ext cx="1296825"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associação</a:t>
            </a:r>
            <a:endParaRPr lang="pt-BR" dirty="0"/>
          </a:p>
        </p:txBody>
      </p:sp>
      <p:sp>
        <p:nvSpPr>
          <p:cNvPr id="39" name="CaixaDeTexto 38"/>
          <p:cNvSpPr txBox="1"/>
          <p:nvPr/>
        </p:nvSpPr>
        <p:spPr>
          <a:xfrm>
            <a:off x="313961" y="5836258"/>
            <a:ext cx="3116241" cy="923330"/>
          </a:xfrm>
          <a:prstGeom prst="rect">
            <a:avLst/>
          </a:prstGeom>
          <a:noFill/>
          <a:ln>
            <a:solidFill>
              <a:schemeClr val="accent1"/>
            </a:solidFill>
          </a:ln>
        </p:spPr>
        <p:txBody>
          <a:bodyPr wrap="square" rtlCol="0">
            <a:spAutoFit/>
          </a:bodyPr>
          <a:lstStyle/>
          <a:p>
            <a:pPr algn="ctr"/>
            <a:r>
              <a:rPr lang="pt-BR" dirty="0">
                <a:latin typeface="Times New Roman" pitchFamily="18" charset="0"/>
                <a:cs typeface="Times New Roman" pitchFamily="18" charset="0"/>
              </a:rPr>
              <a:t>Complexo (</a:t>
            </a:r>
            <a:r>
              <a:rPr lang="pt-BR" dirty="0" err="1">
                <a:latin typeface="Times New Roman" pitchFamily="18" charset="0"/>
                <a:cs typeface="Times New Roman" pitchFamily="18" charset="0"/>
              </a:rPr>
              <a:t>apoptossomo</a:t>
            </a:r>
            <a:r>
              <a:rPr lang="pt-BR" dirty="0">
                <a:latin typeface="Times New Roman" pitchFamily="18" charset="0"/>
                <a:cs typeface="Times New Roman" pitchFamily="18" charset="0"/>
              </a:rPr>
              <a:t>) → ativa a </a:t>
            </a:r>
            <a:r>
              <a:rPr lang="pt-BR" dirty="0" err="1">
                <a:latin typeface="Times New Roman" pitchFamily="18" charset="0"/>
                <a:cs typeface="Times New Roman" pitchFamily="18" charset="0"/>
              </a:rPr>
              <a:t>caspase</a:t>
            </a:r>
            <a:r>
              <a:rPr lang="pt-BR" dirty="0">
                <a:latin typeface="Times New Roman" pitchFamily="18" charset="0"/>
                <a:cs typeface="Times New Roman" pitchFamily="18" charset="0"/>
              </a:rPr>
              <a:t> 9 → iniciando a apoptose</a:t>
            </a:r>
          </a:p>
        </p:txBody>
      </p:sp>
      <p:cxnSp>
        <p:nvCxnSpPr>
          <p:cNvPr id="40" name="Conector angulado 39"/>
          <p:cNvCxnSpPr>
            <a:stCxn id="32" idx="2"/>
            <a:endCxn id="39" idx="3"/>
          </p:cNvCxnSpPr>
          <p:nvPr/>
        </p:nvCxnSpPr>
        <p:spPr>
          <a:xfrm rot="16200000" flipH="1">
            <a:off x="1860986" y="4728706"/>
            <a:ext cx="994593" cy="2143840"/>
          </a:xfrm>
          <a:prstGeom prst="bentConnector4">
            <a:avLst>
              <a:gd name="adj1" fmla="val 26791"/>
              <a:gd name="adj2" fmla="val 110663"/>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CaixaDeTexto 42"/>
          <p:cNvSpPr txBox="1"/>
          <p:nvPr/>
        </p:nvSpPr>
        <p:spPr>
          <a:xfrm>
            <a:off x="2567428" y="5274609"/>
            <a:ext cx="1053846"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formação</a:t>
            </a:r>
            <a:endParaRPr lang="pt-BR" dirty="0"/>
          </a:p>
        </p:txBody>
      </p:sp>
      <p:sp>
        <p:nvSpPr>
          <p:cNvPr id="44" name="CaixaDeTexto 43"/>
          <p:cNvSpPr txBox="1"/>
          <p:nvPr/>
        </p:nvSpPr>
        <p:spPr>
          <a:xfrm>
            <a:off x="9378287" y="713984"/>
            <a:ext cx="2411638" cy="369332"/>
          </a:xfrm>
          <a:prstGeom prst="rect">
            <a:avLst/>
          </a:prstGeom>
          <a:noFill/>
          <a:ln>
            <a:solidFill>
              <a:schemeClr val="accent1"/>
            </a:solidFill>
          </a:ln>
        </p:spPr>
        <p:txBody>
          <a:bodyPr wrap="square" rtlCol="0">
            <a:spAutoFit/>
          </a:bodyPr>
          <a:lstStyle/>
          <a:p>
            <a:pPr algn="ctr"/>
            <a:r>
              <a:rPr lang="pt-BR" dirty="0">
                <a:latin typeface="Times New Roman" pitchFamily="18" charset="0"/>
                <a:cs typeface="Times New Roman" pitchFamily="18" charset="0"/>
              </a:rPr>
              <a:t>OMI + </a:t>
            </a:r>
            <a:r>
              <a:rPr lang="pt-BR" dirty="0" err="1">
                <a:latin typeface="Times New Roman" pitchFamily="18" charset="0"/>
                <a:cs typeface="Times New Roman" pitchFamily="18" charset="0"/>
              </a:rPr>
              <a:t>endonuclease</a:t>
            </a:r>
            <a:r>
              <a:rPr lang="pt-BR" dirty="0">
                <a:latin typeface="Times New Roman" pitchFamily="18" charset="0"/>
                <a:cs typeface="Times New Roman" pitchFamily="18" charset="0"/>
              </a:rPr>
              <a:t> G</a:t>
            </a:r>
          </a:p>
        </p:txBody>
      </p:sp>
      <p:cxnSp>
        <p:nvCxnSpPr>
          <p:cNvPr id="45" name="Conector angulado 44"/>
          <p:cNvCxnSpPr>
            <a:stCxn id="44" idx="3"/>
            <a:endCxn id="48" idx="0"/>
          </p:cNvCxnSpPr>
          <p:nvPr/>
        </p:nvCxnSpPr>
        <p:spPr>
          <a:xfrm flipH="1">
            <a:off x="10936674" y="898650"/>
            <a:ext cx="853251" cy="786912"/>
          </a:xfrm>
          <a:prstGeom prst="bentConnector4">
            <a:avLst>
              <a:gd name="adj1" fmla="val -26792"/>
              <a:gd name="adj2" fmla="val 61734"/>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CaixaDeTexto 47"/>
          <p:cNvSpPr txBox="1"/>
          <p:nvPr/>
        </p:nvSpPr>
        <p:spPr>
          <a:xfrm>
            <a:off x="10083423" y="1685562"/>
            <a:ext cx="1706502" cy="369332"/>
          </a:xfrm>
          <a:prstGeom prst="rect">
            <a:avLst/>
          </a:prstGeom>
          <a:noFill/>
          <a:ln>
            <a:solidFill>
              <a:schemeClr val="accent1"/>
            </a:solidFill>
          </a:ln>
        </p:spPr>
        <p:txBody>
          <a:bodyPr wrap="square" rtlCol="0">
            <a:spAutoFit/>
          </a:bodyPr>
          <a:lstStyle/>
          <a:p>
            <a:pPr algn="ctr"/>
            <a:r>
              <a:rPr lang="pt-BR" dirty="0">
                <a:latin typeface="Times New Roman" pitchFamily="18" charset="0"/>
                <a:cs typeface="Times New Roman" pitchFamily="18" charset="0"/>
              </a:rPr>
              <a:t>Endonucleases</a:t>
            </a:r>
          </a:p>
        </p:txBody>
      </p:sp>
      <p:sp>
        <p:nvSpPr>
          <p:cNvPr id="52" name="CaixaDeTexto 51"/>
          <p:cNvSpPr txBox="1"/>
          <p:nvPr/>
        </p:nvSpPr>
        <p:spPr>
          <a:xfrm>
            <a:off x="11139652" y="1091822"/>
            <a:ext cx="977825"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ativação </a:t>
            </a:r>
            <a:endParaRPr lang="pt-BR" dirty="0"/>
          </a:p>
        </p:txBody>
      </p:sp>
      <p:sp>
        <p:nvSpPr>
          <p:cNvPr id="55" name="CaixaDeTexto 54"/>
          <p:cNvSpPr txBox="1"/>
          <p:nvPr/>
        </p:nvSpPr>
        <p:spPr>
          <a:xfrm>
            <a:off x="9730855" y="2753890"/>
            <a:ext cx="2059070" cy="1200329"/>
          </a:xfrm>
          <a:prstGeom prst="rect">
            <a:avLst/>
          </a:prstGeom>
          <a:noFill/>
          <a:ln>
            <a:solidFill>
              <a:schemeClr val="accent1"/>
            </a:solidFill>
          </a:ln>
        </p:spPr>
        <p:txBody>
          <a:bodyPr wrap="square" rtlCol="0">
            <a:spAutoFit/>
          </a:bodyPr>
          <a:lstStyle/>
          <a:p>
            <a:pPr algn="ctr"/>
            <a:r>
              <a:rPr lang="pt-BR" dirty="0">
                <a:latin typeface="Times New Roman" pitchFamily="18" charset="0"/>
                <a:cs typeface="Times New Roman" pitchFamily="18" charset="0"/>
              </a:rPr>
              <a:t>Apoptose independentemente da ativação de caspases</a:t>
            </a:r>
          </a:p>
        </p:txBody>
      </p:sp>
      <p:cxnSp>
        <p:nvCxnSpPr>
          <p:cNvPr id="56" name="Conector angulado 55"/>
          <p:cNvCxnSpPr>
            <a:stCxn id="48" idx="2"/>
            <a:endCxn id="55" idx="1"/>
          </p:cNvCxnSpPr>
          <p:nvPr/>
        </p:nvCxnSpPr>
        <p:spPr>
          <a:xfrm rot="5400000">
            <a:off x="9684185" y="2101565"/>
            <a:ext cx="1299161" cy="1205819"/>
          </a:xfrm>
          <a:prstGeom prst="bentConnector4">
            <a:avLst>
              <a:gd name="adj1" fmla="val 26902"/>
              <a:gd name="adj2" fmla="val 118958"/>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CaixaDeTexto 58"/>
          <p:cNvSpPr txBox="1"/>
          <p:nvPr/>
        </p:nvSpPr>
        <p:spPr>
          <a:xfrm>
            <a:off x="9430734" y="2136207"/>
            <a:ext cx="977825"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indução </a:t>
            </a:r>
            <a:endParaRPr lang="pt-BR" dirty="0"/>
          </a:p>
        </p:txBody>
      </p:sp>
      <p:sp>
        <p:nvSpPr>
          <p:cNvPr id="63" name="Elipse 62"/>
          <p:cNvSpPr/>
          <p:nvPr/>
        </p:nvSpPr>
        <p:spPr>
          <a:xfrm rot="1892083">
            <a:off x="5121359" y="2988234"/>
            <a:ext cx="1624048" cy="573125"/>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64" name="Retângulo de cantos arredondados 63"/>
          <p:cNvSpPr/>
          <p:nvPr/>
        </p:nvSpPr>
        <p:spPr>
          <a:xfrm>
            <a:off x="4748529" y="696836"/>
            <a:ext cx="1566762" cy="796588"/>
          </a:xfrm>
          <a:prstGeom prst="round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Proteína SMAC → inibe IAP </a:t>
            </a:r>
          </a:p>
        </p:txBody>
      </p:sp>
      <p:cxnSp>
        <p:nvCxnSpPr>
          <p:cNvPr id="66" name="Conector reto 65"/>
          <p:cNvCxnSpPr>
            <a:stCxn id="63" idx="2"/>
            <a:endCxn id="64" idx="2"/>
          </p:cNvCxnSpPr>
          <p:nvPr/>
        </p:nvCxnSpPr>
        <p:spPr>
          <a:xfrm flipV="1">
            <a:off x="5241276" y="1493424"/>
            <a:ext cx="290634" cy="13566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Elipse 71"/>
          <p:cNvSpPr/>
          <p:nvPr/>
        </p:nvSpPr>
        <p:spPr>
          <a:xfrm rot="1892083">
            <a:off x="5670592" y="1042218"/>
            <a:ext cx="459728" cy="379880"/>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73" name="Retângulo de cantos arredondados 72"/>
          <p:cNvSpPr/>
          <p:nvPr/>
        </p:nvSpPr>
        <p:spPr>
          <a:xfrm>
            <a:off x="6498554" y="603987"/>
            <a:ext cx="1360434" cy="657606"/>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Inibidores da apoptose </a:t>
            </a:r>
          </a:p>
        </p:txBody>
      </p:sp>
      <p:cxnSp>
        <p:nvCxnSpPr>
          <p:cNvPr id="74" name="Conector reto 73"/>
          <p:cNvCxnSpPr>
            <a:stCxn id="73" idx="1"/>
            <a:endCxn id="72" idx="7"/>
          </p:cNvCxnSpPr>
          <p:nvPr/>
        </p:nvCxnSpPr>
        <p:spPr>
          <a:xfrm flipH="1">
            <a:off x="6109236" y="932790"/>
            <a:ext cx="389318" cy="2699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Elipse 85"/>
          <p:cNvSpPr/>
          <p:nvPr/>
        </p:nvSpPr>
        <p:spPr>
          <a:xfrm rot="3012868">
            <a:off x="4580475" y="3580754"/>
            <a:ext cx="561427" cy="573125"/>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87" name="Conector reto 86"/>
          <p:cNvCxnSpPr>
            <a:stCxn id="86" idx="5"/>
            <a:endCxn id="92" idx="1"/>
          </p:cNvCxnSpPr>
          <p:nvPr/>
        </p:nvCxnSpPr>
        <p:spPr>
          <a:xfrm>
            <a:off x="4832498" y="4149515"/>
            <a:ext cx="668923" cy="23113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Retângulo de cantos arredondados 91"/>
          <p:cNvSpPr/>
          <p:nvPr/>
        </p:nvSpPr>
        <p:spPr>
          <a:xfrm>
            <a:off x="5501421" y="6104740"/>
            <a:ext cx="1324685" cy="712315"/>
          </a:xfrm>
          <a:prstGeom prst="round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AIF</a:t>
            </a:r>
          </a:p>
          <a:p>
            <a:pPr algn="ctr"/>
            <a:r>
              <a:rPr lang="pt-BR" sz="1600" dirty="0">
                <a:latin typeface="Times New Roman" pitchFamily="18" charset="0"/>
                <a:cs typeface="Times New Roman" pitchFamily="18" charset="0"/>
              </a:rPr>
              <a:t>fator indutor de apoptose</a:t>
            </a:r>
          </a:p>
        </p:txBody>
      </p:sp>
      <p:sp>
        <p:nvSpPr>
          <p:cNvPr id="98" name="Retângulo de cantos arredondados 97"/>
          <p:cNvSpPr/>
          <p:nvPr/>
        </p:nvSpPr>
        <p:spPr>
          <a:xfrm>
            <a:off x="8149221" y="6104741"/>
            <a:ext cx="1863343" cy="712315"/>
          </a:xfrm>
          <a:prstGeom prst="round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 Caspase 9 + Endonucleases</a:t>
            </a:r>
          </a:p>
        </p:txBody>
      </p:sp>
      <p:cxnSp>
        <p:nvCxnSpPr>
          <p:cNvPr id="99" name="Conector reto 98"/>
          <p:cNvCxnSpPr>
            <a:stCxn id="92" idx="3"/>
            <a:endCxn id="98" idx="1"/>
          </p:cNvCxnSpPr>
          <p:nvPr/>
        </p:nvCxnSpPr>
        <p:spPr>
          <a:xfrm>
            <a:off x="6826106" y="6460898"/>
            <a:ext cx="1323115"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4" name="Retângulo de cantos arredondados 103"/>
          <p:cNvSpPr/>
          <p:nvPr/>
        </p:nvSpPr>
        <p:spPr>
          <a:xfrm>
            <a:off x="6964812" y="6210879"/>
            <a:ext cx="1085248" cy="293235"/>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ativação</a:t>
            </a:r>
          </a:p>
        </p:txBody>
      </p:sp>
    </p:spTree>
    <p:extLst>
      <p:ext uri="{BB962C8B-B14F-4D97-AF65-F5344CB8AC3E}">
        <p14:creationId xmlns:p14="http://schemas.microsoft.com/office/powerpoint/2010/main" val="184585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192374" y="837587"/>
            <a:ext cx="8451235" cy="5395986"/>
            <a:chOff x="165078" y="837587"/>
            <a:chExt cx="8451235" cy="5395986"/>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78" y="1091824"/>
              <a:ext cx="8079270" cy="4954133"/>
            </a:xfrm>
            <a:prstGeom prst="rect">
              <a:avLst/>
            </a:prstGeom>
          </p:spPr>
        </p:pic>
        <p:sp>
          <p:nvSpPr>
            <p:cNvPr id="6" name="Retângulo de cantos arredondados 5"/>
            <p:cNvSpPr/>
            <p:nvPr/>
          </p:nvSpPr>
          <p:spPr>
            <a:xfrm>
              <a:off x="752846" y="845812"/>
              <a:ext cx="2536264" cy="657606"/>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VIA MITOCONDRIAL (INTRÍNSECA)</a:t>
              </a:r>
            </a:p>
          </p:txBody>
        </p:sp>
        <p:sp>
          <p:nvSpPr>
            <p:cNvPr id="7" name="Retângulo de cantos arredondados 6"/>
            <p:cNvSpPr/>
            <p:nvPr/>
          </p:nvSpPr>
          <p:spPr>
            <a:xfrm>
              <a:off x="4623732" y="837587"/>
              <a:ext cx="2780712" cy="657606"/>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VIA RECEPTOR DE MORTE (EXTRÍNSECA)</a:t>
              </a:r>
            </a:p>
          </p:txBody>
        </p:sp>
        <p:sp>
          <p:nvSpPr>
            <p:cNvPr id="8" name="Retângulo de cantos arredondados 7"/>
            <p:cNvSpPr/>
            <p:nvPr/>
          </p:nvSpPr>
          <p:spPr>
            <a:xfrm>
              <a:off x="5054172" y="1486969"/>
              <a:ext cx="2110905" cy="657606"/>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pt-BR" sz="1200" b="1" dirty="0">
                  <a:latin typeface="Times New Roman" pitchFamily="18" charset="0"/>
                  <a:cs typeface="Times New Roman" pitchFamily="18" charset="0"/>
                </a:rPr>
                <a:t>Interações ligante-receptor</a:t>
              </a:r>
            </a:p>
            <a:p>
              <a:pPr marL="285750" indent="-285750">
                <a:buFont typeface="Arial" pitchFamily="34" charset="0"/>
                <a:buChar char="•"/>
              </a:pPr>
              <a:r>
                <a:rPr lang="pt-BR" sz="1200" dirty="0">
                  <a:latin typeface="Times New Roman" pitchFamily="18" charset="0"/>
                  <a:cs typeface="Times New Roman" pitchFamily="18" charset="0"/>
                </a:rPr>
                <a:t>Fas</a:t>
              </a:r>
            </a:p>
            <a:p>
              <a:pPr marL="285750" indent="-285750">
                <a:buFont typeface="Arial" pitchFamily="34" charset="0"/>
                <a:buChar char="•"/>
              </a:pPr>
              <a:r>
                <a:rPr lang="pt-BR" sz="1200" dirty="0">
                  <a:latin typeface="Times New Roman" pitchFamily="18" charset="0"/>
                  <a:cs typeface="Times New Roman" pitchFamily="18" charset="0"/>
                </a:rPr>
                <a:t>Receptor TNF</a:t>
              </a:r>
            </a:p>
          </p:txBody>
        </p:sp>
        <p:sp>
          <p:nvSpPr>
            <p:cNvPr id="9" name="Retângulo de cantos arredondados 8"/>
            <p:cNvSpPr/>
            <p:nvPr/>
          </p:nvSpPr>
          <p:spPr>
            <a:xfrm>
              <a:off x="4176219" y="2089983"/>
              <a:ext cx="1637730" cy="42723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Proteínas adaptadoras</a:t>
              </a:r>
            </a:p>
          </p:txBody>
        </p:sp>
        <p:sp>
          <p:nvSpPr>
            <p:cNvPr id="10" name="Retângulo de cantos arredondados 9"/>
            <p:cNvSpPr/>
            <p:nvPr/>
          </p:nvSpPr>
          <p:spPr>
            <a:xfrm>
              <a:off x="4326332" y="2571806"/>
              <a:ext cx="1175984" cy="42723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Caspases desencadeantes</a:t>
              </a:r>
            </a:p>
          </p:txBody>
        </p:sp>
        <p:sp>
          <p:nvSpPr>
            <p:cNvPr id="11" name="Retângulo de cantos arredondados 10"/>
            <p:cNvSpPr/>
            <p:nvPr/>
          </p:nvSpPr>
          <p:spPr>
            <a:xfrm>
              <a:off x="4408226" y="3126815"/>
              <a:ext cx="1025850" cy="42723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Caspases executoras</a:t>
              </a:r>
            </a:p>
          </p:txBody>
        </p:sp>
        <p:sp>
          <p:nvSpPr>
            <p:cNvPr id="12" name="Retângulo de cantos arredondados 11"/>
            <p:cNvSpPr/>
            <p:nvPr/>
          </p:nvSpPr>
          <p:spPr>
            <a:xfrm>
              <a:off x="3491560" y="3756883"/>
              <a:ext cx="1241356" cy="42723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pt-BR" sz="1200" dirty="0">
                  <a:latin typeface="Times New Roman" pitchFamily="18" charset="0"/>
                  <a:cs typeface="Times New Roman" pitchFamily="18" charset="0"/>
                </a:rPr>
                <a:t>Ativação de endonucleases</a:t>
              </a:r>
            </a:p>
          </p:txBody>
        </p:sp>
        <p:sp>
          <p:nvSpPr>
            <p:cNvPr id="13" name="Retângulo de cantos arredondados 12"/>
            <p:cNvSpPr/>
            <p:nvPr/>
          </p:nvSpPr>
          <p:spPr>
            <a:xfrm>
              <a:off x="4937635" y="3800977"/>
              <a:ext cx="1281173" cy="53900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Degradação do citoesqueleto</a:t>
              </a:r>
            </a:p>
          </p:txBody>
        </p:sp>
        <p:sp>
          <p:nvSpPr>
            <p:cNvPr id="14" name="Retângulo de cantos arredondados 13"/>
            <p:cNvSpPr/>
            <p:nvPr/>
          </p:nvSpPr>
          <p:spPr>
            <a:xfrm>
              <a:off x="2132428" y="4138721"/>
              <a:ext cx="1281173" cy="53900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Fragmentação nuclear</a:t>
              </a:r>
            </a:p>
          </p:txBody>
        </p:sp>
        <p:sp>
          <p:nvSpPr>
            <p:cNvPr id="15" name="Retângulo de cantos arredondados 14"/>
            <p:cNvSpPr/>
            <p:nvPr/>
          </p:nvSpPr>
          <p:spPr>
            <a:xfrm>
              <a:off x="3903258" y="5694565"/>
              <a:ext cx="1145833" cy="53900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Bolha citoplasmática</a:t>
              </a:r>
            </a:p>
          </p:txBody>
        </p:sp>
        <p:sp>
          <p:nvSpPr>
            <p:cNvPr id="16" name="Retângulo de cantos arredondados 15"/>
            <p:cNvSpPr/>
            <p:nvPr/>
          </p:nvSpPr>
          <p:spPr>
            <a:xfrm>
              <a:off x="5713843" y="5605934"/>
              <a:ext cx="1478530" cy="399079"/>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Corpo apoptótico</a:t>
              </a:r>
            </a:p>
          </p:txBody>
        </p:sp>
        <p:sp>
          <p:nvSpPr>
            <p:cNvPr id="17" name="Retângulo de cantos arredondados 16"/>
            <p:cNvSpPr/>
            <p:nvPr/>
          </p:nvSpPr>
          <p:spPr>
            <a:xfrm>
              <a:off x="7137783" y="4980414"/>
              <a:ext cx="1478530" cy="560579"/>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pt-BR" sz="1200" dirty="0">
                  <a:latin typeface="Times New Roman" pitchFamily="18" charset="0"/>
                  <a:cs typeface="Times New Roman" pitchFamily="18" charset="0"/>
                </a:rPr>
                <a:t>Ligantes para receptores das células fagocíticas</a:t>
              </a:r>
            </a:p>
          </p:txBody>
        </p:sp>
        <p:sp>
          <p:nvSpPr>
            <p:cNvPr id="18" name="Retângulo de cantos arredondados 17"/>
            <p:cNvSpPr/>
            <p:nvPr/>
          </p:nvSpPr>
          <p:spPr>
            <a:xfrm>
              <a:off x="7340210" y="2718747"/>
              <a:ext cx="931434" cy="280290"/>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Fagócito</a:t>
              </a:r>
            </a:p>
          </p:txBody>
        </p:sp>
        <p:sp>
          <p:nvSpPr>
            <p:cNvPr id="19" name="Retângulo de cantos arredondados 18"/>
            <p:cNvSpPr/>
            <p:nvPr/>
          </p:nvSpPr>
          <p:spPr>
            <a:xfrm>
              <a:off x="2567084" y="1985549"/>
              <a:ext cx="1025850" cy="42723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Mitocôndria</a:t>
              </a:r>
            </a:p>
          </p:txBody>
        </p:sp>
        <p:sp>
          <p:nvSpPr>
            <p:cNvPr id="20" name="Retângulo de cantos arredondados 19"/>
            <p:cNvSpPr/>
            <p:nvPr/>
          </p:nvSpPr>
          <p:spPr>
            <a:xfrm>
              <a:off x="1417589" y="2732107"/>
              <a:ext cx="1607827" cy="42723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Efetores da família Bcl-2 (Bax, Bak)</a:t>
              </a:r>
            </a:p>
          </p:txBody>
        </p:sp>
        <p:sp>
          <p:nvSpPr>
            <p:cNvPr id="21" name="Retângulo de cantos arredondados 20"/>
            <p:cNvSpPr/>
            <p:nvPr/>
          </p:nvSpPr>
          <p:spPr>
            <a:xfrm>
              <a:off x="3234518" y="2549740"/>
              <a:ext cx="1344133" cy="695154"/>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100" dirty="0">
                  <a:latin typeface="Times New Roman" pitchFamily="18" charset="0"/>
                  <a:cs typeface="Times New Roman" pitchFamily="18" charset="0"/>
                </a:rPr>
                <a:t>Citocromo C e outras proteínas pró-</a:t>
              </a:r>
              <a:r>
                <a:rPr lang="pt-BR" sz="1100" dirty="0" err="1">
                  <a:latin typeface="Times New Roman" pitchFamily="18" charset="0"/>
                  <a:cs typeface="Times New Roman" pitchFamily="18" charset="0"/>
                </a:rPr>
                <a:t>apoptóticas</a:t>
              </a:r>
              <a:endParaRPr lang="pt-BR" sz="1100" dirty="0">
                <a:latin typeface="Times New Roman" pitchFamily="18" charset="0"/>
                <a:cs typeface="Times New Roman" pitchFamily="18" charset="0"/>
              </a:endParaRPr>
            </a:p>
          </p:txBody>
        </p:sp>
        <p:sp>
          <p:nvSpPr>
            <p:cNvPr id="22" name="Retângulo de cantos arredondados 21"/>
            <p:cNvSpPr/>
            <p:nvPr/>
          </p:nvSpPr>
          <p:spPr>
            <a:xfrm>
              <a:off x="2444252" y="3281170"/>
              <a:ext cx="1222411" cy="42112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Reguladores</a:t>
              </a:r>
            </a:p>
            <a:p>
              <a:pPr algn="ctr"/>
              <a:r>
                <a:rPr lang="pt-BR" sz="1200" dirty="0">
                  <a:latin typeface="Times New Roman" pitchFamily="18" charset="0"/>
                  <a:cs typeface="Times New Roman" pitchFamily="18" charset="0"/>
                </a:rPr>
                <a:t>(Bcl-2, </a:t>
              </a:r>
              <a:r>
                <a:rPr lang="pt-BR" sz="1200" dirty="0" err="1">
                  <a:latin typeface="Times New Roman" pitchFamily="18" charset="0"/>
                  <a:cs typeface="Times New Roman" pitchFamily="18" charset="0"/>
                </a:rPr>
                <a:t>Bcl-xl</a:t>
              </a:r>
              <a:r>
                <a:rPr lang="pt-BR" sz="1200" dirty="0">
                  <a:latin typeface="Times New Roman" pitchFamily="18" charset="0"/>
                  <a:cs typeface="Times New Roman" pitchFamily="18" charset="0"/>
                </a:rPr>
                <a:t>)</a:t>
              </a:r>
            </a:p>
          </p:txBody>
        </p:sp>
        <p:sp>
          <p:nvSpPr>
            <p:cNvPr id="23" name="Retângulo de cantos arredondados 22"/>
            <p:cNvSpPr/>
            <p:nvPr/>
          </p:nvSpPr>
          <p:spPr>
            <a:xfrm>
              <a:off x="1245500" y="3355249"/>
              <a:ext cx="1075919" cy="57875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200" dirty="0">
                  <a:latin typeface="Times New Roman" pitchFamily="18" charset="0"/>
                  <a:cs typeface="Times New Roman" pitchFamily="18" charset="0"/>
                </a:rPr>
                <a:t>Sensores da família Bcl-2</a:t>
              </a:r>
            </a:p>
          </p:txBody>
        </p:sp>
        <p:sp>
          <p:nvSpPr>
            <p:cNvPr id="24" name="Retângulo de cantos arredondados 23"/>
            <p:cNvSpPr/>
            <p:nvPr/>
          </p:nvSpPr>
          <p:spPr>
            <a:xfrm>
              <a:off x="292403" y="1493391"/>
              <a:ext cx="1840025" cy="1403926"/>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pt-BR" sz="1200" b="1" dirty="0">
                  <a:latin typeface="Times New Roman" pitchFamily="18" charset="0"/>
                  <a:cs typeface="Times New Roman" pitchFamily="18" charset="0"/>
                </a:rPr>
                <a:t>Lesão celular</a:t>
              </a:r>
            </a:p>
            <a:p>
              <a:pPr marL="285750" indent="-285750">
                <a:buFont typeface="Arial" pitchFamily="34" charset="0"/>
                <a:buChar char="•"/>
              </a:pPr>
              <a:r>
                <a:rPr lang="pt-BR" sz="1200" dirty="0">
                  <a:latin typeface="Times New Roman" pitchFamily="18" charset="0"/>
                  <a:cs typeface="Times New Roman" pitchFamily="18" charset="0"/>
                </a:rPr>
                <a:t>Infecções</a:t>
              </a:r>
            </a:p>
            <a:p>
              <a:pPr marL="285750" indent="-285750">
                <a:buFont typeface="Arial" pitchFamily="34" charset="0"/>
                <a:buChar char="•"/>
              </a:pPr>
              <a:r>
                <a:rPr lang="pt-BR" sz="1200" dirty="0">
                  <a:latin typeface="Times New Roman" pitchFamily="18" charset="0"/>
                  <a:cs typeface="Times New Roman" pitchFamily="18" charset="0"/>
                </a:rPr>
                <a:t>Lesões de DNA (radiação, toxina, radicais livres, etc.)</a:t>
              </a:r>
            </a:p>
            <a:p>
              <a:pPr marL="285750" indent="-285750">
                <a:buFont typeface="Arial" pitchFamily="34" charset="0"/>
                <a:buChar char="•"/>
              </a:pPr>
              <a:r>
                <a:rPr lang="pt-BR" sz="1200" dirty="0">
                  <a:latin typeface="Times New Roman" pitchFamily="18" charset="0"/>
                  <a:cs typeface="Times New Roman" pitchFamily="18" charset="0"/>
                </a:rPr>
                <a:t>Distúrbios enzimático e proteicos </a:t>
              </a:r>
            </a:p>
          </p:txBody>
        </p:sp>
      </p:grpSp>
      <p:sp>
        <p:nvSpPr>
          <p:cNvPr id="26" name="CaixaDeTexto 25"/>
          <p:cNvSpPr txBox="1"/>
          <p:nvPr/>
        </p:nvSpPr>
        <p:spPr>
          <a:xfrm>
            <a:off x="7342501" y="759394"/>
            <a:ext cx="2514380" cy="584775"/>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a:t>
            </a:r>
            <a:r>
              <a:rPr lang="pt-BR" sz="1600" b="1" dirty="0">
                <a:latin typeface="Times New Roman" pitchFamily="18" charset="0"/>
                <a:cs typeface="Times New Roman" pitchFamily="18" charset="0"/>
              </a:rPr>
              <a:t>3</a:t>
            </a:r>
            <a:r>
              <a:rPr lang="pt-BR" sz="1600" dirty="0">
                <a:latin typeface="Times New Roman" pitchFamily="18" charset="0"/>
                <a:cs typeface="Times New Roman" pitchFamily="18" charset="0"/>
              </a:rPr>
              <a:t>) via extrínseca </a:t>
            </a:r>
            <a:r>
              <a:rPr lang="pt-BR" sz="1600" dirty="0">
                <a:latin typeface="Arial"/>
                <a:cs typeface="Arial"/>
              </a:rPr>
              <a:t>→</a:t>
            </a:r>
            <a:r>
              <a:rPr lang="pt-BR" sz="1600" dirty="0">
                <a:latin typeface="Times New Roman" pitchFamily="18" charset="0"/>
                <a:cs typeface="Times New Roman" pitchFamily="18" charset="0"/>
              </a:rPr>
              <a:t> via de receptores de morte</a:t>
            </a:r>
            <a:endParaRPr lang="pt-BR" sz="1600" baseline="30000" dirty="0">
              <a:latin typeface="Times New Roman" pitchFamily="18" charset="0"/>
              <a:cs typeface="Times New Roman" pitchFamily="18" charset="0"/>
            </a:endParaRPr>
          </a:p>
        </p:txBody>
      </p:sp>
      <p:sp>
        <p:nvSpPr>
          <p:cNvPr id="27" name="CaixaDeTexto 26"/>
          <p:cNvSpPr txBox="1"/>
          <p:nvPr/>
        </p:nvSpPr>
        <p:spPr>
          <a:xfrm>
            <a:off x="9616805" y="1235727"/>
            <a:ext cx="2483893"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600" dirty="0">
                <a:latin typeface="Times New Roman" pitchFamily="18" charset="0"/>
                <a:cs typeface="Times New Roman" pitchFamily="18" charset="0"/>
              </a:rPr>
              <a:t>TNFR1 e a proteína Fas</a:t>
            </a:r>
          </a:p>
          <a:p>
            <a:pPr algn="ctr"/>
            <a:r>
              <a:rPr lang="pt-BR" sz="1600" dirty="0">
                <a:latin typeface="Times New Roman" pitchFamily="18" charset="0"/>
                <a:cs typeface="Times New Roman" pitchFamily="18" charset="0"/>
              </a:rPr>
              <a:t> (primeiro sinal apoptótico)</a:t>
            </a:r>
            <a:endParaRPr lang="pt-BR" sz="1600" baseline="30000" dirty="0">
              <a:latin typeface="Times New Roman" pitchFamily="18" charset="0"/>
              <a:cs typeface="Times New Roman" pitchFamily="18" charset="0"/>
            </a:endParaRPr>
          </a:p>
        </p:txBody>
      </p:sp>
      <p:cxnSp>
        <p:nvCxnSpPr>
          <p:cNvPr id="29" name="Conector angulado 28"/>
          <p:cNvCxnSpPr>
            <a:stCxn id="26" idx="3"/>
            <a:endCxn id="27" idx="0"/>
          </p:cNvCxnSpPr>
          <p:nvPr/>
        </p:nvCxnSpPr>
        <p:spPr>
          <a:xfrm>
            <a:off x="9856881" y="1051782"/>
            <a:ext cx="1001871" cy="18394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1" name="Conector angulado 30"/>
          <p:cNvCxnSpPr>
            <a:stCxn id="27" idx="1"/>
            <a:endCxn id="34" idx="0"/>
          </p:cNvCxnSpPr>
          <p:nvPr/>
        </p:nvCxnSpPr>
        <p:spPr>
          <a:xfrm rot="10800000" flipH="1" flipV="1">
            <a:off x="9616805" y="1528114"/>
            <a:ext cx="1382970" cy="797477"/>
          </a:xfrm>
          <a:prstGeom prst="bentConnector4">
            <a:avLst>
              <a:gd name="adj1" fmla="val -16530"/>
              <a:gd name="adj2" fmla="val 68332"/>
            </a:avLst>
          </a:prstGeom>
        </p:spPr>
        <p:style>
          <a:lnRef idx="1">
            <a:schemeClr val="accent1"/>
          </a:lnRef>
          <a:fillRef idx="0">
            <a:schemeClr val="accent1"/>
          </a:fillRef>
          <a:effectRef idx="0">
            <a:schemeClr val="accent1"/>
          </a:effectRef>
          <a:fontRef idx="minor">
            <a:schemeClr val="tx1"/>
          </a:fontRef>
        </p:style>
      </p:cxnSp>
      <p:sp>
        <p:nvSpPr>
          <p:cNvPr id="34" name="CaixaDeTexto 33"/>
          <p:cNvSpPr txBox="1"/>
          <p:nvPr/>
        </p:nvSpPr>
        <p:spPr>
          <a:xfrm>
            <a:off x="9962544" y="2325592"/>
            <a:ext cx="207446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600" dirty="0">
                <a:latin typeface="Times New Roman" pitchFamily="18" charset="0"/>
                <a:cs typeface="Times New Roman" pitchFamily="18" charset="0"/>
              </a:rPr>
              <a:t>Receptor pelo ligante do Fas (</a:t>
            </a:r>
            <a:r>
              <a:rPr lang="pt-BR" sz="1600" dirty="0" err="1">
                <a:latin typeface="Times New Roman" pitchFamily="18" charset="0"/>
                <a:cs typeface="Times New Roman" pitchFamily="18" charset="0"/>
              </a:rPr>
              <a:t>FasL</a:t>
            </a:r>
            <a:r>
              <a:rPr lang="pt-BR" sz="1600" dirty="0">
                <a:latin typeface="Times New Roman" pitchFamily="18" charset="0"/>
                <a:cs typeface="Times New Roman" pitchFamily="18" charset="0"/>
              </a:rPr>
              <a:t>)</a:t>
            </a:r>
          </a:p>
        </p:txBody>
      </p:sp>
      <p:sp>
        <p:nvSpPr>
          <p:cNvPr id="36" name="CaixaDeTexto 35"/>
          <p:cNvSpPr txBox="1"/>
          <p:nvPr/>
        </p:nvSpPr>
        <p:spPr>
          <a:xfrm>
            <a:off x="10826716" y="1997093"/>
            <a:ext cx="1080639"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ativação</a:t>
            </a:r>
          </a:p>
        </p:txBody>
      </p:sp>
      <p:sp>
        <p:nvSpPr>
          <p:cNvPr id="38" name="CaixaDeTexto 37"/>
          <p:cNvSpPr txBox="1"/>
          <p:nvPr/>
        </p:nvSpPr>
        <p:spPr>
          <a:xfrm>
            <a:off x="9008525" y="3385723"/>
            <a:ext cx="229769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600" dirty="0">
                <a:latin typeface="Times New Roman" pitchFamily="18" charset="0"/>
                <a:cs typeface="Times New Roman" pitchFamily="18" charset="0"/>
              </a:rPr>
              <a:t>Exposição do domínio de morte (DD)</a:t>
            </a:r>
          </a:p>
        </p:txBody>
      </p:sp>
      <p:cxnSp>
        <p:nvCxnSpPr>
          <p:cNvPr id="39" name="Conector angulado 38"/>
          <p:cNvCxnSpPr>
            <a:stCxn id="34" idx="1"/>
            <a:endCxn id="38" idx="1"/>
          </p:cNvCxnSpPr>
          <p:nvPr/>
        </p:nvCxnSpPr>
        <p:spPr>
          <a:xfrm rot="10800000" flipV="1">
            <a:off x="9008526" y="2617979"/>
            <a:ext cx="954019" cy="1060131"/>
          </a:xfrm>
          <a:prstGeom prst="bentConnector3">
            <a:avLst>
              <a:gd name="adj1" fmla="val 123962"/>
            </a:avLst>
          </a:prstGeom>
        </p:spPr>
        <p:style>
          <a:lnRef idx="1">
            <a:schemeClr val="accent1"/>
          </a:lnRef>
          <a:fillRef idx="0">
            <a:schemeClr val="accent1"/>
          </a:fillRef>
          <a:effectRef idx="0">
            <a:schemeClr val="accent1"/>
          </a:effectRef>
          <a:fontRef idx="minor">
            <a:schemeClr val="tx1"/>
          </a:fontRef>
        </p:style>
      </p:cxnSp>
      <p:sp>
        <p:nvSpPr>
          <p:cNvPr id="42" name="CaixaDeTexto 41"/>
          <p:cNvSpPr txBox="1"/>
          <p:nvPr/>
        </p:nvSpPr>
        <p:spPr>
          <a:xfrm rot="16200000">
            <a:off x="8294439" y="2937725"/>
            <a:ext cx="1118915"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resultando</a:t>
            </a:r>
          </a:p>
        </p:txBody>
      </p:sp>
      <p:sp>
        <p:nvSpPr>
          <p:cNvPr id="44" name="CaixaDeTexto 43"/>
          <p:cNvSpPr txBox="1"/>
          <p:nvPr/>
        </p:nvSpPr>
        <p:spPr>
          <a:xfrm>
            <a:off x="10399544" y="4659896"/>
            <a:ext cx="1398947"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600" dirty="0">
                <a:latin typeface="Times New Roman" pitchFamily="18" charset="0"/>
                <a:cs typeface="Times New Roman" pitchFamily="18" charset="0"/>
              </a:rPr>
              <a:t>Proteína de</a:t>
            </a:r>
          </a:p>
          <a:p>
            <a:pPr algn="ctr"/>
            <a:r>
              <a:rPr lang="pt-BR" sz="1600" dirty="0">
                <a:latin typeface="Times New Roman" pitchFamily="18" charset="0"/>
                <a:cs typeface="Times New Roman" pitchFamily="18" charset="0"/>
              </a:rPr>
              <a:t>adaptação</a:t>
            </a:r>
          </a:p>
        </p:txBody>
      </p:sp>
      <p:cxnSp>
        <p:nvCxnSpPr>
          <p:cNvPr id="51" name="Conector angulado 50"/>
          <p:cNvCxnSpPr>
            <a:stCxn id="38" idx="2"/>
            <a:endCxn id="44" idx="1"/>
          </p:cNvCxnSpPr>
          <p:nvPr/>
        </p:nvCxnSpPr>
        <p:spPr>
          <a:xfrm rot="16200000" flipH="1">
            <a:off x="9787564" y="4340304"/>
            <a:ext cx="981786" cy="24217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4" name="CaixaDeTexto 53"/>
          <p:cNvSpPr txBox="1"/>
          <p:nvPr/>
        </p:nvSpPr>
        <p:spPr>
          <a:xfrm>
            <a:off x="10172082" y="4117570"/>
            <a:ext cx="1427932"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recrutamento</a:t>
            </a:r>
          </a:p>
        </p:txBody>
      </p:sp>
      <p:sp>
        <p:nvSpPr>
          <p:cNvPr id="79" name="CaixaDeTexto 78"/>
          <p:cNvSpPr txBox="1"/>
          <p:nvPr/>
        </p:nvSpPr>
        <p:spPr>
          <a:xfrm>
            <a:off x="7697338" y="5996545"/>
            <a:ext cx="1772856"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600" dirty="0">
                <a:latin typeface="Times New Roman" pitchFamily="18" charset="0"/>
                <a:cs typeface="Times New Roman" pitchFamily="18" charset="0"/>
              </a:rPr>
              <a:t>Sítios </a:t>
            </a:r>
            <a:r>
              <a:rPr lang="pt-BR" sz="1600" dirty="0">
                <a:latin typeface="Arial"/>
                <a:cs typeface="Arial"/>
              </a:rPr>
              <a:t>→ </a:t>
            </a:r>
            <a:r>
              <a:rPr lang="pt-BR" sz="1600" dirty="0">
                <a:latin typeface="Times New Roman" pitchFamily="18" charset="0"/>
                <a:cs typeface="Times New Roman" pitchFamily="18" charset="0"/>
              </a:rPr>
              <a:t>ligação p/ proteína efetuadora do DD</a:t>
            </a:r>
          </a:p>
        </p:txBody>
      </p:sp>
      <p:cxnSp>
        <p:nvCxnSpPr>
          <p:cNvPr id="80" name="Conector angulado 79"/>
          <p:cNvCxnSpPr>
            <a:stCxn id="44" idx="1"/>
            <a:endCxn id="79" idx="3"/>
          </p:cNvCxnSpPr>
          <p:nvPr/>
        </p:nvCxnSpPr>
        <p:spPr>
          <a:xfrm rot="10800000" flipV="1">
            <a:off x="9470194" y="4952284"/>
            <a:ext cx="929350" cy="145976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4" name="CaixaDeTexto 83"/>
          <p:cNvSpPr txBox="1"/>
          <p:nvPr/>
        </p:nvSpPr>
        <p:spPr>
          <a:xfrm rot="16200000">
            <a:off x="9292425" y="5717655"/>
            <a:ext cx="1077522"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exposição</a:t>
            </a:r>
          </a:p>
        </p:txBody>
      </p:sp>
      <p:sp>
        <p:nvSpPr>
          <p:cNvPr id="102" name="CaixaDeTexto 101"/>
          <p:cNvSpPr txBox="1"/>
          <p:nvPr/>
        </p:nvSpPr>
        <p:spPr>
          <a:xfrm>
            <a:off x="5419517" y="6178978"/>
            <a:ext cx="1772856"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600" dirty="0">
                <a:latin typeface="Times New Roman" pitchFamily="18" charset="0"/>
                <a:cs typeface="Times New Roman" pitchFamily="18" charset="0"/>
              </a:rPr>
              <a:t>Pró-</a:t>
            </a:r>
            <a:r>
              <a:rPr lang="pt-BR" sz="1600" dirty="0" err="1">
                <a:latin typeface="Times New Roman" pitchFamily="18" charset="0"/>
                <a:cs typeface="Times New Roman" pitchFamily="18" charset="0"/>
              </a:rPr>
              <a:t>caspase</a:t>
            </a:r>
            <a:r>
              <a:rPr lang="pt-BR" sz="1600" dirty="0">
                <a:latin typeface="Times New Roman" pitchFamily="18" charset="0"/>
                <a:cs typeface="Times New Roman" pitchFamily="18" charset="0"/>
              </a:rPr>
              <a:t> ativadora 8 ou 10</a:t>
            </a:r>
          </a:p>
        </p:txBody>
      </p:sp>
      <p:cxnSp>
        <p:nvCxnSpPr>
          <p:cNvPr id="103" name="Conector angulado 102"/>
          <p:cNvCxnSpPr>
            <a:stCxn id="79" idx="0"/>
            <a:endCxn id="102" idx="3"/>
          </p:cNvCxnSpPr>
          <p:nvPr/>
        </p:nvCxnSpPr>
        <p:spPr>
          <a:xfrm rot="16200000" flipH="1" flipV="1">
            <a:off x="7650659" y="5538258"/>
            <a:ext cx="474821" cy="1391393"/>
          </a:xfrm>
          <a:prstGeom prst="bentConnector4">
            <a:avLst>
              <a:gd name="adj1" fmla="val -48144"/>
              <a:gd name="adj2" fmla="val 81854"/>
            </a:avLst>
          </a:prstGeom>
        </p:spPr>
        <p:style>
          <a:lnRef idx="1">
            <a:schemeClr val="accent1"/>
          </a:lnRef>
          <a:fillRef idx="0">
            <a:schemeClr val="accent1"/>
          </a:fillRef>
          <a:effectRef idx="0">
            <a:schemeClr val="accent1"/>
          </a:effectRef>
          <a:fontRef idx="minor">
            <a:schemeClr val="tx1"/>
          </a:fontRef>
        </p:style>
      </p:cxnSp>
      <p:sp>
        <p:nvSpPr>
          <p:cNvPr id="106" name="CaixaDeTexto 105"/>
          <p:cNvSpPr txBox="1"/>
          <p:nvPr/>
        </p:nvSpPr>
        <p:spPr>
          <a:xfrm>
            <a:off x="7367506" y="5699394"/>
            <a:ext cx="811062" cy="338554"/>
          </a:xfrm>
          <a:prstGeom prst="rect">
            <a:avLst/>
          </a:prstGeom>
          <a:noFill/>
          <a:ln>
            <a:noFill/>
          </a:ln>
        </p:spPr>
        <p:txBody>
          <a:bodyPr wrap="square" rtlCol="0">
            <a:spAutoFit/>
          </a:bodyPr>
          <a:lstStyle/>
          <a:p>
            <a:pPr algn="ctr"/>
            <a:r>
              <a:rPr lang="pt-BR" sz="1600" dirty="0">
                <a:latin typeface="Times New Roman" pitchFamily="18" charset="0"/>
                <a:cs typeface="Times New Roman" pitchFamily="18" charset="0"/>
              </a:rPr>
              <a:t>ligação</a:t>
            </a:r>
          </a:p>
        </p:txBody>
      </p:sp>
      <p:sp>
        <p:nvSpPr>
          <p:cNvPr id="107" name="CaixaDeTexto 106"/>
          <p:cNvSpPr txBox="1"/>
          <p:nvPr/>
        </p:nvSpPr>
        <p:spPr>
          <a:xfrm>
            <a:off x="1810755" y="6193644"/>
            <a:ext cx="2879870"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err="1">
                <a:latin typeface="Times New Roman" pitchFamily="18" charset="0"/>
                <a:cs typeface="Times New Roman" pitchFamily="18" charset="0"/>
              </a:rPr>
              <a:t>Denominados</a:t>
            </a:r>
            <a:r>
              <a:rPr lang="en-US" sz="1600" dirty="0">
                <a:latin typeface="Times New Roman" pitchFamily="18" charset="0"/>
                <a:cs typeface="Times New Roman" pitchFamily="18" charset="0"/>
              </a:rPr>
              <a:t> CARD </a:t>
            </a:r>
          </a:p>
          <a:p>
            <a:pPr algn="ctr"/>
            <a:r>
              <a:rPr lang="en-US" sz="1600" dirty="0">
                <a:latin typeface="Times New Roman" pitchFamily="18" charset="0"/>
                <a:cs typeface="Times New Roman" pitchFamily="18" charset="0"/>
              </a:rPr>
              <a:t>(</a:t>
            </a:r>
            <a:r>
              <a:rPr lang="en-US" sz="1600" dirty="0" err="1">
                <a:latin typeface="Times New Roman" pitchFamily="18" charset="0"/>
                <a:cs typeface="Times New Roman" pitchFamily="18" charset="0"/>
              </a:rPr>
              <a:t>caspase</a:t>
            </a:r>
            <a:r>
              <a:rPr lang="en-US" sz="1600" dirty="0">
                <a:latin typeface="Times New Roman" pitchFamily="18" charset="0"/>
                <a:cs typeface="Times New Roman" pitchFamily="18" charset="0"/>
              </a:rPr>
              <a:t> recruitment domain)</a:t>
            </a:r>
          </a:p>
        </p:txBody>
      </p:sp>
      <p:cxnSp>
        <p:nvCxnSpPr>
          <p:cNvPr id="121" name="Conector reto 120"/>
          <p:cNvCxnSpPr>
            <a:stCxn id="102" idx="1"/>
            <a:endCxn id="107" idx="3"/>
          </p:cNvCxnSpPr>
          <p:nvPr/>
        </p:nvCxnSpPr>
        <p:spPr>
          <a:xfrm flipH="1">
            <a:off x="4690625" y="6471366"/>
            <a:ext cx="728892" cy="146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60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 y="6445949"/>
            <a:ext cx="9754551"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18:</a:t>
            </a:r>
            <a:r>
              <a:rPr lang="pt-BR" dirty="0">
                <a:latin typeface="Times New Roman" panose="02020603050405020304" pitchFamily="18" charset="0"/>
                <a:cs typeface="Times New Roman" panose="02020603050405020304" pitchFamily="18" charset="0"/>
              </a:rPr>
              <a:t> Hiperplasia de células de Kupffer nos casos de FA, FD e FC no ácino hepático (Z1, Z2 e Z3)</a:t>
            </a:r>
          </a:p>
        </p:txBody>
      </p:sp>
      <p:sp>
        <p:nvSpPr>
          <p:cNvPr id="12" name="Retângulo 11"/>
          <p:cNvSpPr/>
          <p:nvPr/>
        </p:nvSpPr>
        <p:spPr>
          <a:xfrm>
            <a:off x="184971" y="1049183"/>
            <a:ext cx="6901761"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Hiperplasia de células de Kupffer – Ácino hepático</a:t>
            </a:r>
          </a:p>
        </p:txBody>
      </p:sp>
      <p:sp>
        <p:nvSpPr>
          <p:cNvPr id="13" name="Retângulo de cantos arredondados 12"/>
          <p:cNvSpPr/>
          <p:nvPr/>
        </p:nvSpPr>
        <p:spPr>
          <a:xfrm>
            <a:off x="10269494" y="1583756"/>
            <a:ext cx="1666502"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FD e FC</a:t>
            </a:r>
          </a:p>
        </p:txBody>
      </p:sp>
      <p:cxnSp>
        <p:nvCxnSpPr>
          <p:cNvPr id="14" name="Conector reto 13"/>
          <p:cNvCxnSpPr>
            <a:stCxn id="28" idx="3"/>
            <a:endCxn id="13" idx="1"/>
          </p:cNvCxnSpPr>
          <p:nvPr/>
        </p:nvCxnSpPr>
        <p:spPr>
          <a:xfrm>
            <a:off x="9927031" y="1972603"/>
            <a:ext cx="3424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tângulo de cantos arredondados 15"/>
          <p:cNvSpPr/>
          <p:nvPr/>
        </p:nvSpPr>
        <p:spPr>
          <a:xfrm>
            <a:off x="10098262" y="5329417"/>
            <a:ext cx="1993888"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FA e FC (Z1 e Z2)</a:t>
            </a:r>
          </a:p>
          <a:p>
            <a:pPr algn="ctr"/>
            <a:r>
              <a:rPr lang="pt-BR" dirty="0">
                <a:latin typeface="Times New Roman" panose="02020603050405020304" pitchFamily="18" charset="0"/>
                <a:cs typeface="Times New Roman" panose="02020603050405020304" pitchFamily="18" charset="0"/>
              </a:rPr>
              <a:t>FD (Z1, Z2 e Z3)</a:t>
            </a:r>
          </a:p>
        </p:txBody>
      </p:sp>
      <p:cxnSp>
        <p:nvCxnSpPr>
          <p:cNvPr id="17" name="Conector reto 16"/>
          <p:cNvCxnSpPr>
            <a:stCxn id="15" idx="3"/>
            <a:endCxn id="16" idx="1"/>
          </p:cNvCxnSpPr>
          <p:nvPr/>
        </p:nvCxnSpPr>
        <p:spPr>
          <a:xfrm>
            <a:off x="9754551" y="5773495"/>
            <a:ext cx="3437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28" idx="2"/>
            <a:endCxn id="15" idx="0"/>
          </p:cNvCxnSpPr>
          <p:nvPr/>
        </p:nvCxnSpPr>
        <p:spPr>
          <a:xfrm flipH="1">
            <a:off x="8593100" y="2517984"/>
            <a:ext cx="257759"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rot="16611249">
            <a:off x="7520824" y="3566247"/>
            <a:ext cx="235027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a:t>
            </a:r>
          </a:p>
          <a:p>
            <a:pPr algn="ctr"/>
            <a:r>
              <a:rPr lang="pt-BR" dirty="0">
                <a:latin typeface="Times New Roman" pitchFamily="18" charset="0"/>
                <a:cs typeface="Times New Roman" pitchFamily="18" charset="0"/>
              </a:rPr>
              <a:t>zonas + arboviroses</a:t>
            </a:r>
          </a:p>
        </p:txBody>
      </p:sp>
      <p:sp>
        <p:nvSpPr>
          <p:cNvPr id="30"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grpSp>
        <p:nvGrpSpPr>
          <p:cNvPr id="3" name="Grupo 2"/>
          <p:cNvGrpSpPr/>
          <p:nvPr/>
        </p:nvGrpSpPr>
        <p:grpSpPr>
          <a:xfrm>
            <a:off x="-12339" y="1493188"/>
            <a:ext cx="2782784" cy="5037840"/>
            <a:chOff x="2812797" y="1411300"/>
            <a:chExt cx="2782784" cy="5037840"/>
          </a:xfrm>
        </p:grpSpPr>
        <p:pic>
          <p:nvPicPr>
            <p:cNvPr id="36" name="Imagem 35"/>
            <p:cNvPicPr/>
            <p:nvPr/>
          </p:nvPicPr>
          <p:blipFill>
            <a:blip r:embed="rId3"/>
            <a:stretch>
              <a:fillRect/>
            </a:stretch>
          </p:blipFill>
          <p:spPr>
            <a:xfrm>
              <a:off x="2812797" y="1547781"/>
              <a:ext cx="2653565" cy="4494390"/>
            </a:xfrm>
            <a:prstGeom prst="rect">
              <a:avLst/>
            </a:prstGeom>
          </p:spPr>
        </p:pic>
        <p:sp>
          <p:nvSpPr>
            <p:cNvPr id="37" name="CaixaDeTexto 36"/>
            <p:cNvSpPr txBox="1"/>
            <p:nvPr/>
          </p:nvSpPr>
          <p:spPr>
            <a:xfrm>
              <a:off x="3241287" y="1411300"/>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Hiperplasia de células de Kupffer – Z1</a:t>
              </a:r>
            </a:p>
          </p:txBody>
        </p:sp>
        <p:sp>
          <p:nvSpPr>
            <p:cNvPr id="38" name="CaixaDeTexto 37"/>
            <p:cNvSpPr txBox="1"/>
            <p:nvPr/>
          </p:nvSpPr>
          <p:spPr>
            <a:xfrm rot="18752475">
              <a:off x="2840881" y="5728480"/>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39" name="CaixaDeTexto 38"/>
            <p:cNvSpPr txBox="1"/>
            <p:nvPr/>
          </p:nvSpPr>
          <p:spPr>
            <a:xfrm rot="18752475">
              <a:off x="3494073" y="5635317"/>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40" name="CaixaDeTexto 39"/>
            <p:cNvSpPr txBox="1"/>
            <p:nvPr/>
          </p:nvSpPr>
          <p:spPr>
            <a:xfrm rot="18752475">
              <a:off x="3840370" y="5689911"/>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41" name="CaixaDeTexto 40"/>
            <p:cNvSpPr txBox="1"/>
            <p:nvPr/>
          </p:nvSpPr>
          <p:spPr>
            <a:xfrm rot="18752475">
              <a:off x="4224733" y="570118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grpSp>
      <p:grpSp>
        <p:nvGrpSpPr>
          <p:cNvPr id="6" name="Grupo 5"/>
          <p:cNvGrpSpPr/>
          <p:nvPr/>
        </p:nvGrpSpPr>
        <p:grpSpPr>
          <a:xfrm>
            <a:off x="2324993" y="1547780"/>
            <a:ext cx="2831508" cy="5041450"/>
            <a:chOff x="2516064" y="1468164"/>
            <a:chExt cx="2836125" cy="5122403"/>
          </a:xfrm>
        </p:grpSpPr>
        <p:pic>
          <p:nvPicPr>
            <p:cNvPr id="43" name="Imagem 42"/>
            <p:cNvPicPr/>
            <p:nvPr/>
          </p:nvPicPr>
          <p:blipFill>
            <a:blip r:embed="rId4">
              <a:extLst>
                <a:ext uri="{28A0092B-C50C-407E-A947-70E740481C1C}">
                  <a14:useLocalDpi xmlns:a14="http://schemas.microsoft.com/office/drawing/2010/main" val="0"/>
                </a:ext>
              </a:extLst>
            </a:blip>
            <a:stretch>
              <a:fillRect/>
            </a:stretch>
          </p:blipFill>
          <p:spPr>
            <a:xfrm>
              <a:off x="2516064" y="1602373"/>
              <a:ext cx="2831508" cy="4506204"/>
            </a:xfrm>
            <a:prstGeom prst="rect">
              <a:avLst/>
            </a:prstGeom>
          </p:spPr>
        </p:pic>
        <p:sp>
          <p:nvSpPr>
            <p:cNvPr id="44" name="CaixaDeTexto 43"/>
            <p:cNvSpPr txBox="1"/>
            <p:nvPr/>
          </p:nvSpPr>
          <p:spPr>
            <a:xfrm>
              <a:off x="2997895" y="1468164"/>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Hiperplasia de células de Kupffer – Z2</a:t>
              </a:r>
            </a:p>
          </p:txBody>
        </p:sp>
        <p:sp>
          <p:nvSpPr>
            <p:cNvPr id="45" name="CaixaDeTexto 44"/>
            <p:cNvSpPr txBox="1"/>
            <p:nvPr/>
          </p:nvSpPr>
          <p:spPr>
            <a:xfrm rot="18752475">
              <a:off x="2474657" y="5785344"/>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46" name="CaixaDeTexto 45"/>
            <p:cNvSpPr txBox="1"/>
            <p:nvPr/>
          </p:nvSpPr>
          <p:spPr>
            <a:xfrm rot="18752475">
              <a:off x="3182441" y="5692181"/>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47" name="CaixaDeTexto 46"/>
            <p:cNvSpPr txBox="1"/>
            <p:nvPr/>
          </p:nvSpPr>
          <p:spPr>
            <a:xfrm rot="18752475">
              <a:off x="3596978" y="5733127"/>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48" name="CaixaDeTexto 47"/>
            <p:cNvSpPr txBox="1"/>
            <p:nvPr/>
          </p:nvSpPr>
          <p:spPr>
            <a:xfrm rot="18752475">
              <a:off x="3867471" y="5820930"/>
              <a:ext cx="1230995" cy="308279"/>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grpSp>
      <p:grpSp>
        <p:nvGrpSpPr>
          <p:cNvPr id="7" name="Grupo 6"/>
          <p:cNvGrpSpPr/>
          <p:nvPr/>
        </p:nvGrpSpPr>
        <p:grpSpPr>
          <a:xfrm>
            <a:off x="4844648" y="1495460"/>
            <a:ext cx="2934541" cy="5034857"/>
            <a:chOff x="4844648" y="1495460"/>
            <a:chExt cx="2934541" cy="5034857"/>
          </a:xfrm>
        </p:grpSpPr>
        <p:pic>
          <p:nvPicPr>
            <p:cNvPr id="50" name="Imagem 49"/>
            <p:cNvPicPr/>
            <p:nvPr/>
          </p:nvPicPr>
          <p:blipFill>
            <a:blip r:embed="rId5">
              <a:extLst>
                <a:ext uri="{28A0092B-C50C-407E-A947-70E740481C1C}">
                  <a14:useLocalDpi xmlns:a14="http://schemas.microsoft.com/office/drawing/2010/main" val="0"/>
                </a:ext>
              </a:extLst>
            </a:blip>
            <a:stretch>
              <a:fillRect/>
            </a:stretch>
          </p:blipFill>
          <p:spPr>
            <a:xfrm>
              <a:off x="4844648" y="1541434"/>
              <a:ext cx="2930038" cy="4582625"/>
            </a:xfrm>
            <a:prstGeom prst="rect">
              <a:avLst/>
            </a:prstGeom>
          </p:spPr>
        </p:pic>
        <p:sp>
          <p:nvSpPr>
            <p:cNvPr id="51" name="CaixaDeTexto 50"/>
            <p:cNvSpPr txBox="1"/>
            <p:nvPr/>
          </p:nvSpPr>
          <p:spPr>
            <a:xfrm>
              <a:off x="5428728" y="1495460"/>
              <a:ext cx="2350461"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Hiperplasia de células de Kupffer – Z3</a:t>
              </a:r>
            </a:p>
          </p:txBody>
        </p:sp>
        <p:sp>
          <p:nvSpPr>
            <p:cNvPr id="52" name="CaixaDeTexto 51"/>
            <p:cNvSpPr txBox="1"/>
            <p:nvPr/>
          </p:nvSpPr>
          <p:spPr>
            <a:xfrm rot="18752475">
              <a:off x="4941672" y="5773200"/>
              <a:ext cx="1115629" cy="307276"/>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53" name="CaixaDeTexto 52"/>
            <p:cNvSpPr txBox="1"/>
            <p:nvPr/>
          </p:nvSpPr>
          <p:spPr>
            <a:xfrm rot="18752475">
              <a:off x="5680756" y="5665425"/>
              <a:ext cx="867365"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60" name="CaixaDeTexto 59"/>
            <p:cNvSpPr txBox="1"/>
            <p:nvPr/>
          </p:nvSpPr>
          <p:spPr>
            <a:xfrm rot="18752475">
              <a:off x="6057924" y="5742740"/>
              <a:ext cx="991232"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67" name="CaixaDeTexto 66"/>
            <p:cNvSpPr txBox="1"/>
            <p:nvPr/>
          </p:nvSpPr>
          <p:spPr>
            <a:xfrm rot="18752475">
              <a:off x="6375408" y="5783072"/>
              <a:ext cx="1186712"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
        <p:nvSpPr>
          <p:cNvPr id="15" name="Retângulo de cantos arredondados 14"/>
          <p:cNvSpPr/>
          <p:nvPr/>
        </p:nvSpPr>
        <p:spPr>
          <a:xfrm>
            <a:off x="7431649" y="5228113"/>
            <a:ext cx="2322902"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FD apresentaram </a:t>
            </a:r>
            <a:r>
              <a:rPr lang="pt-BR" dirty="0">
                <a:latin typeface="Arial"/>
                <a:cs typeface="Arial"/>
              </a:rPr>
              <a:t>↑ </a:t>
            </a:r>
            <a:r>
              <a:rPr lang="pt-BR" dirty="0">
                <a:latin typeface="Times New Roman" panose="02020603050405020304" pitchFamily="18" charset="0"/>
                <a:cs typeface="Times New Roman" panose="02020603050405020304" pitchFamily="18" charset="0"/>
              </a:rPr>
              <a:t>frequência de hiperplasia</a:t>
            </a:r>
          </a:p>
        </p:txBody>
      </p:sp>
      <p:sp>
        <p:nvSpPr>
          <p:cNvPr id="28" name="Retângulo de cantos arredondados 27"/>
          <p:cNvSpPr/>
          <p:nvPr/>
        </p:nvSpPr>
        <p:spPr>
          <a:xfrm>
            <a:off x="7774686" y="1427221"/>
            <a:ext cx="2152345"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Z2 apresentou um aumento da intensidade de hiperplasia</a:t>
            </a:r>
          </a:p>
        </p:txBody>
      </p:sp>
    </p:spTree>
    <p:extLst>
      <p:ext uri="{BB962C8B-B14F-4D97-AF65-F5344CB8AC3E}">
        <p14:creationId xmlns:p14="http://schemas.microsoft.com/office/powerpoint/2010/main" val="312436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5" grpId="0" animBg="1"/>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 y="6445949"/>
            <a:ext cx="9754551"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19:</a:t>
            </a:r>
            <a:r>
              <a:rPr lang="pt-BR" dirty="0">
                <a:latin typeface="Times New Roman" panose="02020603050405020304" pitchFamily="18" charset="0"/>
                <a:cs typeface="Times New Roman" panose="02020603050405020304" pitchFamily="18" charset="0"/>
              </a:rPr>
              <a:t> Hipertrofia de células de Kupffer nos casos de FA, FD e FC no ácino hepático (Z1, Z2 e Z3)</a:t>
            </a:r>
          </a:p>
        </p:txBody>
      </p:sp>
      <p:sp>
        <p:nvSpPr>
          <p:cNvPr id="12" name="Retângulo 11"/>
          <p:cNvSpPr/>
          <p:nvPr/>
        </p:nvSpPr>
        <p:spPr>
          <a:xfrm>
            <a:off x="184971" y="1049183"/>
            <a:ext cx="6714210"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Hipertrofia de células de Kupffer – Ácino hepático</a:t>
            </a:r>
          </a:p>
        </p:txBody>
      </p:sp>
      <p:sp>
        <p:nvSpPr>
          <p:cNvPr id="13" name="Retângulo de cantos arredondados 12"/>
          <p:cNvSpPr/>
          <p:nvPr/>
        </p:nvSpPr>
        <p:spPr>
          <a:xfrm>
            <a:off x="10269494" y="1583756"/>
            <a:ext cx="1666502"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FD e FC</a:t>
            </a:r>
          </a:p>
        </p:txBody>
      </p:sp>
      <p:cxnSp>
        <p:nvCxnSpPr>
          <p:cNvPr id="14" name="Conector reto 13"/>
          <p:cNvCxnSpPr>
            <a:stCxn id="28" idx="3"/>
            <a:endCxn id="13" idx="1"/>
          </p:cNvCxnSpPr>
          <p:nvPr/>
        </p:nvCxnSpPr>
        <p:spPr>
          <a:xfrm>
            <a:off x="9927031" y="1972603"/>
            <a:ext cx="3424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tângulo de cantos arredondados 15"/>
          <p:cNvSpPr/>
          <p:nvPr/>
        </p:nvSpPr>
        <p:spPr>
          <a:xfrm>
            <a:off x="10098262" y="5329417"/>
            <a:ext cx="1666108"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FC</a:t>
            </a:r>
          </a:p>
          <a:p>
            <a:pPr algn="ctr"/>
            <a:r>
              <a:rPr lang="pt-BR" dirty="0">
                <a:latin typeface="Times New Roman" panose="02020603050405020304" pitchFamily="18" charset="0"/>
                <a:cs typeface="Times New Roman" panose="02020603050405020304" pitchFamily="18" charset="0"/>
              </a:rPr>
              <a:t>(Z2 e Z3)</a:t>
            </a:r>
          </a:p>
        </p:txBody>
      </p:sp>
      <p:cxnSp>
        <p:nvCxnSpPr>
          <p:cNvPr id="17" name="Conector reto 16"/>
          <p:cNvCxnSpPr>
            <a:stCxn id="15" idx="3"/>
            <a:endCxn id="16" idx="1"/>
          </p:cNvCxnSpPr>
          <p:nvPr/>
        </p:nvCxnSpPr>
        <p:spPr>
          <a:xfrm>
            <a:off x="9754551" y="5773495"/>
            <a:ext cx="3437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28" idx="2"/>
            <a:endCxn id="15" idx="0"/>
          </p:cNvCxnSpPr>
          <p:nvPr/>
        </p:nvCxnSpPr>
        <p:spPr>
          <a:xfrm flipH="1">
            <a:off x="8442996" y="2517984"/>
            <a:ext cx="407863"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rot="16611249">
            <a:off x="7520824" y="3566247"/>
            <a:ext cx="235027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a:t>
            </a:r>
          </a:p>
          <a:p>
            <a:pPr algn="ctr"/>
            <a:r>
              <a:rPr lang="pt-BR" dirty="0">
                <a:latin typeface="Times New Roman" pitchFamily="18" charset="0"/>
                <a:cs typeface="Times New Roman" pitchFamily="18" charset="0"/>
              </a:rPr>
              <a:t>zonas + arboviroses</a:t>
            </a:r>
          </a:p>
        </p:txBody>
      </p:sp>
      <p:sp>
        <p:nvSpPr>
          <p:cNvPr id="30"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5" name="Retângulo de cantos arredondados 14"/>
          <p:cNvSpPr/>
          <p:nvPr/>
        </p:nvSpPr>
        <p:spPr>
          <a:xfrm>
            <a:off x="7131441" y="5228113"/>
            <a:ext cx="2623110"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FC apresentaram </a:t>
            </a:r>
            <a:r>
              <a:rPr lang="pt-BR" dirty="0">
                <a:latin typeface="Arial"/>
                <a:cs typeface="Arial"/>
              </a:rPr>
              <a:t>↑ </a:t>
            </a:r>
            <a:r>
              <a:rPr lang="pt-BR" dirty="0">
                <a:latin typeface="Times New Roman" panose="02020603050405020304" pitchFamily="18" charset="0"/>
                <a:cs typeface="Times New Roman" panose="02020603050405020304" pitchFamily="18" charset="0"/>
              </a:rPr>
              <a:t>frequência de hiperplasia (moderada)</a:t>
            </a:r>
          </a:p>
        </p:txBody>
      </p:sp>
      <p:sp>
        <p:nvSpPr>
          <p:cNvPr id="28" name="Retângulo de cantos arredondados 27"/>
          <p:cNvSpPr/>
          <p:nvPr/>
        </p:nvSpPr>
        <p:spPr>
          <a:xfrm>
            <a:off x="7774686" y="1427221"/>
            <a:ext cx="2152345"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Z2 apresentou um aumento da intensidade de hiperplasia</a:t>
            </a:r>
          </a:p>
        </p:txBody>
      </p:sp>
      <p:grpSp>
        <p:nvGrpSpPr>
          <p:cNvPr id="2" name="Grupo 1"/>
          <p:cNvGrpSpPr/>
          <p:nvPr/>
        </p:nvGrpSpPr>
        <p:grpSpPr>
          <a:xfrm>
            <a:off x="123156" y="1476960"/>
            <a:ext cx="2601779" cy="5010544"/>
            <a:chOff x="2641226" y="1468164"/>
            <a:chExt cx="2601779" cy="5010544"/>
          </a:xfrm>
        </p:grpSpPr>
        <p:pic>
          <p:nvPicPr>
            <p:cNvPr id="55" name="Imagem 54"/>
            <p:cNvPicPr/>
            <p:nvPr/>
          </p:nvPicPr>
          <p:blipFill>
            <a:blip r:embed="rId3">
              <a:extLst>
                <a:ext uri="{28A0092B-C50C-407E-A947-70E740481C1C}">
                  <a14:useLocalDpi xmlns:a14="http://schemas.microsoft.com/office/drawing/2010/main" val="0"/>
                </a:ext>
              </a:extLst>
            </a:blip>
            <a:stretch>
              <a:fillRect/>
            </a:stretch>
          </p:blipFill>
          <p:spPr>
            <a:xfrm>
              <a:off x="2641226" y="1583756"/>
              <a:ext cx="2346016" cy="4519664"/>
            </a:xfrm>
            <a:prstGeom prst="rect">
              <a:avLst/>
            </a:prstGeom>
          </p:spPr>
        </p:pic>
        <p:sp>
          <p:nvSpPr>
            <p:cNvPr id="56" name="CaixaDeTexto 55"/>
            <p:cNvSpPr txBox="1"/>
            <p:nvPr/>
          </p:nvSpPr>
          <p:spPr>
            <a:xfrm>
              <a:off x="2888711" y="1468164"/>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Hipertrofia de células de Kupffer – Z1</a:t>
              </a:r>
            </a:p>
          </p:txBody>
        </p:sp>
        <p:sp>
          <p:nvSpPr>
            <p:cNvPr id="57" name="CaixaDeTexto 56"/>
            <p:cNvSpPr txBox="1"/>
            <p:nvPr/>
          </p:nvSpPr>
          <p:spPr>
            <a:xfrm rot="18752475">
              <a:off x="2542897" y="5758048"/>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58" name="CaixaDeTexto 57"/>
            <p:cNvSpPr txBox="1"/>
            <p:nvPr/>
          </p:nvSpPr>
          <p:spPr>
            <a:xfrm rot="18752475">
              <a:off x="3141497" y="5664885"/>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59" name="CaixaDeTexto 58"/>
            <p:cNvSpPr txBox="1"/>
            <p:nvPr/>
          </p:nvSpPr>
          <p:spPr>
            <a:xfrm rot="18752475">
              <a:off x="3487794" y="5719479"/>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61" name="CaixaDeTexto 60"/>
            <p:cNvSpPr txBox="1"/>
            <p:nvPr/>
          </p:nvSpPr>
          <p:spPr>
            <a:xfrm rot="18752475">
              <a:off x="3790269" y="5758049"/>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grpSp>
      <p:grpSp>
        <p:nvGrpSpPr>
          <p:cNvPr id="4" name="Grupo 3"/>
          <p:cNvGrpSpPr/>
          <p:nvPr/>
        </p:nvGrpSpPr>
        <p:grpSpPr>
          <a:xfrm>
            <a:off x="2497850" y="1492880"/>
            <a:ext cx="2481277" cy="5010544"/>
            <a:chOff x="2306778" y="1492880"/>
            <a:chExt cx="2481277" cy="5010544"/>
          </a:xfrm>
        </p:grpSpPr>
        <p:pic>
          <p:nvPicPr>
            <p:cNvPr id="62" name="Imagem 61"/>
            <p:cNvPicPr/>
            <p:nvPr/>
          </p:nvPicPr>
          <p:blipFill>
            <a:blip r:embed="rId4">
              <a:extLst>
                <a:ext uri="{28A0092B-C50C-407E-A947-70E740481C1C}">
                  <a14:useLocalDpi xmlns:a14="http://schemas.microsoft.com/office/drawing/2010/main" val="0"/>
                </a:ext>
              </a:extLst>
            </a:blip>
            <a:stretch>
              <a:fillRect/>
            </a:stretch>
          </p:blipFill>
          <p:spPr>
            <a:xfrm>
              <a:off x="2306778" y="1615719"/>
              <a:ext cx="2222964" cy="4514657"/>
            </a:xfrm>
            <a:prstGeom prst="rect">
              <a:avLst/>
            </a:prstGeom>
          </p:spPr>
        </p:pic>
        <p:sp>
          <p:nvSpPr>
            <p:cNvPr id="63" name="CaixaDeTexto 62"/>
            <p:cNvSpPr txBox="1"/>
            <p:nvPr/>
          </p:nvSpPr>
          <p:spPr>
            <a:xfrm>
              <a:off x="2433761" y="1492880"/>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Hipertrofia de células de Kupffer – Z2</a:t>
              </a:r>
            </a:p>
          </p:txBody>
        </p:sp>
        <p:sp>
          <p:nvSpPr>
            <p:cNvPr id="64" name="CaixaDeTexto 63"/>
            <p:cNvSpPr txBox="1"/>
            <p:nvPr/>
          </p:nvSpPr>
          <p:spPr>
            <a:xfrm rot="18752475">
              <a:off x="2087947" y="5782764"/>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65" name="CaixaDeTexto 64"/>
            <p:cNvSpPr txBox="1"/>
            <p:nvPr/>
          </p:nvSpPr>
          <p:spPr>
            <a:xfrm rot="18752475">
              <a:off x="2686547" y="5689601"/>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66" name="CaixaDeTexto 65"/>
            <p:cNvSpPr txBox="1"/>
            <p:nvPr/>
          </p:nvSpPr>
          <p:spPr>
            <a:xfrm rot="18752475">
              <a:off x="3032844" y="5744195"/>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68" name="CaixaDeTexto 67"/>
            <p:cNvSpPr txBox="1"/>
            <p:nvPr/>
          </p:nvSpPr>
          <p:spPr>
            <a:xfrm rot="18752475">
              <a:off x="3335319" y="578276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grpSp>
      <p:grpSp>
        <p:nvGrpSpPr>
          <p:cNvPr id="5" name="Grupo 4"/>
          <p:cNvGrpSpPr/>
          <p:nvPr/>
        </p:nvGrpSpPr>
        <p:grpSpPr>
          <a:xfrm>
            <a:off x="4724746" y="1495152"/>
            <a:ext cx="2645053" cy="5065136"/>
            <a:chOff x="4629210" y="1467856"/>
            <a:chExt cx="2645053" cy="5065136"/>
          </a:xfrm>
        </p:grpSpPr>
        <p:pic>
          <p:nvPicPr>
            <p:cNvPr id="69" name="Imagem 68"/>
            <p:cNvPicPr/>
            <p:nvPr/>
          </p:nvPicPr>
          <p:blipFill>
            <a:blip r:embed="rId5">
              <a:extLst>
                <a:ext uri="{28A0092B-C50C-407E-A947-70E740481C1C}">
                  <a14:useLocalDpi xmlns:a14="http://schemas.microsoft.com/office/drawing/2010/main" val="0"/>
                </a:ext>
              </a:extLst>
            </a:blip>
            <a:stretch>
              <a:fillRect/>
            </a:stretch>
          </p:blipFill>
          <p:spPr>
            <a:xfrm>
              <a:off x="4629210" y="1567361"/>
              <a:ext cx="2406695" cy="4563015"/>
            </a:xfrm>
            <a:prstGeom prst="rect">
              <a:avLst/>
            </a:prstGeom>
          </p:spPr>
        </p:pic>
        <p:sp>
          <p:nvSpPr>
            <p:cNvPr id="70" name="CaixaDeTexto 69"/>
            <p:cNvSpPr txBox="1"/>
            <p:nvPr/>
          </p:nvSpPr>
          <p:spPr>
            <a:xfrm>
              <a:off x="4919969" y="1467856"/>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Hipertrofia de células de Kupffer – Z3</a:t>
              </a:r>
            </a:p>
          </p:txBody>
        </p:sp>
        <p:sp>
          <p:nvSpPr>
            <p:cNvPr id="71" name="CaixaDeTexto 70"/>
            <p:cNvSpPr txBox="1"/>
            <p:nvPr/>
          </p:nvSpPr>
          <p:spPr>
            <a:xfrm rot="18752475">
              <a:off x="4574155" y="5812332"/>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72" name="CaixaDeTexto 71"/>
            <p:cNvSpPr txBox="1"/>
            <p:nvPr/>
          </p:nvSpPr>
          <p:spPr>
            <a:xfrm rot="18752475">
              <a:off x="5172755" y="5705521"/>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73" name="CaixaDeTexto 72"/>
            <p:cNvSpPr txBox="1"/>
            <p:nvPr/>
          </p:nvSpPr>
          <p:spPr>
            <a:xfrm rot="18752475">
              <a:off x="5519052" y="5719171"/>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74" name="CaixaDeTexto 73"/>
            <p:cNvSpPr txBox="1"/>
            <p:nvPr/>
          </p:nvSpPr>
          <p:spPr>
            <a:xfrm rot="18752475">
              <a:off x="5821527" y="5757741"/>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Tree>
    <p:extLst>
      <p:ext uri="{BB962C8B-B14F-4D97-AF65-F5344CB8AC3E}">
        <p14:creationId xmlns:p14="http://schemas.microsoft.com/office/powerpoint/2010/main" val="333342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5"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7"/>
          <p:cNvSpPr/>
          <p:nvPr/>
        </p:nvSpPr>
        <p:spPr>
          <a:xfrm>
            <a:off x="664653" y="2303988"/>
            <a:ext cx="1961463" cy="919548"/>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Alteração comum na infecção por VFA</a:t>
            </a:r>
          </a:p>
        </p:txBody>
      </p:sp>
      <p:sp>
        <p:nvSpPr>
          <p:cNvPr id="9" name="Retângulo de cantos arredondados 8"/>
          <p:cNvSpPr/>
          <p:nvPr/>
        </p:nvSpPr>
        <p:spPr>
          <a:xfrm>
            <a:off x="186474" y="5552531"/>
            <a:ext cx="1458912" cy="67045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10" name="Retângulo de cantos arredondados 9"/>
          <p:cNvSpPr/>
          <p:nvPr/>
        </p:nvSpPr>
        <p:spPr>
          <a:xfrm>
            <a:off x="370223" y="1095038"/>
            <a:ext cx="2550325" cy="83382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Hiperplasia e Hipertrofia das células de Kupffer</a:t>
            </a:r>
          </a:p>
        </p:txBody>
      </p:sp>
      <p:cxnSp>
        <p:nvCxnSpPr>
          <p:cNvPr id="11" name="Conector de seta reta 10"/>
          <p:cNvCxnSpPr>
            <a:stCxn id="10" idx="2"/>
            <a:endCxn id="8" idx="0"/>
          </p:cNvCxnSpPr>
          <p:nvPr/>
        </p:nvCxnSpPr>
        <p:spPr>
          <a:xfrm flipH="1">
            <a:off x="1645385" y="1928863"/>
            <a:ext cx="1" cy="375125"/>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Retângulo de cantos arredondados 13"/>
          <p:cNvSpPr/>
          <p:nvPr/>
        </p:nvSpPr>
        <p:spPr>
          <a:xfrm>
            <a:off x="5604549" y="6011985"/>
            <a:ext cx="1769161" cy="749556"/>
          </a:xfrm>
          <a:prstGeom prst="roundRect">
            <a:avLst/>
          </a:prstGeom>
          <a:solidFill>
            <a:schemeClr val="accent6">
              <a:lumMod val="20000"/>
              <a:lumOff val="80000"/>
            </a:schemeClr>
          </a:solidFill>
          <a:ln w="19050">
            <a:solidFill>
              <a:srgbClr val="00B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Hipertrofia</a:t>
            </a:r>
          </a:p>
        </p:txBody>
      </p:sp>
      <p:sp>
        <p:nvSpPr>
          <p:cNvPr id="15" name="Retângulo de cantos arredondados 14"/>
          <p:cNvSpPr/>
          <p:nvPr/>
        </p:nvSpPr>
        <p:spPr>
          <a:xfrm>
            <a:off x="5604549" y="4965062"/>
            <a:ext cx="1810365"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Hiperplasia</a:t>
            </a:r>
          </a:p>
        </p:txBody>
      </p:sp>
      <p:cxnSp>
        <p:nvCxnSpPr>
          <p:cNvPr id="16" name="Conector reto 15"/>
          <p:cNvCxnSpPr>
            <a:stCxn id="19" idx="3"/>
            <a:endCxn id="15" idx="1"/>
          </p:cNvCxnSpPr>
          <p:nvPr/>
        </p:nvCxnSpPr>
        <p:spPr>
          <a:xfrm flipV="1">
            <a:off x="4340095" y="5339840"/>
            <a:ext cx="1264454" cy="54791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a:stCxn id="19" idx="3"/>
            <a:endCxn id="14" idx="1"/>
          </p:cNvCxnSpPr>
          <p:nvPr/>
        </p:nvCxnSpPr>
        <p:spPr>
          <a:xfrm>
            <a:off x="4340095" y="5887759"/>
            <a:ext cx="1264454" cy="499004"/>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19" idx="1"/>
            <a:endCxn id="9" idx="3"/>
          </p:cNvCxnSpPr>
          <p:nvPr/>
        </p:nvCxnSpPr>
        <p:spPr>
          <a:xfrm flipH="1">
            <a:off x="1645386" y="5887759"/>
            <a:ext cx="662701"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tângulo de cantos arredondados 18"/>
          <p:cNvSpPr/>
          <p:nvPr/>
        </p:nvSpPr>
        <p:spPr>
          <a:xfrm>
            <a:off x="2308087" y="5484534"/>
            <a:ext cx="2032008"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Predominância da alteração </a:t>
            </a:r>
          </a:p>
        </p:txBody>
      </p:sp>
      <p:sp>
        <p:nvSpPr>
          <p:cNvPr id="20" name="Retângulo de cantos arredondados 19"/>
          <p:cNvSpPr/>
          <p:nvPr/>
        </p:nvSpPr>
        <p:spPr>
          <a:xfrm>
            <a:off x="735862" y="3750729"/>
            <a:ext cx="1502652"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Em casos fatais de FD </a:t>
            </a:r>
          </a:p>
        </p:txBody>
      </p:sp>
      <p:sp>
        <p:nvSpPr>
          <p:cNvPr id="23" name="Retângulo de cantos arredondados 22"/>
          <p:cNvSpPr/>
          <p:nvPr/>
        </p:nvSpPr>
        <p:spPr>
          <a:xfrm>
            <a:off x="3602020" y="3750729"/>
            <a:ext cx="2280157"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Hiperplasia + destruição de células de Kupffer </a:t>
            </a:r>
          </a:p>
        </p:txBody>
      </p:sp>
      <p:cxnSp>
        <p:nvCxnSpPr>
          <p:cNvPr id="25" name="Conector reto 24"/>
          <p:cNvCxnSpPr>
            <a:stCxn id="23" idx="1"/>
            <a:endCxn id="20" idx="3"/>
          </p:cNvCxnSpPr>
          <p:nvPr/>
        </p:nvCxnSpPr>
        <p:spPr>
          <a:xfrm flipH="1">
            <a:off x="2238514" y="4184940"/>
            <a:ext cx="1363506"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tângulo de cantos arredondados 29"/>
          <p:cNvSpPr/>
          <p:nvPr/>
        </p:nvSpPr>
        <p:spPr>
          <a:xfrm>
            <a:off x="7817206" y="4965062"/>
            <a:ext cx="1810365"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FD</a:t>
            </a:r>
          </a:p>
        </p:txBody>
      </p:sp>
      <p:sp>
        <p:nvSpPr>
          <p:cNvPr id="31" name="Retângulo de cantos arredondados 30"/>
          <p:cNvSpPr/>
          <p:nvPr/>
        </p:nvSpPr>
        <p:spPr>
          <a:xfrm>
            <a:off x="7817205" y="6011985"/>
            <a:ext cx="1810365" cy="749556"/>
          </a:xfrm>
          <a:prstGeom prst="roundRect">
            <a:avLst/>
          </a:prstGeom>
          <a:solidFill>
            <a:schemeClr val="accent6">
              <a:lumMod val="20000"/>
              <a:lumOff val="80000"/>
            </a:schemeClr>
          </a:solidFill>
          <a:ln w="19050">
            <a:solidFill>
              <a:srgbClr val="00B05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FD</a:t>
            </a:r>
          </a:p>
        </p:txBody>
      </p:sp>
      <p:cxnSp>
        <p:nvCxnSpPr>
          <p:cNvPr id="32" name="Conector reto 31"/>
          <p:cNvCxnSpPr>
            <a:stCxn id="15" idx="3"/>
            <a:endCxn id="30" idx="1"/>
          </p:cNvCxnSpPr>
          <p:nvPr/>
        </p:nvCxnSpPr>
        <p:spPr>
          <a:xfrm>
            <a:off x="7414914" y="5339840"/>
            <a:ext cx="40229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a:stCxn id="14" idx="3"/>
            <a:endCxn id="31" idx="1"/>
          </p:cNvCxnSpPr>
          <p:nvPr/>
        </p:nvCxnSpPr>
        <p:spPr>
          <a:xfrm>
            <a:off x="7373710" y="6386763"/>
            <a:ext cx="44349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Conector angulado 44"/>
          <p:cNvCxnSpPr>
            <a:stCxn id="10" idx="1"/>
            <a:endCxn id="20" idx="1"/>
          </p:cNvCxnSpPr>
          <p:nvPr/>
        </p:nvCxnSpPr>
        <p:spPr>
          <a:xfrm rot="10800000" flipH="1" flipV="1">
            <a:off x="370222" y="1511950"/>
            <a:ext cx="365639" cy="2672989"/>
          </a:xfrm>
          <a:prstGeom prst="bentConnector3">
            <a:avLst>
              <a:gd name="adj1" fmla="val -62521"/>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47" name="CaixaDeTexto 46"/>
          <p:cNvSpPr txBox="1"/>
          <p:nvPr/>
        </p:nvSpPr>
        <p:spPr>
          <a:xfrm>
            <a:off x="2308087" y="3799555"/>
            <a:ext cx="1498227"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Associados</a:t>
            </a:r>
          </a:p>
        </p:txBody>
      </p:sp>
      <p:pic>
        <p:nvPicPr>
          <p:cNvPr id="95" name="Picture 8" descr="SISTEMA GASTROINTESTINAL FÍGADO PÂNCREAS E TRATO BILIAR - ppt carrega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b="6218"/>
          <a:stretch/>
        </p:blipFill>
        <p:spPr bwMode="auto">
          <a:xfrm>
            <a:off x="3806314" y="564062"/>
            <a:ext cx="4184046" cy="2942894"/>
          </a:xfrm>
          <a:prstGeom prst="rect">
            <a:avLst/>
          </a:prstGeom>
          <a:noFill/>
          <a:extLst>
            <a:ext uri="{909E8E84-426E-40DD-AFC4-6F175D3DCCD1}">
              <a14:hiddenFill xmlns:a14="http://schemas.microsoft.com/office/drawing/2010/main">
                <a:solidFill>
                  <a:srgbClr val="FFFFFF"/>
                </a:solidFill>
              </a14:hiddenFill>
            </a:ext>
          </a:extLst>
        </p:spPr>
      </p:pic>
      <p:sp>
        <p:nvSpPr>
          <p:cNvPr id="96" name="Elipse 95"/>
          <p:cNvSpPr/>
          <p:nvPr/>
        </p:nvSpPr>
        <p:spPr>
          <a:xfrm>
            <a:off x="6136805" y="837607"/>
            <a:ext cx="1150331" cy="921694"/>
          </a:xfrm>
          <a:prstGeom prst="ellipse">
            <a:avLst/>
          </a:prstGeom>
          <a:noFill/>
          <a:ln w="5715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97" name="Conector reto 96"/>
          <p:cNvCxnSpPr>
            <a:stCxn id="96" idx="0"/>
            <a:endCxn id="103" idx="1"/>
          </p:cNvCxnSpPr>
          <p:nvPr/>
        </p:nvCxnSpPr>
        <p:spPr>
          <a:xfrm>
            <a:off x="6711971" y="837607"/>
            <a:ext cx="1462665" cy="2854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Conector reto 97"/>
          <p:cNvCxnSpPr>
            <a:stCxn id="96" idx="5"/>
            <a:endCxn id="103" idx="1"/>
          </p:cNvCxnSpPr>
          <p:nvPr/>
        </p:nvCxnSpPr>
        <p:spPr>
          <a:xfrm flipV="1">
            <a:off x="7118674" y="1123058"/>
            <a:ext cx="1055962" cy="5012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1" name="CaixaDeTexto 100"/>
          <p:cNvSpPr txBox="1"/>
          <p:nvPr/>
        </p:nvSpPr>
        <p:spPr>
          <a:xfrm>
            <a:off x="8195127" y="-855722"/>
            <a:ext cx="989461" cy="369332"/>
          </a:xfrm>
          <a:prstGeom prst="rect">
            <a:avLst/>
          </a:prstGeom>
          <a:solidFill>
            <a:schemeClr val="bg1"/>
          </a:solidFill>
          <a:ln>
            <a:noFill/>
          </a:ln>
        </p:spPr>
        <p:txBody>
          <a:bodyPr wrap="square" rtlCol="0">
            <a:spAutoFit/>
          </a:bodyPr>
          <a:lstStyle/>
          <a:p>
            <a:pPr algn="ctr"/>
            <a:r>
              <a:rPr lang="pt-BR" dirty="0">
                <a:latin typeface="Times New Roman" pitchFamily="18" charset="0"/>
                <a:cs typeface="Times New Roman" pitchFamily="18" charset="0"/>
              </a:rPr>
              <a:t>Lesão</a:t>
            </a:r>
          </a:p>
        </p:txBody>
      </p:sp>
      <p:sp>
        <p:nvSpPr>
          <p:cNvPr id="103" name="CaixaDeTexto 102"/>
          <p:cNvSpPr txBox="1"/>
          <p:nvPr/>
        </p:nvSpPr>
        <p:spPr>
          <a:xfrm>
            <a:off x="8174636" y="799892"/>
            <a:ext cx="1978925"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Estresse oxidativo, infecção viral, etc.</a:t>
            </a:r>
          </a:p>
        </p:txBody>
      </p:sp>
      <p:grpSp>
        <p:nvGrpSpPr>
          <p:cNvPr id="104" name="Grupo 103"/>
          <p:cNvGrpSpPr/>
          <p:nvPr/>
        </p:nvGrpSpPr>
        <p:grpSpPr>
          <a:xfrm>
            <a:off x="8299017" y="2102141"/>
            <a:ext cx="3709088" cy="2082798"/>
            <a:chOff x="7042245" y="3179928"/>
            <a:chExt cx="3930553" cy="2082798"/>
          </a:xfrm>
        </p:grpSpPr>
        <p:pic>
          <p:nvPicPr>
            <p:cNvPr id="105" name="Picture 6" descr="Alterações do crescimento e diferenciação celular"/>
            <p:cNvPicPr>
              <a:picLocks noChangeAspect="1" noChangeArrowheads="1"/>
            </p:cNvPicPr>
            <p:nvPr/>
          </p:nvPicPr>
          <p:blipFill rotWithShape="1">
            <a:blip r:embed="rId5">
              <a:clrChange>
                <a:clrFrom>
                  <a:srgbClr val="FDFDFD"/>
                </a:clrFrom>
                <a:clrTo>
                  <a:srgbClr val="FDFDFD">
                    <a:alpha val="0"/>
                  </a:srgbClr>
                </a:clrTo>
              </a:clrChange>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19322" t="33853" r="7223"/>
            <a:stretch/>
          </p:blipFill>
          <p:spPr bwMode="auto">
            <a:xfrm>
              <a:off x="7042245" y="3207224"/>
              <a:ext cx="3043451" cy="2055502"/>
            </a:xfrm>
            <a:prstGeom prst="rect">
              <a:avLst/>
            </a:prstGeom>
            <a:noFill/>
            <a:extLst>
              <a:ext uri="{909E8E84-426E-40DD-AFC4-6F175D3DCCD1}">
                <a14:hiddenFill xmlns:a14="http://schemas.microsoft.com/office/drawing/2010/main">
                  <a:solidFill>
                    <a:srgbClr val="FFFFFF"/>
                  </a:solidFill>
                </a14:hiddenFill>
              </a:ext>
            </a:extLst>
          </p:spPr>
        </p:pic>
        <p:sp>
          <p:nvSpPr>
            <p:cNvPr id="106" name="CaixaDeTexto 105"/>
            <p:cNvSpPr txBox="1"/>
            <p:nvPr/>
          </p:nvSpPr>
          <p:spPr>
            <a:xfrm>
              <a:off x="7165071" y="3179928"/>
              <a:ext cx="1070148" cy="307777"/>
            </a:xfrm>
            <a:prstGeom prst="rect">
              <a:avLst/>
            </a:prstGeom>
            <a:solidFill>
              <a:schemeClr val="bg1"/>
            </a:solidFill>
            <a:ln>
              <a:noFill/>
            </a:ln>
          </p:spPr>
          <p:txBody>
            <a:bodyPr wrap="square" rtlCol="0">
              <a:spAutoFit/>
            </a:bodyPr>
            <a:lstStyle/>
            <a:p>
              <a:pPr algn="ctr"/>
              <a:r>
                <a:rPr lang="pt-BR" sz="1400" dirty="0">
                  <a:latin typeface="Times New Roman" pitchFamily="18" charset="0"/>
                  <a:cs typeface="Times New Roman" pitchFamily="18" charset="0"/>
                </a:rPr>
                <a:t>Hipertrofia</a:t>
              </a:r>
            </a:p>
          </p:txBody>
        </p:sp>
        <p:sp>
          <p:nvSpPr>
            <p:cNvPr id="107" name="CaixaDeTexto 106"/>
            <p:cNvSpPr txBox="1"/>
            <p:nvPr/>
          </p:nvSpPr>
          <p:spPr>
            <a:xfrm>
              <a:off x="7214444" y="4241381"/>
              <a:ext cx="1235680" cy="307777"/>
            </a:xfrm>
            <a:prstGeom prst="rect">
              <a:avLst/>
            </a:prstGeom>
            <a:solidFill>
              <a:schemeClr val="bg1"/>
            </a:solidFill>
            <a:ln>
              <a:noFill/>
            </a:ln>
          </p:spPr>
          <p:txBody>
            <a:bodyPr wrap="square" rtlCol="0">
              <a:spAutoFit/>
            </a:bodyPr>
            <a:lstStyle/>
            <a:p>
              <a:pPr algn="ctr"/>
              <a:r>
                <a:rPr lang="pt-BR" sz="1400" dirty="0">
                  <a:latin typeface="Times New Roman" pitchFamily="18" charset="0"/>
                  <a:cs typeface="Times New Roman" pitchFamily="18" charset="0"/>
                </a:rPr>
                <a:t>Hiperplasia</a:t>
              </a:r>
            </a:p>
          </p:txBody>
        </p:sp>
        <p:sp>
          <p:nvSpPr>
            <p:cNvPr id="108" name="CaixaDeTexto 107"/>
            <p:cNvSpPr txBox="1"/>
            <p:nvPr/>
          </p:nvSpPr>
          <p:spPr>
            <a:xfrm>
              <a:off x="9023977" y="3603403"/>
              <a:ext cx="1348320" cy="523220"/>
            </a:xfrm>
            <a:prstGeom prst="rect">
              <a:avLst/>
            </a:prstGeom>
            <a:solidFill>
              <a:schemeClr val="bg1"/>
            </a:solidFill>
            <a:ln>
              <a:noFill/>
            </a:ln>
          </p:spPr>
          <p:txBody>
            <a:bodyPr wrap="square" rtlCol="0">
              <a:spAutoFit/>
            </a:bodyPr>
            <a:lstStyle/>
            <a:p>
              <a:r>
                <a:rPr lang="pt-BR" sz="1400" dirty="0">
                  <a:latin typeface="Times New Roman" pitchFamily="18" charset="0"/>
                  <a:cs typeface="Times New Roman" pitchFamily="18" charset="0"/>
                </a:rPr>
                <a:t>Aumento do tamanho celular</a:t>
              </a:r>
            </a:p>
          </p:txBody>
        </p:sp>
        <p:sp>
          <p:nvSpPr>
            <p:cNvPr id="109" name="CaixaDeTexto 108"/>
            <p:cNvSpPr txBox="1"/>
            <p:nvPr/>
          </p:nvSpPr>
          <p:spPr>
            <a:xfrm>
              <a:off x="9365169" y="4508214"/>
              <a:ext cx="1607629" cy="523220"/>
            </a:xfrm>
            <a:prstGeom prst="rect">
              <a:avLst/>
            </a:prstGeom>
            <a:solidFill>
              <a:schemeClr val="bg1"/>
            </a:solidFill>
            <a:ln>
              <a:noFill/>
            </a:ln>
          </p:spPr>
          <p:txBody>
            <a:bodyPr wrap="square" rtlCol="0">
              <a:spAutoFit/>
            </a:bodyPr>
            <a:lstStyle/>
            <a:p>
              <a:r>
                <a:rPr lang="pt-BR" sz="1400" dirty="0">
                  <a:latin typeface="Times New Roman" pitchFamily="18" charset="0"/>
                  <a:cs typeface="Times New Roman" pitchFamily="18" charset="0"/>
                </a:rPr>
                <a:t>Aumento do número de células</a:t>
              </a:r>
            </a:p>
          </p:txBody>
        </p:sp>
      </p:grpSp>
      <p:cxnSp>
        <p:nvCxnSpPr>
          <p:cNvPr id="110" name="Conector reto 109"/>
          <p:cNvCxnSpPr>
            <a:stCxn id="103" idx="2"/>
            <a:endCxn id="105" idx="0"/>
          </p:cNvCxnSpPr>
          <p:nvPr/>
        </p:nvCxnSpPr>
        <p:spPr>
          <a:xfrm>
            <a:off x="9164099" y="1446223"/>
            <a:ext cx="570903" cy="6832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4" name="Picture 10" descr="Raio | Ícone Grat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1001" y="186329"/>
            <a:ext cx="355102" cy="35510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 descr="Raio | Ícone Grat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8513" y="487030"/>
            <a:ext cx="355102" cy="355102"/>
          </a:xfrm>
          <a:prstGeom prst="rect">
            <a:avLst/>
          </a:prstGeom>
          <a:noFill/>
          <a:extLst>
            <a:ext uri="{909E8E84-426E-40DD-AFC4-6F175D3DCCD1}">
              <a14:hiddenFill xmlns:a14="http://schemas.microsoft.com/office/drawing/2010/main">
                <a:solidFill>
                  <a:srgbClr val="FFFFFF"/>
                </a:solidFill>
              </a14:hiddenFill>
            </a:ext>
          </a:extLst>
        </p:spPr>
      </p:pic>
      <p:sp>
        <p:nvSpPr>
          <p:cNvPr id="126" name="CaixaDeTexto 125"/>
          <p:cNvSpPr txBox="1"/>
          <p:nvPr/>
        </p:nvSpPr>
        <p:spPr>
          <a:xfrm>
            <a:off x="8227657" y="60381"/>
            <a:ext cx="989461" cy="369332"/>
          </a:xfrm>
          <a:prstGeom prst="rect">
            <a:avLst/>
          </a:prstGeom>
          <a:solidFill>
            <a:schemeClr val="bg1"/>
          </a:solidFill>
          <a:ln>
            <a:noFill/>
          </a:ln>
        </p:spPr>
        <p:txBody>
          <a:bodyPr wrap="square" rtlCol="0">
            <a:spAutoFit/>
          </a:bodyPr>
          <a:lstStyle/>
          <a:p>
            <a:pPr algn="ctr"/>
            <a:r>
              <a:rPr lang="pt-BR" dirty="0">
                <a:latin typeface="Times New Roman" pitchFamily="18" charset="0"/>
                <a:cs typeface="Times New Roman" pitchFamily="18" charset="0"/>
              </a:rPr>
              <a:t>Lesão</a:t>
            </a:r>
          </a:p>
        </p:txBody>
      </p:sp>
      <p:pic>
        <p:nvPicPr>
          <p:cNvPr id="127" name="Picture 10" descr="Raio | Ícone Grat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9441" y="418340"/>
            <a:ext cx="355102" cy="35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60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 y="6445949"/>
            <a:ext cx="9754551"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20:</a:t>
            </a:r>
            <a:r>
              <a:rPr lang="pt-BR" dirty="0">
                <a:latin typeface="Times New Roman" panose="02020603050405020304" pitchFamily="18" charset="0"/>
                <a:cs typeface="Times New Roman" panose="02020603050405020304" pitchFamily="18" charset="0"/>
              </a:rPr>
              <a:t> Alteração endotelial sinusoidal nos casos de FA, FD e FC no ácino hepático (Z1, Z2 e Z3)</a:t>
            </a:r>
          </a:p>
        </p:txBody>
      </p:sp>
      <p:sp>
        <p:nvSpPr>
          <p:cNvPr id="12" name="Retângulo 11"/>
          <p:cNvSpPr/>
          <p:nvPr/>
        </p:nvSpPr>
        <p:spPr>
          <a:xfrm>
            <a:off x="184971" y="1103775"/>
            <a:ext cx="6649256"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Alteração Endotelial Sinusoidal – Ácino hepático</a:t>
            </a:r>
          </a:p>
        </p:txBody>
      </p:sp>
      <p:sp>
        <p:nvSpPr>
          <p:cNvPr id="13" name="Retângulo de cantos arredondados 12"/>
          <p:cNvSpPr/>
          <p:nvPr/>
        </p:nvSpPr>
        <p:spPr>
          <a:xfrm>
            <a:off x="10269494" y="1583756"/>
            <a:ext cx="1666502"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FD e FC</a:t>
            </a:r>
          </a:p>
        </p:txBody>
      </p:sp>
      <p:cxnSp>
        <p:nvCxnSpPr>
          <p:cNvPr id="14" name="Conector reto 13"/>
          <p:cNvCxnSpPr>
            <a:stCxn id="28" idx="3"/>
            <a:endCxn id="13" idx="1"/>
          </p:cNvCxnSpPr>
          <p:nvPr/>
        </p:nvCxnSpPr>
        <p:spPr>
          <a:xfrm>
            <a:off x="9927031" y="1972603"/>
            <a:ext cx="3424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tângulo de cantos arredondados 15"/>
          <p:cNvSpPr/>
          <p:nvPr/>
        </p:nvSpPr>
        <p:spPr>
          <a:xfrm>
            <a:off x="10098262" y="5329417"/>
            <a:ext cx="1666108"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Em todas as zonas analisadas</a:t>
            </a:r>
          </a:p>
        </p:txBody>
      </p:sp>
      <p:cxnSp>
        <p:nvCxnSpPr>
          <p:cNvPr id="17" name="Conector reto 16"/>
          <p:cNvCxnSpPr>
            <a:stCxn id="15" idx="3"/>
            <a:endCxn id="16" idx="1"/>
          </p:cNvCxnSpPr>
          <p:nvPr/>
        </p:nvCxnSpPr>
        <p:spPr>
          <a:xfrm>
            <a:off x="9754551" y="5773495"/>
            <a:ext cx="3437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28" idx="2"/>
            <a:endCxn id="15" idx="0"/>
          </p:cNvCxnSpPr>
          <p:nvPr/>
        </p:nvCxnSpPr>
        <p:spPr>
          <a:xfrm flipH="1">
            <a:off x="8442996" y="2517984"/>
            <a:ext cx="407863"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rot="16611249">
            <a:off x="7520824" y="3566247"/>
            <a:ext cx="235027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a:t>
            </a:r>
          </a:p>
          <a:p>
            <a:pPr algn="ctr"/>
            <a:r>
              <a:rPr lang="pt-BR" dirty="0">
                <a:latin typeface="Times New Roman" pitchFamily="18" charset="0"/>
                <a:cs typeface="Times New Roman" pitchFamily="18" charset="0"/>
              </a:rPr>
              <a:t>zonas + arboviroses</a:t>
            </a:r>
          </a:p>
        </p:txBody>
      </p:sp>
      <p:sp>
        <p:nvSpPr>
          <p:cNvPr id="30" name="Título 2"/>
          <p:cNvSpPr>
            <a:spLocks noGrp="1"/>
          </p:cNvSpPr>
          <p:nvPr>
            <p:ph type="title"/>
          </p:nvPr>
        </p:nvSpPr>
        <p:spPr>
          <a:xfrm>
            <a:off x="465884" y="662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5" name="Retângulo de cantos arredondados 14"/>
          <p:cNvSpPr/>
          <p:nvPr/>
        </p:nvSpPr>
        <p:spPr>
          <a:xfrm>
            <a:off x="7131441" y="5228113"/>
            <a:ext cx="2623110"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 e FC apresentaram </a:t>
            </a:r>
            <a:r>
              <a:rPr lang="pt-BR" dirty="0">
                <a:latin typeface="Arial"/>
                <a:cs typeface="Arial"/>
              </a:rPr>
              <a:t>↑ </a:t>
            </a:r>
            <a:r>
              <a:rPr lang="pt-BR" dirty="0">
                <a:latin typeface="Times New Roman" panose="02020603050405020304" pitchFamily="18" charset="0"/>
                <a:cs typeface="Times New Roman" panose="02020603050405020304" pitchFamily="18" charset="0"/>
              </a:rPr>
              <a:t>frequência de AES (moderada)</a:t>
            </a:r>
          </a:p>
        </p:txBody>
      </p:sp>
      <p:sp>
        <p:nvSpPr>
          <p:cNvPr id="28" name="Retângulo de cantos arredondados 27"/>
          <p:cNvSpPr/>
          <p:nvPr/>
        </p:nvSpPr>
        <p:spPr>
          <a:xfrm>
            <a:off x="7774686" y="1427221"/>
            <a:ext cx="2152345"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Z2 apresentou um aumento da intensidade de AES</a:t>
            </a:r>
          </a:p>
        </p:txBody>
      </p:sp>
      <p:grpSp>
        <p:nvGrpSpPr>
          <p:cNvPr id="5" name="Grupo 4"/>
          <p:cNvGrpSpPr/>
          <p:nvPr/>
        </p:nvGrpSpPr>
        <p:grpSpPr>
          <a:xfrm>
            <a:off x="27904" y="1631941"/>
            <a:ext cx="2731872" cy="5010544"/>
            <a:chOff x="2724935" y="1438288"/>
            <a:chExt cx="2731872" cy="5010544"/>
          </a:xfrm>
        </p:grpSpPr>
        <p:pic>
          <p:nvPicPr>
            <p:cNvPr id="22" name="Imagem 21"/>
            <p:cNvPicPr/>
            <p:nvPr/>
          </p:nvPicPr>
          <p:blipFill>
            <a:blip r:embed="rId3">
              <a:extLst>
                <a:ext uri="{28A0092B-C50C-407E-A947-70E740481C1C}">
                  <a14:useLocalDpi xmlns:a14="http://schemas.microsoft.com/office/drawing/2010/main" val="0"/>
                </a:ext>
              </a:extLst>
            </a:blip>
            <a:stretch>
              <a:fillRect/>
            </a:stretch>
          </p:blipFill>
          <p:spPr>
            <a:xfrm>
              <a:off x="2724935" y="1592552"/>
              <a:ext cx="2580087" cy="4453902"/>
            </a:xfrm>
            <a:prstGeom prst="rect">
              <a:avLst/>
            </a:prstGeom>
          </p:spPr>
        </p:pic>
        <p:sp>
          <p:nvSpPr>
            <p:cNvPr id="23" name="CaixaDeTexto 22"/>
            <p:cNvSpPr txBox="1"/>
            <p:nvPr/>
          </p:nvSpPr>
          <p:spPr>
            <a:xfrm>
              <a:off x="3102513" y="1438288"/>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Alteração endotelial sinusoidal – Z1</a:t>
              </a:r>
            </a:p>
          </p:txBody>
        </p:sp>
        <p:sp>
          <p:nvSpPr>
            <p:cNvPr id="24" name="CaixaDeTexto 23"/>
            <p:cNvSpPr txBox="1"/>
            <p:nvPr/>
          </p:nvSpPr>
          <p:spPr>
            <a:xfrm rot="18752475">
              <a:off x="2756699" y="5728172"/>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25" name="CaixaDeTexto 24"/>
            <p:cNvSpPr txBox="1"/>
            <p:nvPr/>
          </p:nvSpPr>
          <p:spPr>
            <a:xfrm rot="18752475">
              <a:off x="3355299" y="5635009"/>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26" name="CaixaDeTexto 25"/>
            <p:cNvSpPr txBox="1"/>
            <p:nvPr/>
          </p:nvSpPr>
          <p:spPr>
            <a:xfrm rot="18752475">
              <a:off x="3701596" y="5689603"/>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27" name="CaixaDeTexto 26"/>
            <p:cNvSpPr txBox="1"/>
            <p:nvPr/>
          </p:nvSpPr>
          <p:spPr>
            <a:xfrm rot="18752475">
              <a:off x="4004071" y="5728173"/>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grpSp>
      <p:grpSp>
        <p:nvGrpSpPr>
          <p:cNvPr id="6" name="Grupo 5"/>
          <p:cNvGrpSpPr/>
          <p:nvPr/>
        </p:nvGrpSpPr>
        <p:grpSpPr>
          <a:xfrm>
            <a:off x="2399326" y="1629669"/>
            <a:ext cx="2635032" cy="5010544"/>
            <a:chOff x="2924856" y="1470437"/>
            <a:chExt cx="2635032" cy="5010544"/>
          </a:xfrm>
        </p:grpSpPr>
        <p:pic>
          <p:nvPicPr>
            <p:cNvPr id="31" name="Imagem 30"/>
            <p:cNvPicPr/>
            <p:nvPr/>
          </p:nvPicPr>
          <p:blipFill>
            <a:blip r:embed="rId4">
              <a:extLst>
                <a:ext uri="{28A0092B-C50C-407E-A947-70E740481C1C}">
                  <a14:useLocalDpi xmlns:a14="http://schemas.microsoft.com/office/drawing/2010/main" val="0"/>
                </a:ext>
              </a:extLst>
            </a:blip>
            <a:stretch>
              <a:fillRect/>
            </a:stretch>
          </p:blipFill>
          <p:spPr>
            <a:xfrm>
              <a:off x="2924856" y="1637738"/>
              <a:ext cx="2413543" cy="4437975"/>
            </a:xfrm>
            <a:prstGeom prst="rect">
              <a:avLst/>
            </a:prstGeom>
          </p:spPr>
        </p:pic>
        <p:sp>
          <p:nvSpPr>
            <p:cNvPr id="32" name="CaixaDeTexto 31"/>
            <p:cNvSpPr txBox="1"/>
            <p:nvPr/>
          </p:nvSpPr>
          <p:spPr>
            <a:xfrm>
              <a:off x="3205594" y="1470437"/>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Alteração endotelial sinusoidal – Z2</a:t>
              </a:r>
            </a:p>
          </p:txBody>
        </p:sp>
        <p:sp>
          <p:nvSpPr>
            <p:cNvPr id="33" name="CaixaDeTexto 32"/>
            <p:cNvSpPr txBox="1"/>
            <p:nvPr/>
          </p:nvSpPr>
          <p:spPr>
            <a:xfrm rot="18752475">
              <a:off x="2859780" y="5760321"/>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34" name="CaixaDeTexto 33"/>
            <p:cNvSpPr txBox="1"/>
            <p:nvPr/>
          </p:nvSpPr>
          <p:spPr>
            <a:xfrm rot="18752475">
              <a:off x="3458380" y="5667158"/>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35" name="CaixaDeTexto 34"/>
            <p:cNvSpPr txBox="1"/>
            <p:nvPr/>
          </p:nvSpPr>
          <p:spPr>
            <a:xfrm rot="18752475">
              <a:off x="3804677" y="5721752"/>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36" name="CaixaDeTexto 35"/>
            <p:cNvSpPr txBox="1"/>
            <p:nvPr/>
          </p:nvSpPr>
          <p:spPr>
            <a:xfrm rot="18752475">
              <a:off x="4107152" y="5760322"/>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grpSp>
      <p:grpSp>
        <p:nvGrpSpPr>
          <p:cNvPr id="7" name="Grupo 6"/>
          <p:cNvGrpSpPr/>
          <p:nvPr/>
        </p:nvGrpSpPr>
        <p:grpSpPr>
          <a:xfrm>
            <a:off x="4622183" y="1618293"/>
            <a:ext cx="2693663" cy="5010544"/>
            <a:chOff x="4622183" y="1618293"/>
            <a:chExt cx="2693663" cy="5010544"/>
          </a:xfrm>
        </p:grpSpPr>
        <p:pic>
          <p:nvPicPr>
            <p:cNvPr id="37" name="Imagem 36"/>
            <p:cNvPicPr/>
            <p:nvPr/>
          </p:nvPicPr>
          <p:blipFill>
            <a:blip r:embed="rId5">
              <a:extLst>
                <a:ext uri="{28A0092B-C50C-407E-A947-70E740481C1C}">
                  <a14:useLocalDpi xmlns:a14="http://schemas.microsoft.com/office/drawing/2010/main" val="0"/>
                </a:ext>
              </a:extLst>
            </a:blip>
            <a:stretch>
              <a:fillRect/>
            </a:stretch>
          </p:blipFill>
          <p:spPr>
            <a:xfrm>
              <a:off x="4622183" y="1790967"/>
              <a:ext cx="2500634" cy="4453902"/>
            </a:xfrm>
            <a:prstGeom prst="rect">
              <a:avLst/>
            </a:prstGeom>
          </p:spPr>
        </p:pic>
        <p:sp>
          <p:nvSpPr>
            <p:cNvPr id="38" name="CaixaDeTexto 37"/>
            <p:cNvSpPr txBox="1"/>
            <p:nvPr/>
          </p:nvSpPr>
          <p:spPr>
            <a:xfrm>
              <a:off x="4961552" y="1618293"/>
              <a:ext cx="2354294"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Alteração endotelial sinusoidal – Z3</a:t>
              </a:r>
            </a:p>
          </p:txBody>
        </p:sp>
        <p:sp>
          <p:nvSpPr>
            <p:cNvPr id="39" name="CaixaDeTexto 38"/>
            <p:cNvSpPr txBox="1"/>
            <p:nvPr/>
          </p:nvSpPr>
          <p:spPr>
            <a:xfrm rot="18752475">
              <a:off x="4615738" y="5908177"/>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40" name="CaixaDeTexto 39"/>
            <p:cNvSpPr txBox="1"/>
            <p:nvPr/>
          </p:nvSpPr>
          <p:spPr>
            <a:xfrm rot="18752475">
              <a:off x="5214338" y="5815014"/>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41" name="CaixaDeTexto 40"/>
            <p:cNvSpPr txBox="1"/>
            <p:nvPr/>
          </p:nvSpPr>
          <p:spPr>
            <a:xfrm rot="18752475">
              <a:off x="5560635" y="5869608"/>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42" name="CaixaDeTexto 41"/>
            <p:cNvSpPr txBox="1"/>
            <p:nvPr/>
          </p:nvSpPr>
          <p:spPr>
            <a:xfrm rot="18752475">
              <a:off x="5863110" y="590817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
        <p:nvSpPr>
          <p:cNvPr id="8" name="Retângulo 7"/>
          <p:cNvSpPr/>
          <p:nvPr/>
        </p:nvSpPr>
        <p:spPr>
          <a:xfrm>
            <a:off x="3108624" y="5699053"/>
            <a:ext cx="1348194" cy="746896"/>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13032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5"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 y="6445949"/>
            <a:ext cx="9754551"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21:</a:t>
            </a:r>
            <a:r>
              <a:rPr lang="pt-BR" dirty="0">
                <a:latin typeface="Times New Roman" panose="02020603050405020304" pitchFamily="18" charset="0"/>
                <a:cs typeface="Times New Roman" panose="02020603050405020304" pitchFamily="18" charset="0"/>
              </a:rPr>
              <a:t> Congestão sinusoidal nos casos de FA, FD e FC no ácino hepático (Z1, Z2 e Z3)</a:t>
            </a:r>
          </a:p>
        </p:txBody>
      </p:sp>
      <p:sp>
        <p:nvSpPr>
          <p:cNvPr id="12" name="Retângulo 11"/>
          <p:cNvSpPr/>
          <p:nvPr/>
        </p:nvSpPr>
        <p:spPr>
          <a:xfrm>
            <a:off x="184971" y="899055"/>
            <a:ext cx="5312352" cy="469167"/>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Congestão Sinusoidal – Ácino hepático</a:t>
            </a:r>
          </a:p>
        </p:txBody>
      </p:sp>
      <p:sp>
        <p:nvSpPr>
          <p:cNvPr id="13" name="Retângulo de cantos arredondados 12"/>
          <p:cNvSpPr/>
          <p:nvPr/>
        </p:nvSpPr>
        <p:spPr>
          <a:xfrm>
            <a:off x="10269494" y="1583756"/>
            <a:ext cx="1666502" cy="77769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FA</a:t>
            </a:r>
          </a:p>
        </p:txBody>
      </p:sp>
      <p:cxnSp>
        <p:nvCxnSpPr>
          <p:cNvPr id="14" name="Conector reto 13"/>
          <p:cNvCxnSpPr>
            <a:stCxn id="28" idx="3"/>
            <a:endCxn id="13" idx="1"/>
          </p:cNvCxnSpPr>
          <p:nvPr/>
        </p:nvCxnSpPr>
        <p:spPr>
          <a:xfrm>
            <a:off x="9927031" y="1972603"/>
            <a:ext cx="3424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tângulo de cantos arredondados 15"/>
          <p:cNvSpPr/>
          <p:nvPr/>
        </p:nvSpPr>
        <p:spPr>
          <a:xfrm>
            <a:off x="10098262" y="5329417"/>
            <a:ext cx="1666108"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Em todas as zonas analisadas</a:t>
            </a:r>
          </a:p>
        </p:txBody>
      </p:sp>
      <p:cxnSp>
        <p:nvCxnSpPr>
          <p:cNvPr id="17" name="Conector reto 16"/>
          <p:cNvCxnSpPr>
            <a:stCxn id="15" idx="3"/>
            <a:endCxn id="16" idx="1"/>
          </p:cNvCxnSpPr>
          <p:nvPr/>
        </p:nvCxnSpPr>
        <p:spPr>
          <a:xfrm>
            <a:off x="9754551" y="5773495"/>
            <a:ext cx="3437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28" idx="2"/>
            <a:endCxn id="15" idx="0"/>
          </p:cNvCxnSpPr>
          <p:nvPr/>
        </p:nvCxnSpPr>
        <p:spPr>
          <a:xfrm flipH="1">
            <a:off x="8442996" y="2517984"/>
            <a:ext cx="407863" cy="2710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rot="16611249">
            <a:off x="7520824" y="3566247"/>
            <a:ext cx="235027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a:t>
            </a:r>
          </a:p>
          <a:p>
            <a:pPr algn="ctr"/>
            <a:r>
              <a:rPr lang="pt-BR" dirty="0">
                <a:latin typeface="Times New Roman" pitchFamily="18" charset="0"/>
                <a:cs typeface="Times New Roman" pitchFamily="18" charset="0"/>
              </a:rPr>
              <a:t>zonas + arboviroses</a:t>
            </a:r>
          </a:p>
        </p:txBody>
      </p:sp>
      <p:sp>
        <p:nvSpPr>
          <p:cNvPr id="30" name="Título 2"/>
          <p:cNvSpPr>
            <a:spLocks noGrp="1"/>
          </p:cNvSpPr>
          <p:nvPr>
            <p:ph type="title"/>
          </p:nvPr>
        </p:nvSpPr>
        <p:spPr>
          <a:xfrm>
            <a:off x="465884" y="-42892"/>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5" name="Retângulo de cantos arredondados 14"/>
          <p:cNvSpPr/>
          <p:nvPr/>
        </p:nvSpPr>
        <p:spPr>
          <a:xfrm>
            <a:off x="7131441" y="5228113"/>
            <a:ext cx="2623110"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Ausência de congestão sinusoidal nos casos de FC</a:t>
            </a:r>
          </a:p>
        </p:txBody>
      </p:sp>
      <p:sp>
        <p:nvSpPr>
          <p:cNvPr id="28" name="Retângulo de cantos arredondados 27"/>
          <p:cNvSpPr/>
          <p:nvPr/>
        </p:nvSpPr>
        <p:spPr>
          <a:xfrm>
            <a:off x="7774686" y="1427221"/>
            <a:ext cx="2152345"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Z2 apresentou um aumento da intensidade de AES</a:t>
            </a:r>
          </a:p>
        </p:txBody>
      </p:sp>
      <p:grpSp>
        <p:nvGrpSpPr>
          <p:cNvPr id="2" name="Grupo 1"/>
          <p:cNvGrpSpPr/>
          <p:nvPr/>
        </p:nvGrpSpPr>
        <p:grpSpPr>
          <a:xfrm>
            <a:off x="125064" y="1489997"/>
            <a:ext cx="2713705" cy="5092432"/>
            <a:chOff x="2718147" y="1596365"/>
            <a:chExt cx="2713705" cy="5092432"/>
          </a:xfrm>
        </p:grpSpPr>
        <p:pic>
          <p:nvPicPr>
            <p:cNvPr id="43" name="Imagem 42"/>
            <p:cNvPicPr/>
            <p:nvPr/>
          </p:nvPicPr>
          <p:blipFill>
            <a:blip r:embed="rId3">
              <a:extLst>
                <a:ext uri="{28A0092B-C50C-407E-A947-70E740481C1C}">
                  <a14:useLocalDpi xmlns:a14="http://schemas.microsoft.com/office/drawing/2010/main" val="0"/>
                </a:ext>
              </a:extLst>
            </a:blip>
            <a:stretch>
              <a:fillRect/>
            </a:stretch>
          </p:blipFill>
          <p:spPr>
            <a:xfrm>
              <a:off x="2718147" y="1802125"/>
              <a:ext cx="2713705" cy="4544047"/>
            </a:xfrm>
            <a:prstGeom prst="rect">
              <a:avLst/>
            </a:prstGeom>
          </p:spPr>
        </p:pic>
        <p:sp>
          <p:nvSpPr>
            <p:cNvPr id="44" name="CaixaDeTexto 43"/>
            <p:cNvSpPr txBox="1"/>
            <p:nvPr/>
          </p:nvSpPr>
          <p:spPr>
            <a:xfrm>
              <a:off x="2961573" y="1596365"/>
              <a:ext cx="2320121"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Congestão </a:t>
              </a:r>
            </a:p>
            <a:p>
              <a:pPr algn="ctr"/>
              <a:r>
                <a:rPr lang="pt-BR" b="1" dirty="0">
                  <a:latin typeface="Times New Roman" pitchFamily="18" charset="0"/>
                  <a:cs typeface="Times New Roman" pitchFamily="18" charset="0"/>
                </a:rPr>
                <a:t>sinusoidal – Z1</a:t>
              </a:r>
            </a:p>
          </p:txBody>
        </p:sp>
        <p:sp>
          <p:nvSpPr>
            <p:cNvPr id="45" name="CaixaDeTexto 44"/>
            <p:cNvSpPr txBox="1"/>
            <p:nvPr/>
          </p:nvSpPr>
          <p:spPr>
            <a:xfrm rot="18752475">
              <a:off x="2643282" y="5968137"/>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46" name="CaixaDeTexto 45"/>
            <p:cNvSpPr txBox="1"/>
            <p:nvPr/>
          </p:nvSpPr>
          <p:spPr>
            <a:xfrm rot="18752475">
              <a:off x="3241882" y="5874974"/>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47" name="CaixaDeTexto 46"/>
            <p:cNvSpPr txBox="1"/>
            <p:nvPr/>
          </p:nvSpPr>
          <p:spPr>
            <a:xfrm rot="18752475">
              <a:off x="3588179" y="5929568"/>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48" name="CaixaDeTexto 47"/>
            <p:cNvSpPr txBox="1"/>
            <p:nvPr/>
          </p:nvSpPr>
          <p:spPr>
            <a:xfrm rot="18752475">
              <a:off x="3890654" y="596813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grpSp>
      <p:grpSp>
        <p:nvGrpSpPr>
          <p:cNvPr id="3" name="Grupo 2"/>
          <p:cNvGrpSpPr/>
          <p:nvPr/>
        </p:nvGrpSpPr>
        <p:grpSpPr>
          <a:xfrm>
            <a:off x="2341880" y="1437677"/>
            <a:ext cx="2653222" cy="5133376"/>
            <a:chOff x="2874152" y="1342141"/>
            <a:chExt cx="2653222" cy="5133376"/>
          </a:xfrm>
        </p:grpSpPr>
        <p:pic>
          <p:nvPicPr>
            <p:cNvPr id="50" name="Imagem 49"/>
            <p:cNvPicPr/>
            <p:nvPr/>
          </p:nvPicPr>
          <p:blipFill>
            <a:blip r:embed="rId4">
              <a:extLst>
                <a:ext uri="{28A0092B-C50C-407E-A947-70E740481C1C}">
                  <a14:useLocalDpi xmlns:a14="http://schemas.microsoft.com/office/drawing/2010/main" val="0"/>
                </a:ext>
              </a:extLst>
            </a:blip>
            <a:stretch>
              <a:fillRect/>
            </a:stretch>
          </p:blipFill>
          <p:spPr>
            <a:xfrm>
              <a:off x="2874152" y="1626477"/>
              <a:ext cx="2653222" cy="4406329"/>
            </a:xfrm>
            <a:prstGeom prst="rect">
              <a:avLst/>
            </a:prstGeom>
          </p:spPr>
        </p:pic>
        <p:sp>
          <p:nvSpPr>
            <p:cNvPr id="51" name="CaixaDeTexto 50"/>
            <p:cNvSpPr txBox="1"/>
            <p:nvPr/>
          </p:nvSpPr>
          <p:spPr>
            <a:xfrm>
              <a:off x="3179939" y="1342141"/>
              <a:ext cx="2297847"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Congestão </a:t>
              </a:r>
            </a:p>
            <a:p>
              <a:pPr algn="ctr"/>
              <a:r>
                <a:rPr lang="pt-BR" b="1" dirty="0">
                  <a:latin typeface="Times New Roman" pitchFamily="18" charset="0"/>
                  <a:cs typeface="Times New Roman" pitchFamily="18" charset="0"/>
                </a:rPr>
                <a:t>sinusoidal – Z2</a:t>
              </a:r>
            </a:p>
          </p:txBody>
        </p:sp>
        <p:sp>
          <p:nvSpPr>
            <p:cNvPr id="52" name="CaixaDeTexto 51"/>
            <p:cNvSpPr txBox="1"/>
            <p:nvPr/>
          </p:nvSpPr>
          <p:spPr>
            <a:xfrm rot="18752475">
              <a:off x="2809367" y="5754857"/>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53" name="CaixaDeTexto 52"/>
            <p:cNvSpPr txBox="1"/>
            <p:nvPr/>
          </p:nvSpPr>
          <p:spPr>
            <a:xfrm rot="18752475">
              <a:off x="3407967" y="5661694"/>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54" name="CaixaDeTexto 53"/>
            <p:cNvSpPr txBox="1"/>
            <p:nvPr/>
          </p:nvSpPr>
          <p:spPr>
            <a:xfrm rot="18752475">
              <a:off x="3754264" y="5716288"/>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55" name="CaixaDeTexto 54"/>
            <p:cNvSpPr txBox="1"/>
            <p:nvPr/>
          </p:nvSpPr>
          <p:spPr>
            <a:xfrm rot="18752475">
              <a:off x="4056739" y="5754858"/>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grpSp>
      <p:grpSp>
        <p:nvGrpSpPr>
          <p:cNvPr id="4" name="Grupo 3"/>
          <p:cNvGrpSpPr/>
          <p:nvPr/>
        </p:nvGrpSpPr>
        <p:grpSpPr>
          <a:xfrm>
            <a:off x="4531750" y="1462700"/>
            <a:ext cx="2832144" cy="5069681"/>
            <a:chOff x="4531750" y="1285276"/>
            <a:chExt cx="2832144" cy="5069681"/>
          </a:xfrm>
        </p:grpSpPr>
        <p:pic>
          <p:nvPicPr>
            <p:cNvPr id="56" name="Imagem 55"/>
            <p:cNvPicPr/>
            <p:nvPr/>
          </p:nvPicPr>
          <p:blipFill>
            <a:blip r:embed="rId5">
              <a:extLst>
                <a:ext uri="{28A0092B-C50C-407E-A947-70E740481C1C}">
                  <a14:useLocalDpi xmlns:a14="http://schemas.microsoft.com/office/drawing/2010/main" val="0"/>
                </a:ext>
              </a:extLst>
            </a:blip>
            <a:stretch>
              <a:fillRect/>
            </a:stretch>
          </p:blipFill>
          <p:spPr>
            <a:xfrm>
              <a:off x="4531750" y="1532181"/>
              <a:ext cx="2832144" cy="4459681"/>
            </a:xfrm>
            <a:prstGeom prst="rect">
              <a:avLst/>
            </a:prstGeom>
          </p:spPr>
        </p:pic>
        <p:sp>
          <p:nvSpPr>
            <p:cNvPr id="57" name="CaixaDeTexto 56"/>
            <p:cNvSpPr txBox="1"/>
            <p:nvPr/>
          </p:nvSpPr>
          <p:spPr>
            <a:xfrm>
              <a:off x="4849978" y="1285276"/>
              <a:ext cx="2486620" cy="646331"/>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Congestão </a:t>
              </a:r>
            </a:p>
            <a:p>
              <a:pPr algn="ctr"/>
              <a:r>
                <a:rPr lang="pt-BR" b="1" dirty="0">
                  <a:latin typeface="Times New Roman" pitchFamily="18" charset="0"/>
                  <a:cs typeface="Times New Roman" pitchFamily="18" charset="0"/>
                </a:rPr>
                <a:t>sinusoidal – Z3</a:t>
              </a:r>
            </a:p>
          </p:txBody>
        </p:sp>
        <p:sp>
          <p:nvSpPr>
            <p:cNvPr id="58" name="CaixaDeTexto 57"/>
            <p:cNvSpPr txBox="1"/>
            <p:nvPr/>
          </p:nvSpPr>
          <p:spPr>
            <a:xfrm rot="18752475">
              <a:off x="4517639" y="5634297"/>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59" name="CaixaDeTexto 58"/>
            <p:cNvSpPr txBox="1"/>
            <p:nvPr/>
          </p:nvSpPr>
          <p:spPr>
            <a:xfrm rot="18752475">
              <a:off x="5170831" y="5527486"/>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60" name="CaixaDeTexto 59"/>
            <p:cNvSpPr txBox="1"/>
            <p:nvPr/>
          </p:nvSpPr>
          <p:spPr>
            <a:xfrm rot="18752475">
              <a:off x="5476184" y="5595728"/>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61" name="CaixaDeTexto 60"/>
            <p:cNvSpPr txBox="1"/>
            <p:nvPr/>
          </p:nvSpPr>
          <p:spPr>
            <a:xfrm rot="18752475">
              <a:off x="5833251" y="5607002"/>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
        <p:nvSpPr>
          <p:cNvPr id="8" name="Retângulo 7"/>
          <p:cNvSpPr/>
          <p:nvPr/>
        </p:nvSpPr>
        <p:spPr>
          <a:xfrm rot="2623798">
            <a:off x="3179365" y="5429670"/>
            <a:ext cx="639462" cy="1007803"/>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33190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5"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 y="6445949"/>
            <a:ext cx="9754551"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22:</a:t>
            </a:r>
            <a:r>
              <a:rPr lang="pt-BR" dirty="0">
                <a:latin typeface="Times New Roman" panose="02020603050405020304" pitchFamily="18" charset="0"/>
                <a:cs typeface="Times New Roman" panose="02020603050405020304" pitchFamily="18" charset="0"/>
              </a:rPr>
              <a:t> Dilatação sinusoidal nos casos de FA, FD e FC no ácino hepático (Z1, Z2 e Z3)</a:t>
            </a:r>
          </a:p>
        </p:txBody>
      </p:sp>
      <p:sp>
        <p:nvSpPr>
          <p:cNvPr id="12" name="Retângulo 11"/>
          <p:cNvSpPr/>
          <p:nvPr/>
        </p:nvSpPr>
        <p:spPr>
          <a:xfrm>
            <a:off x="184971" y="1212959"/>
            <a:ext cx="5344412"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Dilatação Sinusoidal – Ácino hepático</a:t>
            </a:r>
          </a:p>
        </p:txBody>
      </p:sp>
      <p:sp>
        <p:nvSpPr>
          <p:cNvPr id="16" name="Retângulo de cantos arredondados 15"/>
          <p:cNvSpPr/>
          <p:nvPr/>
        </p:nvSpPr>
        <p:spPr>
          <a:xfrm>
            <a:off x="10195970" y="5828453"/>
            <a:ext cx="1666108" cy="888156"/>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Em todas as zonas analisadas</a:t>
            </a:r>
          </a:p>
        </p:txBody>
      </p:sp>
      <p:cxnSp>
        <p:nvCxnSpPr>
          <p:cNvPr id="17" name="Conector reto 16"/>
          <p:cNvCxnSpPr>
            <a:stCxn id="15" idx="2"/>
            <a:endCxn id="16" idx="1"/>
          </p:cNvCxnSpPr>
          <p:nvPr/>
        </p:nvCxnSpPr>
        <p:spPr>
          <a:xfrm>
            <a:off x="9555072" y="5592296"/>
            <a:ext cx="640898" cy="6802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a:stCxn id="28" idx="2"/>
            <a:endCxn id="15" idx="0"/>
          </p:cNvCxnSpPr>
          <p:nvPr/>
        </p:nvCxnSpPr>
        <p:spPr>
          <a:xfrm flipH="1">
            <a:off x="9555072" y="2273546"/>
            <a:ext cx="364553" cy="22279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rot="16618513">
            <a:off x="8502756" y="3106580"/>
            <a:ext cx="235027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arboviroses</a:t>
            </a:r>
          </a:p>
        </p:txBody>
      </p:sp>
      <p:sp>
        <p:nvSpPr>
          <p:cNvPr id="30" name="Título 2"/>
          <p:cNvSpPr>
            <a:spLocks noGrp="1"/>
          </p:cNvSpPr>
          <p:nvPr>
            <p:ph type="title"/>
          </p:nvPr>
        </p:nvSpPr>
        <p:spPr>
          <a:xfrm>
            <a:off x="465884" y="79940"/>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5" name="Retângulo de cantos arredondados 14"/>
          <p:cNvSpPr/>
          <p:nvPr/>
        </p:nvSpPr>
        <p:spPr>
          <a:xfrm>
            <a:off x="8103746" y="4501533"/>
            <a:ext cx="2902651"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de FC apresentaram dilatação sinusoidal </a:t>
            </a:r>
          </a:p>
          <a:p>
            <a:pPr algn="ctr"/>
            <a:r>
              <a:rPr lang="pt-BR" dirty="0">
                <a:latin typeface="Times New Roman" panose="02020603050405020304" pitchFamily="18" charset="0"/>
                <a:cs typeface="Times New Roman" panose="02020603050405020304" pitchFamily="18" charset="0"/>
              </a:rPr>
              <a:t>(moderada)</a:t>
            </a:r>
          </a:p>
        </p:txBody>
      </p:sp>
      <p:sp>
        <p:nvSpPr>
          <p:cNvPr id="28" name="Retângulo de cantos arredondados 27"/>
          <p:cNvSpPr/>
          <p:nvPr/>
        </p:nvSpPr>
        <p:spPr>
          <a:xfrm>
            <a:off x="8695962" y="1182783"/>
            <a:ext cx="2447326"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Ausência de dilatação sinusoidal nos casos de FA e FD</a:t>
            </a:r>
          </a:p>
        </p:txBody>
      </p:sp>
      <p:grpSp>
        <p:nvGrpSpPr>
          <p:cNvPr id="5" name="Grupo 4"/>
          <p:cNvGrpSpPr/>
          <p:nvPr/>
        </p:nvGrpSpPr>
        <p:grpSpPr>
          <a:xfrm>
            <a:off x="119160" y="1815772"/>
            <a:ext cx="2928865" cy="4811773"/>
            <a:chOff x="3094379" y="1688669"/>
            <a:chExt cx="2928865" cy="4811773"/>
          </a:xfrm>
        </p:grpSpPr>
        <p:pic>
          <p:nvPicPr>
            <p:cNvPr id="35" name="Imagem 34"/>
            <p:cNvPicPr/>
            <p:nvPr/>
          </p:nvPicPr>
          <p:blipFill>
            <a:blip r:embed="rId3">
              <a:extLst>
                <a:ext uri="{28A0092B-C50C-407E-A947-70E740481C1C}">
                  <a14:useLocalDpi xmlns:a14="http://schemas.microsoft.com/office/drawing/2010/main" val="0"/>
                </a:ext>
              </a:extLst>
            </a:blip>
            <a:stretch>
              <a:fillRect/>
            </a:stretch>
          </p:blipFill>
          <p:spPr>
            <a:xfrm>
              <a:off x="3094379" y="1688669"/>
              <a:ext cx="2833757" cy="4401486"/>
            </a:xfrm>
            <a:prstGeom prst="rect">
              <a:avLst/>
            </a:prstGeom>
          </p:spPr>
        </p:pic>
        <p:sp>
          <p:nvSpPr>
            <p:cNvPr id="36" name="CaixaDeTexto 35"/>
            <p:cNvSpPr txBox="1"/>
            <p:nvPr/>
          </p:nvSpPr>
          <p:spPr>
            <a:xfrm>
              <a:off x="3239375" y="1696736"/>
              <a:ext cx="2783869"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Dilatação sinusoidal – Z1</a:t>
              </a:r>
            </a:p>
          </p:txBody>
        </p:sp>
        <p:sp>
          <p:nvSpPr>
            <p:cNvPr id="37" name="CaixaDeTexto 36"/>
            <p:cNvSpPr txBox="1"/>
            <p:nvPr/>
          </p:nvSpPr>
          <p:spPr>
            <a:xfrm rot="18752475">
              <a:off x="3069722" y="5779782"/>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Z1_CTRL</a:t>
              </a:r>
            </a:p>
          </p:txBody>
        </p:sp>
        <p:sp>
          <p:nvSpPr>
            <p:cNvPr id="38" name="CaixaDeTexto 37"/>
            <p:cNvSpPr txBox="1"/>
            <p:nvPr/>
          </p:nvSpPr>
          <p:spPr>
            <a:xfrm rot="18752475">
              <a:off x="3668322" y="5686619"/>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Z1_VFA</a:t>
              </a:r>
            </a:p>
          </p:txBody>
        </p:sp>
        <p:sp>
          <p:nvSpPr>
            <p:cNvPr id="39" name="CaixaDeTexto 38"/>
            <p:cNvSpPr txBox="1"/>
            <p:nvPr/>
          </p:nvSpPr>
          <p:spPr>
            <a:xfrm rot="18752475">
              <a:off x="4014619" y="5741213"/>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Z1_DENV</a:t>
              </a:r>
            </a:p>
          </p:txBody>
        </p:sp>
        <p:sp>
          <p:nvSpPr>
            <p:cNvPr id="40" name="CaixaDeTexto 39"/>
            <p:cNvSpPr txBox="1"/>
            <p:nvPr/>
          </p:nvSpPr>
          <p:spPr>
            <a:xfrm rot="18752475">
              <a:off x="4317094" y="5779783"/>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Z1_CHIKV</a:t>
              </a:r>
            </a:p>
          </p:txBody>
        </p:sp>
      </p:grpSp>
      <p:grpSp>
        <p:nvGrpSpPr>
          <p:cNvPr id="6" name="Grupo 5"/>
          <p:cNvGrpSpPr/>
          <p:nvPr/>
        </p:nvGrpSpPr>
        <p:grpSpPr>
          <a:xfrm>
            <a:off x="2747993" y="1796543"/>
            <a:ext cx="2988589" cy="4816395"/>
            <a:chOff x="2857177" y="1823839"/>
            <a:chExt cx="2988589" cy="4816395"/>
          </a:xfrm>
        </p:grpSpPr>
        <p:pic>
          <p:nvPicPr>
            <p:cNvPr id="42" name="Imagem 41"/>
            <p:cNvPicPr/>
            <p:nvPr/>
          </p:nvPicPr>
          <p:blipFill>
            <a:blip r:embed="rId4">
              <a:extLst>
                <a:ext uri="{28A0092B-C50C-407E-A947-70E740481C1C}">
                  <a14:useLocalDpi xmlns:a14="http://schemas.microsoft.com/office/drawing/2010/main" val="0"/>
                </a:ext>
              </a:extLst>
            </a:blip>
            <a:stretch>
              <a:fillRect/>
            </a:stretch>
          </p:blipFill>
          <p:spPr>
            <a:xfrm>
              <a:off x="2857177" y="1823839"/>
              <a:ext cx="2957077" cy="4410952"/>
            </a:xfrm>
            <a:prstGeom prst="rect">
              <a:avLst/>
            </a:prstGeom>
          </p:spPr>
        </p:pic>
        <p:sp>
          <p:nvSpPr>
            <p:cNvPr id="49" name="CaixaDeTexto 48"/>
            <p:cNvSpPr txBox="1"/>
            <p:nvPr/>
          </p:nvSpPr>
          <p:spPr>
            <a:xfrm>
              <a:off x="3061897" y="1850176"/>
              <a:ext cx="2783869"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Dilatação sinusoidal – Z2</a:t>
              </a:r>
            </a:p>
          </p:txBody>
        </p:sp>
        <p:sp>
          <p:nvSpPr>
            <p:cNvPr id="62" name="CaixaDeTexto 61"/>
            <p:cNvSpPr txBox="1"/>
            <p:nvPr/>
          </p:nvSpPr>
          <p:spPr>
            <a:xfrm rot="18752475">
              <a:off x="2974132" y="5919574"/>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Z2_CTRL</a:t>
              </a:r>
            </a:p>
          </p:txBody>
        </p:sp>
        <p:sp>
          <p:nvSpPr>
            <p:cNvPr id="63" name="CaixaDeTexto 62"/>
            <p:cNvSpPr txBox="1"/>
            <p:nvPr/>
          </p:nvSpPr>
          <p:spPr>
            <a:xfrm rot="18752475">
              <a:off x="3572732" y="5826411"/>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Z2_VFA</a:t>
              </a:r>
            </a:p>
          </p:txBody>
        </p:sp>
        <p:sp>
          <p:nvSpPr>
            <p:cNvPr id="64" name="CaixaDeTexto 63"/>
            <p:cNvSpPr txBox="1"/>
            <p:nvPr/>
          </p:nvSpPr>
          <p:spPr>
            <a:xfrm rot="18752475">
              <a:off x="3919029" y="5881005"/>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Z2_DENV</a:t>
              </a:r>
            </a:p>
          </p:txBody>
        </p:sp>
        <p:sp>
          <p:nvSpPr>
            <p:cNvPr id="65" name="CaixaDeTexto 64"/>
            <p:cNvSpPr txBox="1"/>
            <p:nvPr/>
          </p:nvSpPr>
          <p:spPr>
            <a:xfrm rot="18752475">
              <a:off x="4221504" y="5919575"/>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Z2_CHIKV</a:t>
              </a:r>
            </a:p>
          </p:txBody>
        </p:sp>
      </p:grpSp>
      <p:grpSp>
        <p:nvGrpSpPr>
          <p:cNvPr id="20" name="Grupo 19"/>
          <p:cNvGrpSpPr/>
          <p:nvPr/>
        </p:nvGrpSpPr>
        <p:grpSpPr>
          <a:xfrm>
            <a:off x="5595781" y="1823839"/>
            <a:ext cx="2888159" cy="4811700"/>
            <a:chOff x="5418357" y="1823839"/>
            <a:chExt cx="2888159" cy="4811700"/>
          </a:xfrm>
        </p:grpSpPr>
        <p:pic>
          <p:nvPicPr>
            <p:cNvPr id="66" name="Imagem 65"/>
            <p:cNvPicPr/>
            <p:nvPr/>
          </p:nvPicPr>
          <p:blipFill>
            <a:blip r:embed="rId5">
              <a:extLst>
                <a:ext uri="{28A0092B-C50C-407E-A947-70E740481C1C}">
                  <a14:useLocalDpi xmlns:a14="http://schemas.microsoft.com/office/drawing/2010/main" val="0"/>
                </a:ext>
              </a:extLst>
            </a:blip>
            <a:stretch>
              <a:fillRect/>
            </a:stretch>
          </p:blipFill>
          <p:spPr>
            <a:xfrm>
              <a:off x="5418357" y="1823839"/>
              <a:ext cx="2778975" cy="4402125"/>
            </a:xfrm>
            <a:prstGeom prst="rect">
              <a:avLst/>
            </a:prstGeom>
          </p:spPr>
        </p:pic>
        <p:sp>
          <p:nvSpPr>
            <p:cNvPr id="67" name="CaixaDeTexto 66"/>
            <p:cNvSpPr txBox="1"/>
            <p:nvPr/>
          </p:nvSpPr>
          <p:spPr>
            <a:xfrm>
              <a:off x="5522647" y="1828880"/>
              <a:ext cx="2783869" cy="369332"/>
            </a:xfrm>
            <a:prstGeom prst="rect">
              <a:avLst/>
            </a:prstGeom>
            <a:solidFill>
              <a:schemeClr val="bg1"/>
            </a:solidFill>
            <a:ln>
              <a:noFill/>
            </a:ln>
          </p:spPr>
          <p:txBody>
            <a:bodyPr wrap="square" rtlCol="0">
              <a:spAutoFit/>
            </a:bodyPr>
            <a:lstStyle/>
            <a:p>
              <a:pPr algn="ctr"/>
              <a:r>
                <a:rPr lang="pt-BR" b="1" dirty="0">
                  <a:latin typeface="Times New Roman" pitchFamily="18" charset="0"/>
                  <a:cs typeface="Times New Roman" pitchFamily="18" charset="0"/>
                </a:rPr>
                <a:t>Dilatação sinusoidal – Z3</a:t>
              </a:r>
            </a:p>
          </p:txBody>
        </p:sp>
        <p:sp>
          <p:nvSpPr>
            <p:cNvPr id="68" name="CaixaDeTexto 67"/>
            <p:cNvSpPr txBox="1"/>
            <p:nvPr/>
          </p:nvSpPr>
          <p:spPr>
            <a:xfrm rot="18752475">
              <a:off x="5412988" y="5914879"/>
              <a:ext cx="113354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Z3_CTRL</a:t>
              </a:r>
            </a:p>
          </p:txBody>
        </p:sp>
        <p:sp>
          <p:nvSpPr>
            <p:cNvPr id="69" name="CaixaDeTexto 68"/>
            <p:cNvSpPr txBox="1"/>
            <p:nvPr/>
          </p:nvSpPr>
          <p:spPr>
            <a:xfrm rot="18752475">
              <a:off x="6011588" y="5821716"/>
              <a:ext cx="881293"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Z3_VFA</a:t>
              </a:r>
            </a:p>
          </p:txBody>
        </p:sp>
        <p:sp>
          <p:nvSpPr>
            <p:cNvPr id="70" name="CaixaDeTexto 69"/>
            <p:cNvSpPr txBox="1"/>
            <p:nvPr/>
          </p:nvSpPr>
          <p:spPr>
            <a:xfrm rot="18752475">
              <a:off x="6357885" y="5876310"/>
              <a:ext cx="100714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Z3_DENV</a:t>
              </a:r>
            </a:p>
          </p:txBody>
        </p:sp>
        <p:sp>
          <p:nvSpPr>
            <p:cNvPr id="71" name="CaixaDeTexto 70"/>
            <p:cNvSpPr txBox="1"/>
            <p:nvPr/>
          </p:nvSpPr>
          <p:spPr>
            <a:xfrm rot="18752475">
              <a:off x="6660360" y="5914880"/>
              <a:ext cx="1099199" cy="307777"/>
            </a:xfrm>
            <a:prstGeom prst="rect">
              <a:avLst/>
            </a:prstGeom>
            <a:solidFill>
              <a:schemeClr val="bg1"/>
            </a:solidFill>
            <a:ln>
              <a:noFill/>
            </a:ln>
          </p:spPr>
          <p:txBody>
            <a:bodyPr wrap="square" rtlCol="0">
              <a:spAutoFit/>
            </a:bodyPr>
            <a:lstStyle/>
            <a:p>
              <a:pPr algn="ctr"/>
              <a:r>
                <a:rPr lang="pt-BR" sz="1400" b="1" dirty="0">
                  <a:latin typeface="Times New Roman" pitchFamily="18" charset="0"/>
                  <a:cs typeface="Times New Roman" pitchFamily="18" charset="0"/>
                </a:rPr>
                <a:t>Z3_CHIKV</a:t>
              </a:r>
            </a:p>
          </p:txBody>
        </p:sp>
      </p:grpSp>
      <p:sp>
        <p:nvSpPr>
          <p:cNvPr id="75" name="Retângulo 74"/>
          <p:cNvSpPr/>
          <p:nvPr/>
        </p:nvSpPr>
        <p:spPr>
          <a:xfrm rot="18925353">
            <a:off x="6891747" y="5966713"/>
            <a:ext cx="988103" cy="282288"/>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76" name="Retângulo 75"/>
          <p:cNvSpPr/>
          <p:nvPr/>
        </p:nvSpPr>
        <p:spPr>
          <a:xfrm rot="18925353">
            <a:off x="4164419" y="5928041"/>
            <a:ext cx="988103" cy="282288"/>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77" name="Retângulo 76"/>
          <p:cNvSpPr/>
          <p:nvPr/>
        </p:nvSpPr>
        <p:spPr>
          <a:xfrm rot="18925353">
            <a:off x="1382499" y="5943961"/>
            <a:ext cx="988103" cy="282288"/>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58213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de seta reta 4"/>
          <p:cNvCxnSpPr>
            <a:stCxn id="8" idx="3"/>
            <a:endCxn id="13" idx="1"/>
          </p:cNvCxnSpPr>
          <p:nvPr/>
        </p:nvCxnSpPr>
        <p:spPr>
          <a:xfrm flipV="1">
            <a:off x="2489016" y="2702984"/>
            <a:ext cx="476461" cy="1029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Retângulo de cantos arredondados 6"/>
          <p:cNvSpPr/>
          <p:nvPr/>
        </p:nvSpPr>
        <p:spPr>
          <a:xfrm>
            <a:off x="4260670" y="1130111"/>
            <a:ext cx="3253714" cy="76368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Antígenos virais também foram encontrados nas CESH</a:t>
            </a:r>
          </a:p>
        </p:txBody>
      </p:sp>
      <p:sp>
        <p:nvSpPr>
          <p:cNvPr id="8" name="Retângulo de cantos arredondados 7"/>
          <p:cNvSpPr/>
          <p:nvPr/>
        </p:nvSpPr>
        <p:spPr>
          <a:xfrm>
            <a:off x="714877" y="2253503"/>
            <a:ext cx="1774139" cy="919548"/>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Modelo de camundongo com FD grave</a:t>
            </a:r>
          </a:p>
        </p:txBody>
      </p:sp>
      <p:sp>
        <p:nvSpPr>
          <p:cNvPr id="9" name="Retângulo de cantos arredondados 8"/>
          <p:cNvSpPr/>
          <p:nvPr/>
        </p:nvSpPr>
        <p:spPr>
          <a:xfrm>
            <a:off x="9423872" y="646175"/>
            <a:ext cx="1458912" cy="67045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10" name="Retângulo de cantos arredondados 9"/>
          <p:cNvSpPr/>
          <p:nvPr/>
        </p:nvSpPr>
        <p:spPr>
          <a:xfrm>
            <a:off x="369943" y="1095039"/>
            <a:ext cx="2464008" cy="83382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Infecções por arbovírus </a:t>
            </a:r>
          </a:p>
        </p:txBody>
      </p:sp>
      <p:cxnSp>
        <p:nvCxnSpPr>
          <p:cNvPr id="11" name="Conector de seta reta 10"/>
          <p:cNvCxnSpPr>
            <a:stCxn id="10" idx="2"/>
            <a:endCxn id="8" idx="0"/>
          </p:cNvCxnSpPr>
          <p:nvPr/>
        </p:nvCxnSpPr>
        <p:spPr>
          <a:xfrm>
            <a:off x="1601947" y="1928864"/>
            <a:ext cx="0" cy="324639"/>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a:stCxn id="10" idx="3"/>
            <a:endCxn id="7" idx="1"/>
          </p:cNvCxnSpPr>
          <p:nvPr/>
        </p:nvCxnSpPr>
        <p:spPr>
          <a:xfrm>
            <a:off x="2833951" y="1511952"/>
            <a:ext cx="1426719"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tângulo de cantos arredondados 12"/>
          <p:cNvSpPr/>
          <p:nvPr/>
        </p:nvSpPr>
        <p:spPr>
          <a:xfrm>
            <a:off x="2965477" y="2268773"/>
            <a:ext cx="2590386" cy="868422"/>
          </a:xfrm>
          <a:prstGeom prst="roundRect">
            <a:avLst/>
          </a:prstGeom>
          <a:solidFill>
            <a:schemeClr val="accent3">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demonstraram intensa infecção de CESH </a:t>
            </a:r>
          </a:p>
        </p:txBody>
      </p:sp>
      <p:sp>
        <p:nvSpPr>
          <p:cNvPr id="14" name="Retângulo de cantos arredondados 13"/>
          <p:cNvSpPr/>
          <p:nvPr/>
        </p:nvSpPr>
        <p:spPr>
          <a:xfrm>
            <a:off x="10271777" y="3532361"/>
            <a:ext cx="1769161" cy="1086790"/>
          </a:xfrm>
          <a:prstGeom prst="roundRect">
            <a:avLst/>
          </a:prstGeom>
          <a:solidFill>
            <a:schemeClr val="accent6">
              <a:lumMod val="20000"/>
              <a:lumOff val="80000"/>
            </a:schemeClr>
          </a:solidFill>
          <a:ln w="19050">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Congestão sinusoidal </a:t>
            </a:r>
            <a:r>
              <a:rPr lang="pt-BR" dirty="0">
                <a:latin typeface="Arial"/>
                <a:cs typeface="Arial"/>
              </a:rPr>
              <a:t>→ </a:t>
            </a:r>
            <a:r>
              <a:rPr lang="pt-BR" dirty="0">
                <a:latin typeface="Times New Roman" pitchFamily="18" charset="0"/>
                <a:cs typeface="Times New Roman" pitchFamily="18" charset="0"/>
              </a:rPr>
              <a:t>casos de FA e FD</a:t>
            </a:r>
          </a:p>
        </p:txBody>
      </p:sp>
      <p:sp>
        <p:nvSpPr>
          <p:cNvPr id="15" name="Retângulo de cantos arredondados 14"/>
          <p:cNvSpPr/>
          <p:nvPr/>
        </p:nvSpPr>
        <p:spPr>
          <a:xfrm>
            <a:off x="8035603" y="3532361"/>
            <a:ext cx="1943920"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FA e FC </a:t>
            </a:r>
          </a:p>
        </p:txBody>
      </p:sp>
      <p:cxnSp>
        <p:nvCxnSpPr>
          <p:cNvPr id="16" name="Conector reto 15"/>
          <p:cNvCxnSpPr>
            <a:stCxn id="19" idx="2"/>
            <a:endCxn id="15" idx="0"/>
          </p:cNvCxnSpPr>
          <p:nvPr/>
        </p:nvCxnSpPr>
        <p:spPr>
          <a:xfrm flipH="1">
            <a:off x="9007563" y="2710640"/>
            <a:ext cx="1145765" cy="82172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a:stCxn id="19" idx="2"/>
            <a:endCxn id="14" idx="0"/>
          </p:cNvCxnSpPr>
          <p:nvPr/>
        </p:nvCxnSpPr>
        <p:spPr>
          <a:xfrm>
            <a:off x="10153328" y="2710640"/>
            <a:ext cx="1003030" cy="82172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19" idx="0"/>
            <a:endCxn id="9" idx="2"/>
          </p:cNvCxnSpPr>
          <p:nvPr/>
        </p:nvCxnSpPr>
        <p:spPr>
          <a:xfrm flipV="1">
            <a:off x="10153328" y="1316631"/>
            <a:ext cx="0" cy="17388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tângulo de cantos arredondados 18"/>
          <p:cNvSpPr/>
          <p:nvPr/>
        </p:nvSpPr>
        <p:spPr>
          <a:xfrm>
            <a:off x="8662654" y="1490520"/>
            <a:ext cx="2981347" cy="122012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Alterações endoteliais </a:t>
            </a:r>
            <a:r>
              <a:rPr lang="pt-BR" dirty="0">
                <a:latin typeface="Arial"/>
                <a:cs typeface="Arial"/>
              </a:rPr>
              <a:t>→ G</a:t>
            </a:r>
            <a:r>
              <a:rPr lang="pt-BR" dirty="0">
                <a:latin typeface="Times New Roman" pitchFamily="18" charset="0"/>
                <a:cs typeface="Times New Roman" pitchFamily="18" charset="0"/>
              </a:rPr>
              <a:t>rau de intensidade variou entre leve a moderado</a:t>
            </a:r>
          </a:p>
        </p:txBody>
      </p:sp>
      <p:sp>
        <p:nvSpPr>
          <p:cNvPr id="23" name="Retângulo de cantos arredondados 22"/>
          <p:cNvSpPr/>
          <p:nvPr/>
        </p:nvSpPr>
        <p:spPr>
          <a:xfrm>
            <a:off x="4581186" y="4094328"/>
            <a:ext cx="2607691"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Alterações na microcirculação portal</a:t>
            </a:r>
          </a:p>
        </p:txBody>
      </p:sp>
      <p:cxnSp>
        <p:nvCxnSpPr>
          <p:cNvPr id="25" name="Conector reto 24"/>
          <p:cNvCxnSpPr>
            <a:stCxn id="23" idx="1"/>
            <a:endCxn id="69" idx="2"/>
          </p:cNvCxnSpPr>
          <p:nvPr/>
        </p:nvCxnSpPr>
        <p:spPr>
          <a:xfrm flipH="1">
            <a:off x="3177406" y="4528539"/>
            <a:ext cx="1403780" cy="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tângulo de cantos arredondados 25"/>
          <p:cNvSpPr/>
          <p:nvPr/>
        </p:nvSpPr>
        <p:spPr>
          <a:xfrm>
            <a:off x="4598491" y="5928610"/>
            <a:ext cx="2590386" cy="868422"/>
          </a:xfrm>
          <a:prstGeom prst="roundRect">
            <a:avLst/>
          </a:prstGeom>
          <a:solidFill>
            <a:schemeClr val="accent4">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Lesão isquêmica secundária + hipertensão portal</a:t>
            </a:r>
          </a:p>
        </p:txBody>
      </p:sp>
      <p:cxnSp>
        <p:nvCxnSpPr>
          <p:cNvPr id="28" name="Conector reto 27"/>
          <p:cNvCxnSpPr>
            <a:stCxn id="23" idx="2"/>
            <a:endCxn id="26" idx="0"/>
          </p:cNvCxnSpPr>
          <p:nvPr/>
        </p:nvCxnSpPr>
        <p:spPr>
          <a:xfrm>
            <a:off x="5885032" y="4962750"/>
            <a:ext cx="8652" cy="96586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tângulo de cantos arredondados 29"/>
          <p:cNvSpPr/>
          <p:nvPr/>
        </p:nvSpPr>
        <p:spPr>
          <a:xfrm>
            <a:off x="8102380" y="5704225"/>
            <a:ext cx="1810365" cy="1044233"/>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Arial"/>
                <a:cs typeface="Arial"/>
              </a:rPr>
              <a:t>↑ </a:t>
            </a:r>
            <a:r>
              <a:rPr lang="pt-BR" dirty="0">
                <a:latin typeface="Times New Roman" panose="02020603050405020304" pitchFamily="18" charset="0"/>
                <a:cs typeface="Times New Roman" panose="02020603050405020304" pitchFamily="18" charset="0"/>
              </a:rPr>
              <a:t>Frequência de intensidade moderada </a:t>
            </a:r>
          </a:p>
        </p:txBody>
      </p:sp>
      <p:sp>
        <p:nvSpPr>
          <p:cNvPr id="31" name="Retângulo de cantos arredondados 30"/>
          <p:cNvSpPr/>
          <p:nvPr/>
        </p:nvSpPr>
        <p:spPr>
          <a:xfrm>
            <a:off x="10251175" y="5634853"/>
            <a:ext cx="1810365" cy="1141258"/>
          </a:xfrm>
          <a:prstGeom prst="roundRect">
            <a:avLst/>
          </a:prstGeom>
          <a:solidFill>
            <a:schemeClr val="accent6">
              <a:lumMod val="20000"/>
              <a:lumOff val="80000"/>
            </a:schemeClr>
          </a:solidFill>
          <a:ln w="19050">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Dilatação sinusoidal </a:t>
            </a:r>
            <a:r>
              <a:rPr lang="pt-BR" dirty="0">
                <a:latin typeface="Arial"/>
                <a:cs typeface="Arial"/>
              </a:rPr>
              <a:t>→ </a:t>
            </a:r>
            <a:r>
              <a:rPr lang="pt-BR" dirty="0">
                <a:latin typeface="Times New Roman" pitchFamily="18" charset="0"/>
                <a:cs typeface="Times New Roman" pitchFamily="18" charset="0"/>
              </a:rPr>
              <a:t>casos de FC (grau 2)</a:t>
            </a:r>
          </a:p>
        </p:txBody>
      </p:sp>
      <p:cxnSp>
        <p:nvCxnSpPr>
          <p:cNvPr id="32" name="Conector reto 31"/>
          <p:cNvCxnSpPr>
            <a:stCxn id="15" idx="2"/>
            <a:endCxn id="30" idx="0"/>
          </p:cNvCxnSpPr>
          <p:nvPr/>
        </p:nvCxnSpPr>
        <p:spPr>
          <a:xfrm>
            <a:off x="9007563" y="4281917"/>
            <a:ext cx="0" cy="142230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a:stCxn id="14" idx="2"/>
            <a:endCxn id="31" idx="0"/>
          </p:cNvCxnSpPr>
          <p:nvPr/>
        </p:nvCxnSpPr>
        <p:spPr>
          <a:xfrm>
            <a:off x="11156358" y="4619151"/>
            <a:ext cx="0" cy="10157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CaixaDeTexto 41"/>
          <p:cNvSpPr txBox="1"/>
          <p:nvPr/>
        </p:nvSpPr>
        <p:spPr>
          <a:xfrm>
            <a:off x="2929598" y="1198256"/>
            <a:ext cx="1197652"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observado</a:t>
            </a:r>
          </a:p>
        </p:txBody>
      </p:sp>
      <p:cxnSp>
        <p:nvCxnSpPr>
          <p:cNvPr id="45" name="Conector angulado 44"/>
          <p:cNvCxnSpPr>
            <a:stCxn id="97" idx="3"/>
            <a:endCxn id="69" idx="10"/>
          </p:cNvCxnSpPr>
          <p:nvPr/>
        </p:nvCxnSpPr>
        <p:spPr>
          <a:xfrm flipH="1">
            <a:off x="1609364" y="2874269"/>
            <a:ext cx="3631376" cy="1654271"/>
          </a:xfrm>
          <a:prstGeom prst="bentConnector5">
            <a:avLst>
              <a:gd name="adj1" fmla="val -6295"/>
              <a:gd name="adj2" fmla="val 41390"/>
              <a:gd name="adj3" fmla="val 106295"/>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47" name="CaixaDeTexto 46"/>
          <p:cNvSpPr txBox="1"/>
          <p:nvPr/>
        </p:nvSpPr>
        <p:spPr>
          <a:xfrm>
            <a:off x="4360831" y="3244332"/>
            <a:ext cx="1197652"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Associada </a:t>
            </a:r>
          </a:p>
        </p:txBody>
      </p:sp>
      <p:sp>
        <p:nvSpPr>
          <p:cNvPr id="69" name="Estrela de 16 pontas 68"/>
          <p:cNvSpPr/>
          <p:nvPr/>
        </p:nvSpPr>
        <p:spPr>
          <a:xfrm>
            <a:off x="1609364" y="4081368"/>
            <a:ext cx="1568042" cy="894343"/>
          </a:xfrm>
          <a:prstGeom prst="star16">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sz="1600" dirty="0">
                <a:latin typeface="Times New Roman" pitchFamily="18" charset="0"/>
                <a:cs typeface="Times New Roman" pitchFamily="18" charset="0"/>
              </a:rPr>
              <a:t>Lesão de CESH</a:t>
            </a:r>
          </a:p>
        </p:txBody>
      </p:sp>
      <p:sp>
        <p:nvSpPr>
          <p:cNvPr id="74" name="Retângulo de cantos arredondados 73"/>
          <p:cNvSpPr/>
          <p:nvPr/>
        </p:nvSpPr>
        <p:spPr>
          <a:xfrm rot="16200000">
            <a:off x="8198211" y="4840282"/>
            <a:ext cx="1380404" cy="374778"/>
          </a:xfrm>
          <a:prstGeom prst="roundRect">
            <a:avLst/>
          </a:prstGeom>
          <a:noFill/>
          <a:ln w="19050">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associados</a:t>
            </a:r>
          </a:p>
        </p:txBody>
      </p:sp>
      <p:sp>
        <p:nvSpPr>
          <p:cNvPr id="97" name="Retângulo 96"/>
          <p:cNvSpPr/>
          <p:nvPr/>
        </p:nvSpPr>
        <p:spPr>
          <a:xfrm>
            <a:off x="3317146" y="2711966"/>
            <a:ext cx="1923594" cy="324605"/>
          </a:xfrm>
          <a:prstGeom prst="rect">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99" name="CaixaDeTexto 98"/>
          <p:cNvSpPr txBox="1"/>
          <p:nvPr/>
        </p:nvSpPr>
        <p:spPr>
          <a:xfrm>
            <a:off x="3370080" y="4221042"/>
            <a:ext cx="1197652"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resultando</a:t>
            </a:r>
          </a:p>
        </p:txBody>
      </p:sp>
      <p:sp>
        <p:nvSpPr>
          <p:cNvPr id="114" name="CaixaDeTexto 113"/>
          <p:cNvSpPr txBox="1"/>
          <p:nvPr/>
        </p:nvSpPr>
        <p:spPr>
          <a:xfrm rot="16200000">
            <a:off x="5271734" y="5247366"/>
            <a:ext cx="1035522"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gerando</a:t>
            </a:r>
          </a:p>
        </p:txBody>
      </p:sp>
      <p:sp>
        <p:nvSpPr>
          <p:cNvPr id="115" name="Retângulo de cantos arredondados 114"/>
          <p:cNvSpPr/>
          <p:nvPr/>
        </p:nvSpPr>
        <p:spPr>
          <a:xfrm>
            <a:off x="369943" y="5198173"/>
            <a:ext cx="2590386" cy="873359"/>
          </a:xfrm>
          <a:prstGeom prst="roundRect">
            <a:avLst/>
          </a:prstGeom>
          <a:solidFill>
            <a:schemeClr val="accent4">
              <a:lumMod val="20000"/>
              <a:lumOff val="80000"/>
            </a:schemeClr>
          </a:solidFill>
          <a:ln w="28575">
            <a:solidFill>
              <a:schemeClr val="accent6">
                <a:lumMod val="50000"/>
              </a:schemeClr>
            </a:solidFill>
            <a:prstDash val="sysDot"/>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Reversão do fluxo portal + disfunção circulatória</a:t>
            </a:r>
          </a:p>
        </p:txBody>
      </p:sp>
      <p:sp>
        <p:nvSpPr>
          <p:cNvPr id="116" name="Elipse 115"/>
          <p:cNvSpPr/>
          <p:nvPr/>
        </p:nvSpPr>
        <p:spPr>
          <a:xfrm>
            <a:off x="1337480" y="2802987"/>
            <a:ext cx="946720" cy="370064"/>
          </a:xfrm>
          <a:prstGeom prst="ellipse">
            <a:avLst/>
          </a:prstGeom>
          <a:noFill/>
          <a:ln w="38100">
            <a:solidFill>
              <a:srgbClr val="021F72"/>
            </a:solidFill>
            <a:prstDash val="sysDot"/>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118" name="Conector angulado 117"/>
          <p:cNvCxnSpPr>
            <a:stCxn id="115" idx="3"/>
            <a:endCxn id="130" idx="3"/>
          </p:cNvCxnSpPr>
          <p:nvPr/>
        </p:nvCxnSpPr>
        <p:spPr>
          <a:xfrm>
            <a:off x="2960329" y="5634853"/>
            <a:ext cx="1106182" cy="871272"/>
          </a:xfrm>
          <a:prstGeom prst="bentConnector3">
            <a:avLst>
              <a:gd name="adj1" fmla="val 120666"/>
            </a:avLst>
          </a:prstGeom>
          <a:ln w="28575">
            <a:solidFill>
              <a:srgbClr val="021F72"/>
            </a:solidFill>
            <a:prstDash val="sysDot"/>
          </a:ln>
        </p:spPr>
        <p:style>
          <a:lnRef idx="1">
            <a:schemeClr val="accent1"/>
          </a:lnRef>
          <a:fillRef idx="0">
            <a:schemeClr val="accent1"/>
          </a:fillRef>
          <a:effectRef idx="0">
            <a:schemeClr val="accent1"/>
          </a:effectRef>
          <a:fontRef idx="minor">
            <a:schemeClr val="tx1"/>
          </a:fontRef>
        </p:style>
      </p:cxnSp>
      <p:sp>
        <p:nvSpPr>
          <p:cNvPr id="119" name="CaixaDeTexto 118"/>
          <p:cNvSpPr txBox="1"/>
          <p:nvPr/>
        </p:nvSpPr>
        <p:spPr>
          <a:xfrm rot="16200000">
            <a:off x="-686105" y="3789591"/>
            <a:ext cx="2002912"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Pacientes com FD</a:t>
            </a:r>
          </a:p>
        </p:txBody>
      </p:sp>
      <p:sp>
        <p:nvSpPr>
          <p:cNvPr id="130" name="Retângulo de cantos arredondados 129"/>
          <p:cNvSpPr/>
          <p:nvPr/>
        </p:nvSpPr>
        <p:spPr>
          <a:xfrm>
            <a:off x="1476125" y="6205482"/>
            <a:ext cx="2590386" cy="601286"/>
          </a:xfrm>
          <a:prstGeom prst="roundRect">
            <a:avLst/>
          </a:prstGeom>
          <a:solidFill>
            <a:schemeClr val="accent4">
              <a:lumMod val="20000"/>
              <a:lumOff val="80000"/>
            </a:schemeClr>
          </a:solidFill>
          <a:ln w="28575">
            <a:solidFill>
              <a:schemeClr val="accent6">
                <a:lumMod val="50000"/>
              </a:schemeClr>
            </a:solidFill>
            <a:prstDash val="sysDot"/>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Disfunção hepática</a:t>
            </a:r>
          </a:p>
        </p:txBody>
      </p:sp>
      <p:cxnSp>
        <p:nvCxnSpPr>
          <p:cNvPr id="134" name="Conector angulado 133"/>
          <p:cNvCxnSpPr>
            <a:stCxn id="116" idx="2"/>
            <a:endCxn id="115" idx="1"/>
          </p:cNvCxnSpPr>
          <p:nvPr/>
        </p:nvCxnSpPr>
        <p:spPr>
          <a:xfrm rot="10800000" flipV="1">
            <a:off x="369944" y="2988019"/>
            <a:ext cx="967537" cy="2646834"/>
          </a:xfrm>
          <a:prstGeom prst="bentConnector3">
            <a:avLst>
              <a:gd name="adj1" fmla="val 123627"/>
            </a:avLst>
          </a:prstGeom>
          <a:ln w="28575">
            <a:solidFill>
              <a:srgbClr val="021F7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7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par>
                                <p:cTn id="11" presetID="10" presetClass="entr" presetSubtype="0"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500"/>
                                        <p:tgtEl>
                                          <p:spTgt spid="115"/>
                                        </p:tgtEl>
                                      </p:cBhvr>
                                    </p:animEffect>
                                  </p:childTnLst>
                                </p:cTn>
                              </p:par>
                              <p:par>
                                <p:cTn id="17" presetID="10" presetClass="entr" presetSubtype="0"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500"/>
                                        <p:tgtEl>
                                          <p:spTgt spid="1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fade">
                                      <p:cBhvr>
                                        <p:cTn id="22"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9" grpId="0"/>
      <p:bldP spid="1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7106357" y="940108"/>
            <a:ext cx="2326494" cy="106831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Amostras hepáticas de casos fatais de FC</a:t>
            </a:r>
          </a:p>
        </p:txBody>
      </p:sp>
      <p:cxnSp>
        <p:nvCxnSpPr>
          <p:cNvPr id="65" name="Conector reto 64"/>
          <p:cNvCxnSpPr>
            <a:stCxn id="122" idx="0"/>
            <a:endCxn id="14" idx="2"/>
          </p:cNvCxnSpPr>
          <p:nvPr/>
        </p:nvCxnSpPr>
        <p:spPr>
          <a:xfrm flipV="1">
            <a:off x="8269604" y="2008423"/>
            <a:ext cx="0" cy="3874001"/>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9" name="Retângulo de cantos arredondados 88"/>
          <p:cNvSpPr/>
          <p:nvPr/>
        </p:nvSpPr>
        <p:spPr>
          <a:xfrm>
            <a:off x="9580964" y="2534915"/>
            <a:ext cx="2230346" cy="973303"/>
          </a:xfrm>
          <a:prstGeom prst="roundRect">
            <a:avLst/>
          </a:prstGeom>
          <a:solidFill>
            <a:schemeClr val="accent1">
              <a:lumMod val="40000"/>
              <a:lumOff val="6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Congestão sinusoidal com leucocitose </a:t>
            </a:r>
          </a:p>
        </p:txBody>
      </p:sp>
      <p:sp>
        <p:nvSpPr>
          <p:cNvPr id="87" name="Retângulo de cantos arredondados 86"/>
          <p:cNvSpPr/>
          <p:nvPr/>
        </p:nvSpPr>
        <p:spPr>
          <a:xfrm>
            <a:off x="3412353" y="1088937"/>
            <a:ext cx="1814570" cy="806411"/>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Infecção por VFA</a:t>
            </a:r>
          </a:p>
        </p:txBody>
      </p:sp>
      <p:sp>
        <p:nvSpPr>
          <p:cNvPr id="88" name="Retângulo de cantos arredondados 87"/>
          <p:cNvSpPr/>
          <p:nvPr/>
        </p:nvSpPr>
        <p:spPr>
          <a:xfrm>
            <a:off x="75710" y="1075230"/>
            <a:ext cx="1794031" cy="833825"/>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Congestão sinusoidal</a:t>
            </a:r>
          </a:p>
        </p:txBody>
      </p:sp>
      <p:cxnSp>
        <p:nvCxnSpPr>
          <p:cNvPr id="90" name="Conector de seta reta 89"/>
          <p:cNvCxnSpPr>
            <a:stCxn id="88" idx="3"/>
            <a:endCxn id="87" idx="1"/>
          </p:cNvCxnSpPr>
          <p:nvPr/>
        </p:nvCxnSpPr>
        <p:spPr>
          <a:xfrm>
            <a:off x="1869741" y="1492143"/>
            <a:ext cx="1542612"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5" name="Retângulo de cantos arredondados 94"/>
          <p:cNvSpPr/>
          <p:nvPr/>
        </p:nvSpPr>
        <p:spPr>
          <a:xfrm>
            <a:off x="2606844" y="2296708"/>
            <a:ext cx="3425588" cy="928048"/>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Capilares sinusoidais </a:t>
            </a:r>
            <a:r>
              <a:rPr lang="pt-BR" dirty="0">
                <a:latin typeface="Arial"/>
                <a:cs typeface="Arial"/>
              </a:rPr>
              <a:t>→ </a:t>
            </a:r>
            <a:r>
              <a:rPr lang="pt-BR" dirty="0">
                <a:latin typeface="Times New Roman" panose="02020603050405020304" pitchFamily="18" charset="0"/>
                <a:cs typeface="Times New Roman" panose="02020603050405020304" pitchFamily="18" charset="0"/>
              </a:rPr>
              <a:t>intensa circulação de macrófagos/linfócitos</a:t>
            </a:r>
          </a:p>
        </p:txBody>
      </p:sp>
      <p:cxnSp>
        <p:nvCxnSpPr>
          <p:cNvPr id="96" name="Conector de seta reta 95"/>
          <p:cNvCxnSpPr>
            <a:stCxn id="87" idx="2"/>
            <a:endCxn id="95" idx="0"/>
          </p:cNvCxnSpPr>
          <p:nvPr/>
        </p:nvCxnSpPr>
        <p:spPr>
          <a:xfrm>
            <a:off x="4319638" y="1895348"/>
            <a:ext cx="0" cy="40136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1945354" y="1148601"/>
            <a:ext cx="1469414" cy="369332"/>
          </a:xfrm>
          <a:prstGeom prst="rect">
            <a:avLst/>
          </a:prstGeom>
          <a:noFill/>
          <a:ln>
            <a:noFill/>
          </a:ln>
        </p:spPr>
        <p:txBody>
          <a:bodyPr wrap="square" rtlCol="0">
            <a:spAutoFit/>
          </a:bodyPr>
          <a:lstStyle/>
          <a:p>
            <a:r>
              <a:rPr lang="pt-BR" dirty="0">
                <a:latin typeface="Times New Roman" panose="02020603050405020304" pitchFamily="18" charset="0"/>
                <a:cs typeface="Times New Roman" panose="02020603050405020304" pitchFamily="18" charset="0"/>
              </a:rPr>
              <a:t>relacionada</a:t>
            </a:r>
            <a:endParaRPr lang="pt-BR" dirty="0"/>
          </a:p>
        </p:txBody>
      </p:sp>
      <p:sp>
        <p:nvSpPr>
          <p:cNvPr id="122" name="Retângulo de cantos arredondados 121"/>
          <p:cNvSpPr/>
          <p:nvPr/>
        </p:nvSpPr>
        <p:spPr>
          <a:xfrm>
            <a:off x="7239875" y="5882424"/>
            <a:ext cx="2059458" cy="872994"/>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CESH + tecido conjuntivo portal</a:t>
            </a:r>
          </a:p>
        </p:txBody>
      </p:sp>
      <p:sp>
        <p:nvSpPr>
          <p:cNvPr id="23" name="Retângulo de cantos arredondados 22"/>
          <p:cNvSpPr/>
          <p:nvPr/>
        </p:nvSpPr>
        <p:spPr>
          <a:xfrm>
            <a:off x="1107097" y="3956329"/>
            <a:ext cx="2344984" cy="1157682"/>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Lesão de hepatócitos + </a:t>
            </a:r>
          </a:p>
          <a:p>
            <a:pPr algn="ctr">
              <a:defRPr/>
            </a:pPr>
            <a:r>
              <a:rPr lang="pt-BR" dirty="0">
                <a:latin typeface="Times New Roman" panose="02020603050405020304" pitchFamily="18" charset="0"/>
                <a:cs typeface="Times New Roman" panose="02020603050405020304" pitchFamily="18" charset="0"/>
              </a:rPr>
              <a:t>Necrose dos capilares sinusóides</a:t>
            </a:r>
          </a:p>
        </p:txBody>
      </p:sp>
      <p:cxnSp>
        <p:nvCxnSpPr>
          <p:cNvPr id="36" name="Conector de seta reta 35"/>
          <p:cNvCxnSpPr>
            <a:stCxn id="95" idx="1"/>
            <a:endCxn id="39" idx="3"/>
          </p:cNvCxnSpPr>
          <p:nvPr/>
        </p:nvCxnSpPr>
        <p:spPr>
          <a:xfrm flipH="1">
            <a:off x="2175191" y="2760732"/>
            <a:ext cx="431653" cy="0"/>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Retângulo de cantos arredondados 38"/>
          <p:cNvSpPr/>
          <p:nvPr/>
        </p:nvSpPr>
        <p:spPr>
          <a:xfrm>
            <a:off x="654115" y="2455548"/>
            <a:ext cx="1521076" cy="610368"/>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Processos  imunes</a:t>
            </a:r>
          </a:p>
        </p:txBody>
      </p:sp>
      <p:cxnSp>
        <p:nvCxnSpPr>
          <p:cNvPr id="25" name="Conector angulado 24"/>
          <p:cNvCxnSpPr>
            <a:stCxn id="39" idx="1"/>
            <a:endCxn id="23" idx="1"/>
          </p:cNvCxnSpPr>
          <p:nvPr/>
        </p:nvCxnSpPr>
        <p:spPr>
          <a:xfrm rot="10800000" flipH="1" flipV="1">
            <a:off x="654115" y="2760732"/>
            <a:ext cx="452982" cy="1774438"/>
          </a:xfrm>
          <a:prstGeom prst="bentConnector3">
            <a:avLst>
              <a:gd name="adj1" fmla="val -50466"/>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44" name="Retângulo de cantos arredondados 43"/>
          <p:cNvSpPr/>
          <p:nvPr/>
        </p:nvSpPr>
        <p:spPr>
          <a:xfrm>
            <a:off x="4065623" y="3739472"/>
            <a:ext cx="2766860" cy="1032463"/>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Liberação de citocinas </a:t>
            </a:r>
          </a:p>
          <a:p>
            <a:pPr algn="ctr">
              <a:defRPr/>
            </a:pPr>
            <a:r>
              <a:rPr lang="pt-BR" dirty="0">
                <a:latin typeface="Times New Roman" panose="02020603050405020304" pitchFamily="18" charset="0"/>
                <a:cs typeface="Times New Roman" panose="02020603050405020304" pitchFamily="18" charset="0"/>
              </a:rPr>
              <a:t>+ </a:t>
            </a:r>
          </a:p>
          <a:p>
            <a:pPr algn="ctr">
              <a:defRPr/>
            </a:pPr>
            <a:r>
              <a:rPr lang="pt-BR" dirty="0">
                <a:latin typeface="Times New Roman" panose="02020603050405020304" pitchFamily="18" charset="0"/>
                <a:cs typeface="Times New Roman" panose="02020603050405020304" pitchFamily="18" charset="0"/>
              </a:rPr>
              <a:t>Ativação do complemento</a:t>
            </a:r>
          </a:p>
        </p:txBody>
      </p:sp>
      <p:cxnSp>
        <p:nvCxnSpPr>
          <p:cNvPr id="47" name="Conector angulado 46"/>
          <p:cNvCxnSpPr>
            <a:stCxn id="44" idx="3"/>
            <a:endCxn id="95" idx="3"/>
          </p:cNvCxnSpPr>
          <p:nvPr/>
        </p:nvCxnSpPr>
        <p:spPr>
          <a:xfrm flipH="1" flipV="1">
            <a:off x="6032432" y="2760732"/>
            <a:ext cx="800051" cy="1494972"/>
          </a:xfrm>
          <a:prstGeom prst="bentConnector3">
            <a:avLst>
              <a:gd name="adj1" fmla="val -28573"/>
            </a:avLst>
          </a:prstGeom>
          <a:ln>
            <a:solidFill>
              <a:srgbClr val="021F7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etângulo de cantos arredondados 47"/>
          <p:cNvSpPr/>
          <p:nvPr/>
        </p:nvSpPr>
        <p:spPr>
          <a:xfrm>
            <a:off x="603696" y="5854889"/>
            <a:ext cx="1675485" cy="782267"/>
          </a:xfrm>
          <a:prstGeom prst="roundRect">
            <a:avLst/>
          </a:prstGeom>
          <a:solidFill>
            <a:schemeClr val="accent5">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Disfunção endotelial </a:t>
            </a:r>
          </a:p>
        </p:txBody>
      </p:sp>
      <p:cxnSp>
        <p:nvCxnSpPr>
          <p:cNvPr id="52" name="Conector angulado 51"/>
          <p:cNvCxnSpPr>
            <a:stCxn id="23" idx="2"/>
            <a:endCxn id="44" idx="3"/>
          </p:cNvCxnSpPr>
          <p:nvPr/>
        </p:nvCxnSpPr>
        <p:spPr>
          <a:xfrm rot="5400000" flipH="1" flipV="1">
            <a:off x="4126882" y="2408411"/>
            <a:ext cx="858307" cy="4552894"/>
          </a:xfrm>
          <a:prstGeom prst="bentConnector4">
            <a:avLst>
              <a:gd name="adj1" fmla="val -26634"/>
              <a:gd name="adj2" fmla="val 105021"/>
            </a:avLst>
          </a:prstGeom>
          <a:ln>
            <a:solidFill>
              <a:srgbClr val="021F7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ector angulado 40"/>
          <p:cNvCxnSpPr>
            <a:stCxn id="23" idx="2"/>
            <a:endCxn id="48" idx="0"/>
          </p:cNvCxnSpPr>
          <p:nvPr/>
        </p:nvCxnSpPr>
        <p:spPr>
          <a:xfrm rot="5400000">
            <a:off x="1490075" y="5065375"/>
            <a:ext cx="740878" cy="838150"/>
          </a:xfrm>
          <a:prstGeom prst="bentConnector3">
            <a:avLst>
              <a:gd name="adj1" fmla="val 50000"/>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68" name="Retângulo de cantos arredondados 67"/>
          <p:cNvSpPr/>
          <p:nvPr/>
        </p:nvSpPr>
        <p:spPr>
          <a:xfrm>
            <a:off x="9729078" y="940107"/>
            <a:ext cx="2326494" cy="1068315"/>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 de leucócitos nos canais vasculares hepáticos</a:t>
            </a:r>
          </a:p>
        </p:txBody>
      </p:sp>
      <p:sp>
        <p:nvSpPr>
          <p:cNvPr id="50" name="CaixaDeTexto 49"/>
          <p:cNvSpPr txBox="1"/>
          <p:nvPr/>
        </p:nvSpPr>
        <p:spPr>
          <a:xfrm rot="16200000">
            <a:off x="6721924" y="4310588"/>
            <a:ext cx="2749765" cy="369332"/>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antígeno viral </a:t>
            </a:r>
            <a:r>
              <a:rPr lang="pt-BR" dirty="0">
                <a:latin typeface="Arial"/>
                <a:cs typeface="Arial"/>
              </a:rPr>
              <a:t>→</a:t>
            </a:r>
            <a:r>
              <a:rPr lang="pt-BR" dirty="0">
                <a:latin typeface="Times New Roman" pitchFamily="18" charset="0"/>
                <a:cs typeface="Times New Roman" pitchFamily="18" charset="0"/>
              </a:rPr>
              <a:t> detectado</a:t>
            </a:r>
          </a:p>
        </p:txBody>
      </p:sp>
      <p:cxnSp>
        <p:nvCxnSpPr>
          <p:cNvPr id="61" name="Conector angulado 60"/>
          <p:cNvCxnSpPr>
            <a:stCxn id="14" idx="0"/>
            <a:endCxn id="68" idx="2"/>
          </p:cNvCxnSpPr>
          <p:nvPr/>
        </p:nvCxnSpPr>
        <p:spPr>
          <a:xfrm rot="16200000" flipH="1">
            <a:off x="9046807" y="162905"/>
            <a:ext cx="1068314" cy="2622721"/>
          </a:xfrm>
          <a:prstGeom prst="bentConnector5">
            <a:avLst>
              <a:gd name="adj1" fmla="val -21398"/>
              <a:gd name="adj2" fmla="val 50000"/>
              <a:gd name="adj3" fmla="val 121398"/>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81" name="Retângulo de cantos arredondados 80"/>
          <p:cNvSpPr/>
          <p:nvPr/>
        </p:nvSpPr>
        <p:spPr>
          <a:xfrm>
            <a:off x="9116705" y="4080680"/>
            <a:ext cx="2938868" cy="1373669"/>
          </a:xfrm>
          <a:prstGeom prst="roundRect">
            <a:avLst/>
          </a:prstGeom>
          <a:solidFill>
            <a:schemeClr val="accent1">
              <a:lumMod val="40000"/>
              <a:lumOff val="6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itchFamily="18" charset="0"/>
                <a:cs typeface="Times New Roman" pitchFamily="18" charset="0"/>
              </a:rPr>
              <a:t>Camundongos infectados com CHIKV </a:t>
            </a:r>
            <a:r>
              <a:rPr lang="pt-BR" dirty="0">
                <a:latin typeface="Arial"/>
                <a:cs typeface="Arial"/>
              </a:rPr>
              <a:t>→ </a:t>
            </a:r>
            <a:r>
              <a:rPr lang="pt-BR" dirty="0">
                <a:latin typeface="Times New Roman" pitchFamily="18" charset="0"/>
                <a:cs typeface="Times New Roman" pitchFamily="18" charset="0"/>
              </a:rPr>
              <a:t>presença dilatação dos sinusóides hepáticos</a:t>
            </a:r>
          </a:p>
        </p:txBody>
      </p:sp>
      <p:cxnSp>
        <p:nvCxnSpPr>
          <p:cNvPr id="82" name="Conector angulado 81"/>
          <p:cNvCxnSpPr>
            <a:stCxn id="14" idx="2"/>
            <a:endCxn id="89" idx="1"/>
          </p:cNvCxnSpPr>
          <p:nvPr/>
        </p:nvCxnSpPr>
        <p:spPr>
          <a:xfrm rot="16200000" flipH="1">
            <a:off x="8418712" y="1859315"/>
            <a:ext cx="1013144" cy="1311360"/>
          </a:xfrm>
          <a:prstGeom prst="bentConnector2">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cxnSp>
        <p:nvCxnSpPr>
          <p:cNvPr id="91" name="Conector angulado 90"/>
          <p:cNvCxnSpPr>
            <a:stCxn id="14" idx="2"/>
            <a:endCxn id="81" idx="1"/>
          </p:cNvCxnSpPr>
          <p:nvPr/>
        </p:nvCxnSpPr>
        <p:spPr>
          <a:xfrm rot="16200000" flipH="1">
            <a:off x="7313608" y="2964418"/>
            <a:ext cx="2759092" cy="847101"/>
          </a:xfrm>
          <a:prstGeom prst="bentConnector2">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42047" y="1498823"/>
            <a:ext cx="11793072" cy="5049896"/>
          </a:xfrm>
        </p:spPr>
        <p:txBody>
          <a:bodyPr rtlCol="0">
            <a:normAutofit/>
          </a:bodyPr>
          <a:lstStyle/>
          <a:p>
            <a:pPr marL="0" indent="0" algn="just">
              <a:buNone/>
            </a:pPr>
            <a:r>
              <a:rPr lang="pt-BR" dirty="0">
                <a:latin typeface="Times New Roman" panose="02020603050405020304" pitchFamily="18" charset="0"/>
                <a:cs typeface="Times New Roman" panose="02020603050405020304" pitchFamily="18" charset="0"/>
              </a:rPr>
              <a:t>Arboviroses são consideradas doenças de importância para saúde pública, diversos  países têm experimentado o surgimento periódico dessas infecções. O estabelecimento de arboviroses em determinados locais se sustenta na interação complexa de fatores bióticos e abióticos, que favorecem a ocorrência de epidemias e epizootias em diversos continentes (GIRARD et al., 2020; USHIJIMA et al., 2021).</a:t>
            </a:r>
          </a:p>
          <a:p>
            <a:pPr marL="0" indent="0" algn="just">
              <a:buNone/>
            </a:pPr>
            <a:endParaRPr lang="pt-BR" dirty="0">
              <a:latin typeface="Times New Roman" panose="02020603050405020304" pitchFamily="18" charset="0"/>
              <a:cs typeface="Times New Roman" panose="02020603050405020304" pitchFamily="18" charset="0"/>
            </a:endParaRPr>
          </a:p>
          <a:p>
            <a:pPr marL="0" indent="0" algn="just">
              <a:buNone/>
            </a:pPr>
            <a:endParaRPr lang="pt-BR" dirty="0">
              <a:latin typeface="Times New Roman" panose="02020603050405020304" pitchFamily="18" charset="0"/>
              <a:cs typeface="Times New Roman" panose="02020603050405020304" pitchFamily="18" charset="0"/>
            </a:endParaRPr>
          </a:p>
          <a:p>
            <a:pPr marL="0" indent="0">
              <a:buNone/>
            </a:pPr>
            <a:endParaRPr lang="pt-BR" dirty="0">
              <a:latin typeface="Times New Roman" panose="02020603050405020304" pitchFamily="18" charset="0"/>
              <a:cs typeface="Times New Roman" panose="02020603050405020304" pitchFamily="18" charset="0"/>
            </a:endParaRPr>
          </a:p>
          <a:p>
            <a:pPr marL="533400" indent="0">
              <a:buNone/>
            </a:pPr>
            <a:endParaRPr lang="pt-BR" i="1" dirty="0">
              <a:latin typeface="Times New Roman" panose="02020603050405020304" pitchFamily="18" charset="0"/>
              <a:cs typeface="Times New Roman" panose="02020603050405020304" pitchFamily="18" charset="0"/>
            </a:endParaRPr>
          </a:p>
          <a:p>
            <a:pPr marL="0" indent="0" rtl="0">
              <a:buNone/>
            </a:pPr>
            <a:endParaRPr lang="pt-BR" dirty="0">
              <a:latin typeface="Times New Roman" panose="02020603050405020304" pitchFamily="18" charset="0"/>
              <a:cs typeface="Times New Roman" panose="02020603050405020304" pitchFamily="18" charset="0"/>
            </a:endParaRPr>
          </a:p>
        </p:txBody>
      </p:sp>
      <p:sp>
        <p:nvSpPr>
          <p:cNvPr id="5" name="Título 2"/>
          <p:cNvSpPr txBox="1">
            <a:spLocks/>
          </p:cNvSpPr>
          <p:nvPr/>
        </p:nvSpPr>
        <p:spPr>
          <a:xfrm>
            <a:off x="580842" y="214834"/>
            <a:ext cx="10972800" cy="1143000"/>
          </a:xfrm>
          <a:prstGeom prst="rect">
            <a:avLst/>
          </a:prstGeom>
        </p:spPr>
        <p:txBody>
          <a:bodyPr vert="horz" lIns="0" rIns="0" bIns="0" rtlCol="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pt-BR" dirty="0">
                <a:latin typeface="Times New Roman" panose="02020603050405020304" pitchFamily="18" charset="0"/>
                <a:cs typeface="Times New Roman" panose="02020603050405020304" pitchFamily="18" charset="0"/>
              </a:rPr>
              <a:t>Introdução</a:t>
            </a:r>
          </a:p>
        </p:txBody>
      </p:sp>
      <p:cxnSp>
        <p:nvCxnSpPr>
          <p:cNvPr id="6" name="Conector de seta reta 5"/>
          <p:cNvCxnSpPr>
            <a:stCxn id="3" idx="3"/>
            <a:endCxn id="7" idx="1"/>
          </p:cNvCxnSpPr>
          <p:nvPr/>
        </p:nvCxnSpPr>
        <p:spPr>
          <a:xfrm>
            <a:off x="4546242" y="4636327"/>
            <a:ext cx="382104" cy="4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4928346" y="4394257"/>
            <a:ext cx="2120660" cy="492443"/>
          </a:xfrm>
          <a:prstGeom prst="rect">
            <a:avLst/>
          </a:prstGeom>
          <a:solidFill>
            <a:schemeClr val="bg1"/>
          </a:solidFill>
          <a:ln>
            <a:solidFill>
              <a:schemeClr val="bg1"/>
            </a:solidFill>
          </a:ln>
        </p:spPr>
        <p:txBody>
          <a:bodyPr wrap="square" rtlCol="0">
            <a:spAutoFit/>
          </a:bodyPr>
          <a:lstStyle/>
          <a:p>
            <a:r>
              <a:rPr lang="pt-BR" sz="2600" dirty="0">
                <a:latin typeface="Times New Roman" panose="02020603050405020304" pitchFamily="18" charset="0"/>
                <a:cs typeface="Times New Roman" panose="02020603050405020304" pitchFamily="18" charset="0"/>
              </a:rPr>
              <a:t>Disseminação </a:t>
            </a:r>
          </a:p>
        </p:txBody>
      </p:sp>
      <p:cxnSp>
        <p:nvCxnSpPr>
          <p:cNvPr id="8" name="Conector de seta reta 7"/>
          <p:cNvCxnSpPr>
            <a:stCxn id="7" idx="3"/>
            <a:endCxn id="67" idx="1"/>
          </p:cNvCxnSpPr>
          <p:nvPr/>
        </p:nvCxnSpPr>
        <p:spPr>
          <a:xfrm>
            <a:off x="7049006" y="4640479"/>
            <a:ext cx="902688" cy="218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a:stCxn id="7" idx="3"/>
            <a:endCxn id="72" idx="1"/>
          </p:cNvCxnSpPr>
          <p:nvPr/>
        </p:nvCxnSpPr>
        <p:spPr>
          <a:xfrm>
            <a:off x="7049006" y="4640479"/>
            <a:ext cx="1069655" cy="64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a:stCxn id="7" idx="3"/>
            <a:endCxn id="17" idx="1"/>
          </p:cNvCxnSpPr>
          <p:nvPr/>
        </p:nvCxnSpPr>
        <p:spPr>
          <a:xfrm flipV="1">
            <a:off x="7049006" y="4023346"/>
            <a:ext cx="535135" cy="617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7584141" y="3792513"/>
            <a:ext cx="4450978" cy="461665"/>
          </a:xfrm>
          <a:prstGeom prst="rect">
            <a:avLst/>
          </a:prstGeom>
          <a:noFill/>
          <a:ln>
            <a:noFill/>
          </a:ln>
        </p:spPr>
        <p:txBody>
          <a:bodyPr wrap="square" rtlCol="0">
            <a:spAutoFit/>
          </a:bodyPr>
          <a:lstStyle/>
          <a:p>
            <a:pPr algn="just"/>
            <a:r>
              <a:rPr lang="pt-BR" sz="2400" dirty="0">
                <a:latin typeface="Times New Roman" panose="02020603050405020304" pitchFamily="18" charset="0"/>
                <a:cs typeface="Times New Roman" panose="02020603050405020304" pitchFamily="18" charset="0"/>
              </a:rPr>
              <a:t>mudanças climáticas e ambientais </a:t>
            </a:r>
          </a:p>
        </p:txBody>
      </p:sp>
      <p:sp>
        <p:nvSpPr>
          <p:cNvPr id="3" name="CaixaDeTexto 2"/>
          <p:cNvSpPr txBox="1"/>
          <p:nvPr/>
        </p:nvSpPr>
        <p:spPr>
          <a:xfrm>
            <a:off x="471973" y="4390105"/>
            <a:ext cx="4074269" cy="492443"/>
          </a:xfrm>
          <a:prstGeom prst="rect">
            <a:avLst/>
          </a:prstGeom>
          <a:noFill/>
          <a:ln>
            <a:noFill/>
          </a:ln>
        </p:spPr>
        <p:txBody>
          <a:bodyPr wrap="square" rtlCol="0">
            <a:spAutoFit/>
          </a:bodyPr>
          <a:lstStyle/>
          <a:p>
            <a:pPr marL="457200" indent="-457200" algn="ctr">
              <a:buClr>
                <a:schemeClr val="accent2"/>
              </a:buClr>
              <a:buFont typeface="Arial" pitchFamily="34" charset="0"/>
              <a:buChar char="•"/>
            </a:pPr>
            <a:r>
              <a:rPr lang="pt-BR" sz="2600" dirty="0">
                <a:latin typeface="Times New Roman" pitchFamily="18" charset="0"/>
                <a:cs typeface="Times New Roman" pitchFamily="18" charset="0"/>
              </a:rPr>
              <a:t>Fatores influenciadores</a:t>
            </a:r>
          </a:p>
        </p:txBody>
      </p:sp>
      <p:cxnSp>
        <p:nvCxnSpPr>
          <p:cNvPr id="42" name="Conector de seta reta 41"/>
          <p:cNvCxnSpPr>
            <a:stCxn id="7" idx="3"/>
            <a:endCxn id="62" idx="1"/>
          </p:cNvCxnSpPr>
          <p:nvPr/>
        </p:nvCxnSpPr>
        <p:spPr>
          <a:xfrm flipV="1">
            <a:off x="7049006" y="4417792"/>
            <a:ext cx="727876" cy="222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aixaDeTexto 61"/>
          <p:cNvSpPr txBox="1"/>
          <p:nvPr/>
        </p:nvSpPr>
        <p:spPr>
          <a:xfrm>
            <a:off x="7776882" y="4186959"/>
            <a:ext cx="2032748" cy="461665"/>
          </a:xfrm>
          <a:prstGeom prst="rect">
            <a:avLst/>
          </a:prstGeom>
          <a:noFill/>
          <a:ln>
            <a:noFill/>
          </a:ln>
        </p:spPr>
        <p:txBody>
          <a:bodyPr wrap="square" rtlCol="0">
            <a:spAutoFit/>
          </a:bodyPr>
          <a:lstStyle/>
          <a:p>
            <a:pPr algn="just"/>
            <a:r>
              <a:rPr lang="pt-BR" sz="2400" dirty="0">
                <a:latin typeface="Times New Roman" panose="02020603050405020304" pitchFamily="18" charset="0"/>
                <a:cs typeface="Times New Roman" panose="02020603050405020304" pitchFamily="18" charset="0"/>
              </a:rPr>
              <a:t>desmatamento</a:t>
            </a:r>
          </a:p>
        </p:txBody>
      </p:sp>
      <p:sp>
        <p:nvSpPr>
          <p:cNvPr id="67" name="CaixaDeTexto 66"/>
          <p:cNvSpPr txBox="1"/>
          <p:nvPr/>
        </p:nvSpPr>
        <p:spPr>
          <a:xfrm>
            <a:off x="7951694" y="4628141"/>
            <a:ext cx="1349189" cy="461665"/>
          </a:xfrm>
          <a:prstGeom prst="rect">
            <a:avLst/>
          </a:prstGeom>
          <a:noFill/>
          <a:ln>
            <a:noFill/>
          </a:ln>
        </p:spPr>
        <p:txBody>
          <a:bodyPr wrap="square" rtlCol="0">
            <a:spAutoFit/>
          </a:bodyPr>
          <a:lstStyle/>
          <a:p>
            <a:pPr algn="just"/>
            <a:r>
              <a:rPr lang="pt-BR" sz="2400" dirty="0">
                <a:latin typeface="Times New Roman" panose="02020603050405020304" pitchFamily="18" charset="0"/>
                <a:cs typeface="Times New Roman" panose="02020603050405020304" pitchFamily="18" charset="0"/>
              </a:rPr>
              <a:t>comércio</a:t>
            </a:r>
          </a:p>
        </p:txBody>
      </p:sp>
      <p:sp>
        <p:nvSpPr>
          <p:cNvPr id="72" name="CaixaDeTexto 71"/>
          <p:cNvSpPr txBox="1"/>
          <p:nvPr/>
        </p:nvSpPr>
        <p:spPr>
          <a:xfrm>
            <a:off x="8118661" y="5052874"/>
            <a:ext cx="1349189" cy="461665"/>
          </a:xfrm>
          <a:prstGeom prst="rect">
            <a:avLst/>
          </a:prstGeom>
          <a:noFill/>
          <a:ln>
            <a:noFill/>
          </a:ln>
        </p:spPr>
        <p:txBody>
          <a:bodyPr wrap="square" rtlCol="0">
            <a:spAutoFit/>
          </a:bodyPr>
          <a:lstStyle/>
          <a:p>
            <a:pPr algn="just"/>
            <a:r>
              <a:rPr lang="pt-BR" sz="2400" dirty="0">
                <a:latin typeface="Times New Roman" panose="02020603050405020304" pitchFamily="18" charset="0"/>
                <a:cs typeface="Times New Roman" panose="02020603050405020304" pitchFamily="18" charset="0"/>
              </a:rPr>
              <a:t>turismo</a:t>
            </a:r>
          </a:p>
        </p:txBody>
      </p:sp>
      <p:cxnSp>
        <p:nvCxnSpPr>
          <p:cNvPr id="76" name="Conector de seta reta 75"/>
          <p:cNvCxnSpPr>
            <a:stCxn id="7" idx="3"/>
            <a:endCxn id="78" idx="1"/>
          </p:cNvCxnSpPr>
          <p:nvPr/>
        </p:nvCxnSpPr>
        <p:spPr>
          <a:xfrm>
            <a:off x="7049006" y="4640479"/>
            <a:ext cx="727876" cy="1072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CaixaDeTexto 77"/>
          <p:cNvSpPr txBox="1"/>
          <p:nvPr/>
        </p:nvSpPr>
        <p:spPr>
          <a:xfrm>
            <a:off x="7776882" y="5482195"/>
            <a:ext cx="3397625" cy="461665"/>
          </a:xfrm>
          <a:prstGeom prst="rect">
            <a:avLst/>
          </a:prstGeom>
          <a:noFill/>
          <a:ln>
            <a:noFill/>
          </a:ln>
        </p:spPr>
        <p:txBody>
          <a:bodyPr wrap="square" rtlCol="0">
            <a:spAutoFit/>
          </a:bodyPr>
          <a:lstStyle/>
          <a:p>
            <a:pPr algn="just"/>
            <a:r>
              <a:rPr lang="pt-BR" sz="2400" dirty="0">
                <a:latin typeface="Times New Roman" panose="02020603050405020304" pitchFamily="18" charset="0"/>
                <a:cs typeface="Times New Roman" panose="02020603050405020304" pitchFamily="18" charset="0"/>
              </a:rPr>
              <a:t>crescimento populacional</a:t>
            </a:r>
          </a:p>
        </p:txBody>
      </p:sp>
      <p:sp>
        <p:nvSpPr>
          <p:cNvPr id="84" name="CaixaDeTexto 83"/>
          <p:cNvSpPr txBox="1"/>
          <p:nvPr/>
        </p:nvSpPr>
        <p:spPr>
          <a:xfrm>
            <a:off x="6422323" y="6389136"/>
            <a:ext cx="5756230" cy="338554"/>
          </a:xfrm>
          <a:prstGeom prst="rect">
            <a:avLst/>
          </a:prstGeom>
          <a:solidFill>
            <a:schemeClr val="bg1"/>
          </a:solid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BRAACK et al., 2018; FINDLATER &amp; BOGOCH, 2018</a:t>
            </a:r>
            <a:endParaRPr lang="pt-BR"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55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 y="6445949"/>
            <a:ext cx="5377219"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23:</a:t>
            </a:r>
            <a:r>
              <a:rPr lang="pt-BR" dirty="0">
                <a:latin typeface="Times New Roman" panose="02020603050405020304" pitchFamily="18" charset="0"/>
                <a:cs typeface="Times New Roman" panose="02020603050405020304" pitchFamily="18" charset="0"/>
              </a:rPr>
              <a:t> Alterações histopatológicas no espaço porta </a:t>
            </a:r>
          </a:p>
        </p:txBody>
      </p:sp>
      <p:sp>
        <p:nvSpPr>
          <p:cNvPr id="12" name="Retângulo 11"/>
          <p:cNvSpPr/>
          <p:nvPr/>
        </p:nvSpPr>
        <p:spPr>
          <a:xfrm>
            <a:off x="184971" y="1049183"/>
            <a:ext cx="5977598"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Alterações Histopatológicas – Espaço porta</a:t>
            </a:r>
          </a:p>
        </p:txBody>
      </p:sp>
      <p:sp>
        <p:nvSpPr>
          <p:cNvPr id="30" name="Título 2"/>
          <p:cNvSpPr>
            <a:spLocks noGrp="1"/>
          </p:cNvSpPr>
          <p:nvPr>
            <p:ph type="title"/>
          </p:nvPr>
        </p:nvSpPr>
        <p:spPr>
          <a:xfrm>
            <a:off x="465884" y="38996"/>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sp>
        <p:nvSpPr>
          <p:cNvPr id="15" name="Retângulo de cantos arredondados 14"/>
          <p:cNvSpPr/>
          <p:nvPr/>
        </p:nvSpPr>
        <p:spPr>
          <a:xfrm>
            <a:off x="6244441" y="5402316"/>
            <a:ext cx="5792884" cy="1228299"/>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285750" indent="-285750" algn="just">
              <a:buClr>
                <a:srgbClr val="FF0000"/>
              </a:buClr>
              <a:buFont typeface="Wingdings" pitchFamily="2" charset="2"/>
              <a:buChar char="§"/>
            </a:pPr>
            <a:r>
              <a:rPr lang="pt-BR" dirty="0">
                <a:latin typeface="Times New Roman" panose="02020603050405020304" pitchFamily="18" charset="0"/>
                <a:cs typeface="Times New Roman" panose="02020603050405020304" pitchFamily="18" charset="0"/>
              </a:rPr>
              <a:t>Congestão – leve (Casos de FA e FD)</a:t>
            </a:r>
          </a:p>
          <a:p>
            <a:pPr marL="285750" indent="-285750" algn="just">
              <a:buClr>
                <a:srgbClr val="FF0000"/>
              </a:buClr>
              <a:buFont typeface="Wingdings" pitchFamily="2" charset="2"/>
              <a:buChar char="§"/>
            </a:pPr>
            <a:r>
              <a:rPr lang="pt-BR" dirty="0">
                <a:latin typeface="Times New Roman" panose="02020603050405020304" pitchFamily="18" charset="0"/>
                <a:cs typeface="Times New Roman" panose="02020603050405020304" pitchFamily="18" charset="0"/>
              </a:rPr>
              <a:t>Alteração de veia porta – moderada (Casos de FD) </a:t>
            </a:r>
          </a:p>
          <a:p>
            <a:pPr marL="285750" indent="-285750" algn="just">
              <a:buClr>
                <a:srgbClr val="FF0000"/>
              </a:buClr>
              <a:buFont typeface="Wingdings" pitchFamily="2" charset="2"/>
              <a:buChar char="§"/>
            </a:pPr>
            <a:r>
              <a:rPr lang="pt-BR" dirty="0">
                <a:latin typeface="Times New Roman" panose="02020603050405020304" pitchFamily="18" charset="0"/>
                <a:cs typeface="Times New Roman" panose="02020603050405020304" pitchFamily="18" charset="0"/>
              </a:rPr>
              <a:t>Alteração de canalículo biliar – leve (Casos de FA e FD)</a:t>
            </a:r>
          </a:p>
        </p:txBody>
      </p:sp>
      <p:sp>
        <p:nvSpPr>
          <p:cNvPr id="28" name="Retângulo de cantos arredondados 27"/>
          <p:cNvSpPr/>
          <p:nvPr/>
        </p:nvSpPr>
        <p:spPr>
          <a:xfrm>
            <a:off x="7999227" y="2634141"/>
            <a:ext cx="3643953" cy="78889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Clr>
                <a:schemeClr val="accent1"/>
              </a:buClr>
              <a:buFont typeface="Wingdings" pitchFamily="2" charset="2"/>
              <a:buChar char="§"/>
            </a:pPr>
            <a:r>
              <a:rPr lang="pt-BR" dirty="0">
                <a:latin typeface="Times New Roman" panose="02020603050405020304" pitchFamily="18" charset="0"/>
                <a:cs typeface="Times New Roman" panose="02020603050405020304" pitchFamily="18" charset="0"/>
              </a:rPr>
              <a:t>Edema – moderado</a:t>
            </a:r>
          </a:p>
          <a:p>
            <a:pPr marL="285750" indent="-285750" algn="just">
              <a:buClr>
                <a:schemeClr val="accent1"/>
              </a:buClr>
              <a:buFont typeface="Wingdings" pitchFamily="2" charset="2"/>
              <a:buChar char="§"/>
            </a:pPr>
            <a:r>
              <a:rPr lang="pt-BR" dirty="0">
                <a:latin typeface="Times New Roman" panose="02020603050405020304" pitchFamily="18" charset="0"/>
                <a:cs typeface="Times New Roman" panose="02020603050405020304" pitchFamily="18" charset="0"/>
              </a:rPr>
              <a:t>Alteração de artéria porta – leve</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70" y="1484651"/>
            <a:ext cx="6059471" cy="4986763"/>
          </a:xfrm>
          <a:prstGeom prst="rect">
            <a:avLst/>
          </a:prstGeom>
        </p:spPr>
      </p:pic>
      <p:sp>
        <p:nvSpPr>
          <p:cNvPr id="29" name="CaixaDeTexto 28"/>
          <p:cNvSpPr txBox="1"/>
          <p:nvPr/>
        </p:nvSpPr>
        <p:spPr>
          <a:xfrm>
            <a:off x="5784350" y="1866795"/>
            <a:ext cx="235027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dirty="0">
                <a:latin typeface="Times New Roman" pitchFamily="18" charset="0"/>
                <a:cs typeface="Times New Roman" pitchFamily="18" charset="0"/>
              </a:rPr>
              <a:t>Equivalência entre as  arboviroses</a:t>
            </a:r>
          </a:p>
        </p:txBody>
      </p:sp>
      <p:sp>
        <p:nvSpPr>
          <p:cNvPr id="57" name="CaixaDeTexto 56"/>
          <p:cNvSpPr txBox="1"/>
          <p:nvPr/>
        </p:nvSpPr>
        <p:spPr>
          <a:xfrm>
            <a:off x="6790606" y="4025509"/>
            <a:ext cx="2350277" cy="646331"/>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dirty="0">
                <a:latin typeface="Times New Roman" pitchFamily="18" charset="0"/>
                <a:cs typeface="Times New Roman" pitchFamily="18" charset="0"/>
              </a:rPr>
              <a:t>Diferenças entre as  arboviroses</a:t>
            </a:r>
          </a:p>
        </p:txBody>
      </p:sp>
      <p:cxnSp>
        <p:nvCxnSpPr>
          <p:cNvPr id="50" name="Conector angulado 49"/>
          <p:cNvCxnSpPr>
            <a:stCxn id="57" idx="2"/>
            <a:endCxn id="15" idx="1"/>
          </p:cNvCxnSpPr>
          <p:nvPr/>
        </p:nvCxnSpPr>
        <p:spPr>
          <a:xfrm rot="5400000">
            <a:off x="6432780" y="4483501"/>
            <a:ext cx="1344626" cy="1721304"/>
          </a:xfrm>
          <a:prstGeom prst="bentConnector4">
            <a:avLst>
              <a:gd name="adj1" fmla="val 27163"/>
              <a:gd name="adj2" fmla="val 11328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Elipse 54"/>
          <p:cNvSpPr/>
          <p:nvPr/>
        </p:nvSpPr>
        <p:spPr>
          <a:xfrm>
            <a:off x="2942554" y="3732372"/>
            <a:ext cx="701398" cy="245660"/>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72" name="Elipse 71"/>
          <p:cNvSpPr/>
          <p:nvPr/>
        </p:nvSpPr>
        <p:spPr>
          <a:xfrm>
            <a:off x="1350313" y="6222745"/>
            <a:ext cx="350699" cy="245660"/>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73" name="Elipse 72"/>
          <p:cNvSpPr/>
          <p:nvPr/>
        </p:nvSpPr>
        <p:spPr>
          <a:xfrm>
            <a:off x="4996336" y="5105902"/>
            <a:ext cx="640189" cy="257667"/>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83" name="Conector angulado 82"/>
          <p:cNvCxnSpPr>
            <a:stCxn id="29" idx="2"/>
            <a:endCxn id="28" idx="1"/>
          </p:cNvCxnSpPr>
          <p:nvPr/>
        </p:nvCxnSpPr>
        <p:spPr>
          <a:xfrm rot="16200000" flipH="1">
            <a:off x="7221627" y="2250988"/>
            <a:ext cx="515463" cy="103973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2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de cantos arredondados 9"/>
          <p:cNvSpPr/>
          <p:nvPr/>
        </p:nvSpPr>
        <p:spPr>
          <a:xfrm>
            <a:off x="369942" y="969213"/>
            <a:ext cx="3177367" cy="1077951"/>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Análise microscópica hepática de indivíduos infectados pelo VFA</a:t>
            </a:r>
          </a:p>
        </p:txBody>
      </p:sp>
      <p:cxnSp>
        <p:nvCxnSpPr>
          <p:cNvPr id="16" name="Conector reto 15"/>
          <p:cNvCxnSpPr>
            <a:stCxn id="19" idx="2"/>
            <a:endCxn id="15" idx="0"/>
          </p:cNvCxnSpPr>
          <p:nvPr/>
        </p:nvCxnSpPr>
        <p:spPr>
          <a:xfrm>
            <a:off x="10173520" y="2750936"/>
            <a:ext cx="0" cy="42029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19" idx="0"/>
            <a:endCxn id="9" idx="2"/>
          </p:cNvCxnSpPr>
          <p:nvPr/>
        </p:nvCxnSpPr>
        <p:spPr>
          <a:xfrm flipV="1">
            <a:off x="10173520" y="1533484"/>
            <a:ext cx="0" cy="41100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a:stCxn id="15" idx="2"/>
            <a:endCxn id="30" idx="0"/>
          </p:cNvCxnSpPr>
          <p:nvPr/>
        </p:nvCxnSpPr>
        <p:spPr>
          <a:xfrm flipH="1">
            <a:off x="10173519" y="3920787"/>
            <a:ext cx="1" cy="175056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CaixaDeTexto 34"/>
          <p:cNvSpPr txBox="1"/>
          <p:nvPr/>
        </p:nvSpPr>
        <p:spPr>
          <a:xfrm rot="16200000">
            <a:off x="9459711" y="4483901"/>
            <a:ext cx="1385786"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Intensidade </a:t>
            </a:r>
          </a:p>
          <a:p>
            <a:pPr algn="ctr"/>
            <a:r>
              <a:rPr lang="pt-BR" dirty="0">
                <a:latin typeface="Times New Roman" pitchFamily="18" charset="0"/>
                <a:cs typeface="Times New Roman" pitchFamily="18" charset="0"/>
              </a:rPr>
              <a:t>moderada</a:t>
            </a:r>
          </a:p>
        </p:txBody>
      </p:sp>
      <p:sp>
        <p:nvSpPr>
          <p:cNvPr id="51" name="Retângulo de cantos arredondados 50"/>
          <p:cNvSpPr/>
          <p:nvPr/>
        </p:nvSpPr>
        <p:spPr>
          <a:xfrm>
            <a:off x="5105529" y="959260"/>
            <a:ext cx="3287843" cy="1080543"/>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marL="285750" indent="-285750" algn="just">
              <a:buClr>
                <a:srgbClr val="021F72"/>
              </a:buClr>
              <a:buFont typeface="Arial" pitchFamily="34" charset="0"/>
              <a:buChar char="•"/>
              <a:defRPr/>
            </a:pPr>
            <a:r>
              <a:rPr lang="pt-BR" dirty="0">
                <a:latin typeface="Times New Roman" panose="02020603050405020304" pitchFamily="18" charset="0"/>
                <a:cs typeface="Times New Roman" panose="02020603050405020304" pitchFamily="18" charset="0"/>
              </a:rPr>
              <a:t>Edema no EP + espaço de Disse</a:t>
            </a:r>
          </a:p>
          <a:p>
            <a:pPr marL="285750" indent="-285750" algn="just">
              <a:buClr>
                <a:srgbClr val="021F72"/>
              </a:buClr>
              <a:buFont typeface="Arial" pitchFamily="34" charset="0"/>
              <a:buChar char="•"/>
              <a:defRPr/>
            </a:pPr>
            <a:r>
              <a:rPr lang="pt-BR" dirty="0">
                <a:latin typeface="Times New Roman" panose="02020603050405020304" pitchFamily="18" charset="0"/>
                <a:cs typeface="Times New Roman" panose="02020603050405020304" pitchFamily="18" charset="0"/>
              </a:rPr>
              <a:t>Ausência de lesão do ducto biliar </a:t>
            </a:r>
          </a:p>
        </p:txBody>
      </p:sp>
      <p:cxnSp>
        <p:nvCxnSpPr>
          <p:cNvPr id="53" name="Conector reto 52"/>
          <p:cNvCxnSpPr>
            <a:stCxn id="10" idx="3"/>
            <a:endCxn id="51" idx="1"/>
          </p:cNvCxnSpPr>
          <p:nvPr/>
        </p:nvCxnSpPr>
        <p:spPr>
          <a:xfrm flipV="1">
            <a:off x="3547309" y="1499532"/>
            <a:ext cx="1558220" cy="8657"/>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60" name="CaixaDeTexto 59"/>
          <p:cNvSpPr txBox="1"/>
          <p:nvPr/>
        </p:nvSpPr>
        <p:spPr>
          <a:xfrm>
            <a:off x="3547309" y="1138855"/>
            <a:ext cx="1311293"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demonstrou</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13" y="2088399"/>
            <a:ext cx="5957073" cy="3826157"/>
          </a:xfrm>
          <a:prstGeom prst="rect">
            <a:avLst/>
          </a:prstGeom>
        </p:spPr>
      </p:pic>
      <p:sp>
        <p:nvSpPr>
          <p:cNvPr id="9" name="Retângulo de cantos arredondados 8"/>
          <p:cNvSpPr/>
          <p:nvPr/>
        </p:nvSpPr>
        <p:spPr>
          <a:xfrm>
            <a:off x="9444064" y="863028"/>
            <a:ext cx="1458912" cy="67045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15" name="Retângulo de cantos arredondados 14"/>
          <p:cNvSpPr/>
          <p:nvPr/>
        </p:nvSpPr>
        <p:spPr>
          <a:xfrm>
            <a:off x="9268337" y="3171231"/>
            <a:ext cx="1810365"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Variaram entre leve a moderado</a:t>
            </a:r>
          </a:p>
        </p:txBody>
      </p:sp>
      <p:sp>
        <p:nvSpPr>
          <p:cNvPr id="19" name="Retângulo de cantos arredondados 18"/>
          <p:cNvSpPr/>
          <p:nvPr/>
        </p:nvSpPr>
        <p:spPr>
          <a:xfrm>
            <a:off x="9157516" y="1944486"/>
            <a:ext cx="2032008"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Alterações identificadas no EP </a:t>
            </a:r>
          </a:p>
        </p:txBody>
      </p:sp>
      <p:sp>
        <p:nvSpPr>
          <p:cNvPr id="30" name="Retângulo de cantos arredondados 29"/>
          <p:cNvSpPr/>
          <p:nvPr/>
        </p:nvSpPr>
        <p:spPr>
          <a:xfrm>
            <a:off x="9062867" y="5671356"/>
            <a:ext cx="2221304"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Edema + alteração de veia porta</a:t>
            </a:r>
          </a:p>
        </p:txBody>
      </p:sp>
      <p:sp>
        <p:nvSpPr>
          <p:cNvPr id="27" name="Retângulo de cantos arredondados 26"/>
          <p:cNvSpPr/>
          <p:nvPr/>
        </p:nvSpPr>
        <p:spPr>
          <a:xfrm>
            <a:off x="315351" y="2354655"/>
            <a:ext cx="2673508" cy="1077951"/>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Resultados </a:t>
            </a:r>
            <a:r>
              <a:rPr lang="pt-BR" dirty="0">
                <a:latin typeface="Arial"/>
                <a:cs typeface="Arial"/>
              </a:rPr>
              <a:t>→ </a:t>
            </a:r>
            <a:r>
              <a:rPr lang="pt-BR" dirty="0">
                <a:latin typeface="Times New Roman" panose="02020603050405020304" pitchFamily="18" charset="0"/>
                <a:cs typeface="Times New Roman" panose="02020603050405020304" pitchFamily="18" charset="0"/>
              </a:rPr>
              <a:t>alterações histopatológicas na FD</a:t>
            </a:r>
          </a:p>
          <a:p>
            <a:pPr algn="ctr">
              <a:defRPr/>
            </a:pPr>
            <a:r>
              <a:rPr lang="pt-BR" dirty="0">
                <a:latin typeface="Times New Roman" panose="02020603050405020304" pitchFamily="18" charset="0"/>
                <a:cs typeface="Times New Roman" panose="02020603050405020304" pitchFamily="18" charset="0"/>
              </a:rPr>
              <a:t>(leve a moderado)</a:t>
            </a:r>
          </a:p>
        </p:txBody>
      </p:sp>
      <p:sp>
        <p:nvSpPr>
          <p:cNvPr id="29" name="Retângulo de cantos arredondados 28"/>
          <p:cNvSpPr/>
          <p:nvPr/>
        </p:nvSpPr>
        <p:spPr>
          <a:xfrm>
            <a:off x="1146415" y="3633715"/>
            <a:ext cx="2129052" cy="910990"/>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Sorotipo infeccioso das amostras</a:t>
            </a:r>
          </a:p>
        </p:txBody>
      </p:sp>
      <p:cxnSp>
        <p:nvCxnSpPr>
          <p:cNvPr id="6" name="Conector angulado 5"/>
          <p:cNvCxnSpPr>
            <a:stCxn id="27" idx="1"/>
            <a:endCxn id="29" idx="1"/>
          </p:cNvCxnSpPr>
          <p:nvPr/>
        </p:nvCxnSpPr>
        <p:spPr>
          <a:xfrm rot="10800000" flipH="1" flipV="1">
            <a:off x="315351" y="2893630"/>
            <a:ext cx="831064" cy="1195579"/>
          </a:xfrm>
          <a:prstGeom prst="bentConnector3">
            <a:avLst>
              <a:gd name="adj1" fmla="val -27507"/>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34" name="Retângulo de cantos arredondados 33"/>
          <p:cNvSpPr/>
          <p:nvPr/>
        </p:nvSpPr>
        <p:spPr>
          <a:xfrm>
            <a:off x="411709" y="4741102"/>
            <a:ext cx="2372437" cy="910990"/>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Diferentes manifestações clínicas </a:t>
            </a:r>
            <a:r>
              <a:rPr lang="pt-BR" dirty="0">
                <a:latin typeface="Arial"/>
                <a:cs typeface="Arial"/>
              </a:rPr>
              <a:t>→ </a:t>
            </a:r>
            <a:r>
              <a:rPr lang="pt-BR" dirty="0">
                <a:latin typeface="Times New Roman" panose="02020603050405020304" pitchFamily="18" charset="0"/>
                <a:cs typeface="Times New Roman" panose="02020603050405020304" pitchFamily="18" charset="0"/>
              </a:rPr>
              <a:t>sorotipo de DENV</a:t>
            </a:r>
          </a:p>
        </p:txBody>
      </p:sp>
      <p:cxnSp>
        <p:nvCxnSpPr>
          <p:cNvPr id="36" name="Conector angulado 35"/>
          <p:cNvCxnSpPr>
            <a:stCxn id="29" idx="3"/>
            <a:endCxn id="34" idx="3"/>
          </p:cNvCxnSpPr>
          <p:nvPr/>
        </p:nvCxnSpPr>
        <p:spPr>
          <a:xfrm flipH="1">
            <a:off x="2784146" y="4089210"/>
            <a:ext cx="491321" cy="1107387"/>
          </a:xfrm>
          <a:prstGeom prst="bentConnector3">
            <a:avLst>
              <a:gd name="adj1" fmla="val -46528"/>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38" name="Retângulo de cantos arredondados 37"/>
          <p:cNvSpPr/>
          <p:nvPr/>
        </p:nvSpPr>
        <p:spPr>
          <a:xfrm>
            <a:off x="1065688" y="5850511"/>
            <a:ext cx="2605558" cy="910990"/>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Pacientes infectados pelo DENV-2 </a:t>
            </a:r>
            <a:r>
              <a:rPr lang="pt-BR" dirty="0">
                <a:latin typeface="Arial"/>
                <a:cs typeface="Arial"/>
              </a:rPr>
              <a:t>→ [ ]</a:t>
            </a:r>
            <a:r>
              <a:rPr lang="pt-BR" dirty="0">
                <a:latin typeface="Times New Roman" panose="02020603050405020304" pitchFamily="18" charset="0"/>
                <a:cs typeface="Times New Roman" panose="02020603050405020304" pitchFamily="18" charset="0"/>
              </a:rPr>
              <a:t> formas graves da doença</a:t>
            </a:r>
          </a:p>
        </p:txBody>
      </p:sp>
      <p:cxnSp>
        <p:nvCxnSpPr>
          <p:cNvPr id="39" name="Conector angulado 38"/>
          <p:cNvCxnSpPr>
            <a:stCxn id="34" idx="1"/>
            <a:endCxn id="38" idx="1"/>
          </p:cNvCxnSpPr>
          <p:nvPr/>
        </p:nvCxnSpPr>
        <p:spPr>
          <a:xfrm rot="10800000" flipH="1" flipV="1">
            <a:off x="411708" y="5196596"/>
            <a:ext cx="653979" cy="1109409"/>
          </a:xfrm>
          <a:prstGeom prst="bentConnector3">
            <a:avLst>
              <a:gd name="adj1" fmla="val -34955"/>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42" name="Retângulo de cantos arredondados 41"/>
          <p:cNvSpPr/>
          <p:nvPr/>
        </p:nvSpPr>
        <p:spPr>
          <a:xfrm>
            <a:off x="5333370" y="5850511"/>
            <a:ext cx="2605558" cy="910990"/>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Aspectos individuais de cada caso </a:t>
            </a:r>
            <a:r>
              <a:rPr lang="pt-BR" dirty="0">
                <a:latin typeface="Arial"/>
                <a:cs typeface="Arial"/>
              </a:rPr>
              <a:t>→ </a:t>
            </a:r>
            <a:r>
              <a:rPr lang="pt-BR" dirty="0">
                <a:latin typeface="Times New Roman" panose="02020603050405020304" pitchFamily="18" charset="0"/>
                <a:cs typeface="Times New Roman" panose="02020603050405020304" pitchFamily="18" charset="0"/>
              </a:rPr>
              <a:t>influenciam no desfecho da doença</a:t>
            </a:r>
          </a:p>
        </p:txBody>
      </p:sp>
      <p:sp>
        <p:nvSpPr>
          <p:cNvPr id="43" name="CaixaDeTexto 42"/>
          <p:cNvSpPr txBox="1"/>
          <p:nvPr/>
        </p:nvSpPr>
        <p:spPr>
          <a:xfrm>
            <a:off x="3671261" y="6015322"/>
            <a:ext cx="1498349" cy="369332"/>
          </a:xfrm>
          <a:prstGeom prst="rect">
            <a:avLst/>
          </a:prstGeom>
          <a:noFill/>
          <a:ln>
            <a:noFill/>
          </a:ln>
        </p:spPr>
        <p:txBody>
          <a:bodyPr wrap="square" rtlCol="0">
            <a:spAutoFit/>
          </a:bodyPr>
          <a:lstStyle/>
          <a:p>
            <a:r>
              <a:rPr lang="pt-BR" dirty="0">
                <a:latin typeface="Times New Roman" pitchFamily="18" charset="0"/>
                <a:cs typeface="Times New Roman" pitchFamily="18" charset="0"/>
              </a:rPr>
              <a:t>considerando</a:t>
            </a:r>
          </a:p>
        </p:txBody>
      </p:sp>
      <p:cxnSp>
        <p:nvCxnSpPr>
          <p:cNvPr id="44" name="Conector reto 43"/>
          <p:cNvCxnSpPr>
            <a:stCxn id="38" idx="3"/>
            <a:endCxn id="42" idx="1"/>
          </p:cNvCxnSpPr>
          <p:nvPr/>
        </p:nvCxnSpPr>
        <p:spPr>
          <a:xfrm>
            <a:off x="3671246" y="6306006"/>
            <a:ext cx="1662124" cy="0"/>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94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de cantos arredondados 13"/>
          <p:cNvSpPr/>
          <p:nvPr/>
        </p:nvSpPr>
        <p:spPr>
          <a:xfrm>
            <a:off x="151289" y="1756192"/>
            <a:ext cx="1691159" cy="756485"/>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Infecção por DENV-2</a:t>
            </a:r>
          </a:p>
        </p:txBody>
      </p:sp>
      <p:sp>
        <p:nvSpPr>
          <p:cNvPr id="15" name="Retângulo de cantos arredondados 14"/>
          <p:cNvSpPr/>
          <p:nvPr/>
        </p:nvSpPr>
        <p:spPr>
          <a:xfrm>
            <a:off x="3729276" y="1678939"/>
            <a:ext cx="2726115" cy="910990"/>
          </a:xfrm>
          <a:prstGeom prst="roundRect">
            <a:avLst/>
          </a:prstGeom>
          <a:solidFill>
            <a:schemeClr val="accent4">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vômitos persistentes, dor epigástrica, vazamento de plasma e choque</a:t>
            </a:r>
          </a:p>
        </p:txBody>
      </p:sp>
      <p:cxnSp>
        <p:nvCxnSpPr>
          <p:cNvPr id="20" name="Conector de seta reta 19"/>
          <p:cNvCxnSpPr>
            <a:stCxn id="14" idx="3"/>
            <a:endCxn id="15" idx="1"/>
          </p:cNvCxnSpPr>
          <p:nvPr/>
        </p:nvCxnSpPr>
        <p:spPr>
          <a:xfrm flipV="1">
            <a:off x="1842448" y="2134434"/>
            <a:ext cx="1886828" cy="1"/>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871459" y="1831254"/>
            <a:ext cx="1555845" cy="40260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manifestação</a:t>
            </a:r>
          </a:p>
        </p:txBody>
      </p:sp>
      <p:sp>
        <p:nvSpPr>
          <p:cNvPr id="24" name="Retângulo de cantos arredondados 23"/>
          <p:cNvSpPr/>
          <p:nvPr/>
        </p:nvSpPr>
        <p:spPr>
          <a:xfrm>
            <a:off x="221824" y="3160291"/>
            <a:ext cx="1691159" cy="756485"/>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Infecção por DENV-3 </a:t>
            </a:r>
          </a:p>
        </p:txBody>
      </p:sp>
      <p:sp>
        <p:nvSpPr>
          <p:cNvPr id="25" name="Retângulo de cantos arredondados 24"/>
          <p:cNvSpPr/>
          <p:nvPr/>
        </p:nvSpPr>
        <p:spPr>
          <a:xfrm>
            <a:off x="3729276" y="3083038"/>
            <a:ext cx="2603285" cy="910990"/>
          </a:xfrm>
          <a:prstGeom prst="roundRect">
            <a:avLst/>
          </a:prstGeom>
          <a:solidFill>
            <a:schemeClr val="accent4">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Manifestações musculoesqueléticas e gastrointestinais</a:t>
            </a:r>
          </a:p>
        </p:txBody>
      </p:sp>
      <p:cxnSp>
        <p:nvCxnSpPr>
          <p:cNvPr id="26" name="Conector de seta reta 25"/>
          <p:cNvCxnSpPr>
            <a:stCxn id="24" idx="3"/>
            <a:endCxn id="25" idx="1"/>
          </p:cNvCxnSpPr>
          <p:nvPr/>
        </p:nvCxnSpPr>
        <p:spPr>
          <a:xfrm flipV="1">
            <a:off x="1912983" y="3538533"/>
            <a:ext cx="1816293" cy="1"/>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29" name="Retângulo 28"/>
          <p:cNvSpPr/>
          <p:nvPr/>
        </p:nvSpPr>
        <p:spPr>
          <a:xfrm>
            <a:off x="1926051" y="3217812"/>
            <a:ext cx="1555845" cy="40260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prevalência</a:t>
            </a:r>
          </a:p>
        </p:txBody>
      </p:sp>
      <p:sp>
        <p:nvSpPr>
          <p:cNvPr id="35" name="Retângulo de cantos arredondados 34"/>
          <p:cNvSpPr/>
          <p:nvPr/>
        </p:nvSpPr>
        <p:spPr>
          <a:xfrm>
            <a:off x="219529" y="4601622"/>
            <a:ext cx="1691159" cy="756485"/>
          </a:xfrm>
          <a:prstGeom prst="roundRect">
            <a:avLst/>
          </a:prstGeom>
          <a:solidFill>
            <a:schemeClr val="accent2">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Infecção por DENV-4</a:t>
            </a:r>
          </a:p>
        </p:txBody>
      </p:sp>
      <p:sp>
        <p:nvSpPr>
          <p:cNvPr id="36" name="Retângulo de cantos arredondados 35"/>
          <p:cNvSpPr/>
          <p:nvPr/>
        </p:nvSpPr>
        <p:spPr>
          <a:xfrm>
            <a:off x="3852106" y="4524369"/>
            <a:ext cx="2603285" cy="910990"/>
          </a:xfrm>
          <a:prstGeom prst="roundRect">
            <a:avLst/>
          </a:prstGeom>
          <a:solidFill>
            <a:schemeClr val="accent4">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Manifestações respiratórias e cutâneas</a:t>
            </a:r>
          </a:p>
        </p:txBody>
      </p:sp>
      <p:cxnSp>
        <p:nvCxnSpPr>
          <p:cNvPr id="37" name="Conector de seta reta 36"/>
          <p:cNvCxnSpPr>
            <a:stCxn id="35" idx="3"/>
            <a:endCxn id="36" idx="1"/>
          </p:cNvCxnSpPr>
          <p:nvPr/>
        </p:nvCxnSpPr>
        <p:spPr>
          <a:xfrm flipV="1">
            <a:off x="1910688" y="4979864"/>
            <a:ext cx="1941418" cy="1"/>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40" name="Retângulo 39"/>
          <p:cNvSpPr/>
          <p:nvPr/>
        </p:nvSpPr>
        <p:spPr>
          <a:xfrm>
            <a:off x="1926051" y="4689538"/>
            <a:ext cx="1555845" cy="40260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prevalência</a:t>
            </a:r>
          </a:p>
        </p:txBody>
      </p:sp>
      <p:sp>
        <p:nvSpPr>
          <p:cNvPr id="41" name="Elipse 40"/>
          <p:cNvSpPr/>
          <p:nvPr/>
        </p:nvSpPr>
        <p:spPr>
          <a:xfrm>
            <a:off x="8802807" y="960552"/>
            <a:ext cx="1951630" cy="1156333"/>
          </a:xfrm>
          <a:prstGeom prst="ellipse">
            <a:avLst/>
          </a:prstGeom>
          <a:solidFill>
            <a:schemeClr val="accent5">
              <a:lumMod val="20000"/>
              <a:lumOff val="80000"/>
            </a:schemeClr>
          </a:solidFill>
          <a:ln>
            <a:solidFill>
              <a:srgbClr val="021F7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Casos de FHD + SCD</a:t>
            </a:r>
          </a:p>
        </p:txBody>
      </p:sp>
      <p:cxnSp>
        <p:nvCxnSpPr>
          <p:cNvPr id="43" name="Conector angulado 42"/>
          <p:cNvCxnSpPr>
            <a:stCxn id="14" idx="0"/>
            <a:endCxn id="41" idx="1"/>
          </p:cNvCxnSpPr>
          <p:nvPr/>
        </p:nvCxnSpPr>
        <p:spPr>
          <a:xfrm rot="5400000" flipH="1" flipV="1">
            <a:off x="4729594" y="-2602831"/>
            <a:ext cx="626299" cy="8091748"/>
          </a:xfrm>
          <a:prstGeom prst="bentConnector3">
            <a:avLst>
              <a:gd name="adj1" fmla="val 163539"/>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44" name="Retângulo 43"/>
          <p:cNvSpPr/>
          <p:nvPr/>
        </p:nvSpPr>
        <p:spPr>
          <a:xfrm>
            <a:off x="5378144" y="751709"/>
            <a:ext cx="3710474" cy="40260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DENV-2 </a:t>
            </a:r>
            <a:r>
              <a:rPr lang="pt-BR" dirty="0">
                <a:latin typeface="Arial"/>
                <a:cs typeface="Arial"/>
              </a:rPr>
              <a:t>→ </a:t>
            </a:r>
            <a:r>
              <a:rPr lang="pt-BR" dirty="0">
                <a:latin typeface="Times New Roman" pitchFamily="18" charset="0"/>
                <a:cs typeface="Times New Roman" pitchFamily="18" charset="0"/>
              </a:rPr>
              <a:t>isolado mais frequente </a:t>
            </a:r>
          </a:p>
        </p:txBody>
      </p:sp>
      <p:sp>
        <p:nvSpPr>
          <p:cNvPr id="45" name="Elipse 44"/>
          <p:cNvSpPr/>
          <p:nvPr/>
        </p:nvSpPr>
        <p:spPr>
          <a:xfrm>
            <a:off x="9068543" y="3688528"/>
            <a:ext cx="1420158" cy="1156333"/>
          </a:xfrm>
          <a:prstGeom prst="ellipse">
            <a:avLst/>
          </a:prstGeom>
          <a:solidFill>
            <a:schemeClr val="accent5">
              <a:lumMod val="20000"/>
              <a:lumOff val="80000"/>
            </a:schemeClr>
          </a:solidFill>
          <a:ln>
            <a:solidFill>
              <a:srgbClr val="021F7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solidFill>
                  <a:schemeClr val="tx1"/>
                </a:solidFill>
                <a:latin typeface="Times New Roman" pitchFamily="18" charset="0"/>
                <a:cs typeface="Times New Roman" pitchFamily="18" charset="0"/>
              </a:rPr>
              <a:t>DENV-3  DENV-1 DENV-4 </a:t>
            </a:r>
          </a:p>
        </p:txBody>
      </p:sp>
      <p:cxnSp>
        <p:nvCxnSpPr>
          <p:cNvPr id="48" name="Conector de seta reta 47"/>
          <p:cNvCxnSpPr>
            <a:stCxn id="41" idx="4"/>
            <a:endCxn id="45" idx="0"/>
          </p:cNvCxnSpPr>
          <p:nvPr/>
        </p:nvCxnSpPr>
        <p:spPr>
          <a:xfrm>
            <a:off x="9778622" y="2116885"/>
            <a:ext cx="0" cy="1571643"/>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50" name="Retângulo 49"/>
          <p:cNvSpPr/>
          <p:nvPr/>
        </p:nvSpPr>
        <p:spPr>
          <a:xfrm rot="16200000">
            <a:off x="9003834" y="2695505"/>
            <a:ext cx="1283447" cy="40260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seguido por</a:t>
            </a:r>
          </a:p>
        </p:txBody>
      </p:sp>
    </p:spTree>
    <p:extLst>
      <p:ext uri="{BB962C8B-B14F-4D97-AF65-F5344CB8AC3E}">
        <p14:creationId xmlns:p14="http://schemas.microsoft.com/office/powerpoint/2010/main" val="122058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 y="6445949"/>
            <a:ext cx="5377219"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24:</a:t>
            </a:r>
            <a:r>
              <a:rPr lang="pt-BR" dirty="0">
                <a:latin typeface="Times New Roman" panose="02020603050405020304" pitchFamily="18" charset="0"/>
                <a:cs typeface="Times New Roman" panose="02020603050405020304" pitchFamily="18" charset="0"/>
              </a:rPr>
              <a:t> Infiltrado inflamatório acinar</a:t>
            </a:r>
          </a:p>
        </p:txBody>
      </p:sp>
      <p:sp>
        <p:nvSpPr>
          <p:cNvPr id="12" name="Retângulo 11"/>
          <p:cNvSpPr/>
          <p:nvPr/>
        </p:nvSpPr>
        <p:spPr>
          <a:xfrm>
            <a:off x="184971" y="1049183"/>
            <a:ext cx="5411738"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Infiltrado Inflamatório – Ácino hepático</a:t>
            </a:r>
          </a:p>
        </p:txBody>
      </p:sp>
      <p:sp>
        <p:nvSpPr>
          <p:cNvPr id="30" name="Título 2"/>
          <p:cNvSpPr>
            <a:spLocks noGrp="1"/>
          </p:cNvSpPr>
          <p:nvPr>
            <p:ph type="title"/>
          </p:nvPr>
        </p:nvSpPr>
        <p:spPr>
          <a:xfrm>
            <a:off x="465884" y="38996"/>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71" y="1547781"/>
            <a:ext cx="8614374" cy="4784780"/>
          </a:xfrm>
          <a:prstGeom prst="rect">
            <a:avLst/>
          </a:prstGeom>
        </p:spPr>
      </p:pic>
      <p:cxnSp>
        <p:nvCxnSpPr>
          <p:cNvPr id="37" name="Conector de seta reta 36"/>
          <p:cNvCxnSpPr>
            <a:stCxn id="40" idx="2"/>
            <a:endCxn id="39" idx="0"/>
          </p:cNvCxnSpPr>
          <p:nvPr/>
        </p:nvCxnSpPr>
        <p:spPr>
          <a:xfrm flipH="1">
            <a:off x="8728654" y="1843863"/>
            <a:ext cx="1504582" cy="26472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rot="17919043">
            <a:off x="8367864" y="2706899"/>
            <a:ext cx="235027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a:t>
            </a:r>
          </a:p>
          <a:p>
            <a:pPr algn="ctr"/>
            <a:r>
              <a:rPr lang="pt-BR" dirty="0">
                <a:latin typeface="Times New Roman" pitchFamily="18" charset="0"/>
                <a:cs typeface="Times New Roman" pitchFamily="18" charset="0"/>
              </a:rPr>
              <a:t>zonas + arboviroses</a:t>
            </a:r>
          </a:p>
        </p:txBody>
      </p:sp>
      <p:sp>
        <p:nvSpPr>
          <p:cNvPr id="39" name="Retângulo de cantos arredondados 38"/>
          <p:cNvSpPr/>
          <p:nvPr/>
        </p:nvSpPr>
        <p:spPr>
          <a:xfrm>
            <a:off x="7417099" y="4491133"/>
            <a:ext cx="2623110"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FA, FD e FC apresentaram </a:t>
            </a:r>
            <a:r>
              <a:rPr lang="pt-BR" dirty="0">
                <a:latin typeface="Arial"/>
                <a:cs typeface="Arial"/>
              </a:rPr>
              <a:t>↑ </a:t>
            </a:r>
            <a:r>
              <a:rPr lang="pt-BR" dirty="0">
                <a:latin typeface="Times New Roman" panose="02020603050405020304" pitchFamily="18" charset="0"/>
                <a:cs typeface="Times New Roman" panose="02020603050405020304" pitchFamily="18" charset="0"/>
              </a:rPr>
              <a:t>intensidade na Z2</a:t>
            </a:r>
          </a:p>
        </p:txBody>
      </p:sp>
      <p:sp>
        <p:nvSpPr>
          <p:cNvPr id="40" name="Retângulo de cantos arredondados 39"/>
          <p:cNvSpPr/>
          <p:nvPr/>
        </p:nvSpPr>
        <p:spPr>
          <a:xfrm>
            <a:off x="9157063" y="753100"/>
            <a:ext cx="2152345"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Infiltrado inflamatório variou entre leve a moderado</a:t>
            </a:r>
          </a:p>
        </p:txBody>
      </p:sp>
      <p:sp>
        <p:nvSpPr>
          <p:cNvPr id="46" name="Retângulo de cantos arredondados 45"/>
          <p:cNvSpPr/>
          <p:nvPr/>
        </p:nvSpPr>
        <p:spPr>
          <a:xfrm>
            <a:off x="8900849" y="5797714"/>
            <a:ext cx="2664774" cy="88749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Destaque p/ linfócitos + plasmócitos</a:t>
            </a:r>
          </a:p>
        </p:txBody>
      </p:sp>
      <p:cxnSp>
        <p:nvCxnSpPr>
          <p:cNvPr id="27" name="Conector angulado 26"/>
          <p:cNvCxnSpPr>
            <a:stCxn id="39" idx="1"/>
            <a:endCxn id="46" idx="1"/>
          </p:cNvCxnSpPr>
          <p:nvPr/>
        </p:nvCxnSpPr>
        <p:spPr>
          <a:xfrm rot="10800000" flipH="1" flipV="1">
            <a:off x="7417099" y="5036515"/>
            <a:ext cx="1483750" cy="1204946"/>
          </a:xfrm>
          <a:prstGeom prst="bentConnector3">
            <a:avLst>
              <a:gd name="adj1" fmla="val -15407"/>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Elipse 47"/>
          <p:cNvSpPr/>
          <p:nvPr/>
        </p:nvSpPr>
        <p:spPr>
          <a:xfrm>
            <a:off x="2047164" y="3463481"/>
            <a:ext cx="477672" cy="436238"/>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56" name="Elipse 55"/>
          <p:cNvSpPr/>
          <p:nvPr/>
        </p:nvSpPr>
        <p:spPr>
          <a:xfrm rot="1768879">
            <a:off x="6184266" y="3390808"/>
            <a:ext cx="328856" cy="436238"/>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58" name="Elipse 57"/>
          <p:cNvSpPr/>
          <p:nvPr/>
        </p:nvSpPr>
        <p:spPr>
          <a:xfrm rot="21222735">
            <a:off x="4044664" y="5806301"/>
            <a:ext cx="832159" cy="436238"/>
          </a:xfrm>
          <a:prstGeom prst="ellipse">
            <a:avLst/>
          </a:prstGeom>
          <a:noFill/>
          <a:ln>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1524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0" y="4866035"/>
            <a:ext cx="5377219" cy="369332"/>
          </a:xfrm>
          <a:prstGeom prst="rect">
            <a:avLst/>
          </a:prstGeom>
          <a:noFill/>
          <a:ln>
            <a:noFill/>
          </a:ln>
        </p:spPr>
        <p:txBody>
          <a:bodyPr wrap="square" rtlCol="0">
            <a:spAutoFit/>
          </a:bodyPr>
          <a:lstStyle/>
          <a:p>
            <a:pPr algn="just"/>
            <a:r>
              <a:rPr lang="pt-BR" b="1" dirty="0">
                <a:latin typeface="Times New Roman" panose="02020603050405020304" pitchFamily="18" charset="0"/>
                <a:cs typeface="Times New Roman" panose="02020603050405020304" pitchFamily="18" charset="0"/>
              </a:rPr>
              <a:t>Figura 25:</a:t>
            </a:r>
            <a:r>
              <a:rPr lang="pt-BR" dirty="0">
                <a:latin typeface="Times New Roman" panose="02020603050405020304" pitchFamily="18" charset="0"/>
                <a:cs typeface="Times New Roman" panose="02020603050405020304" pitchFamily="18" charset="0"/>
              </a:rPr>
              <a:t> Infiltrado inflamatório portal</a:t>
            </a:r>
          </a:p>
        </p:txBody>
      </p:sp>
      <p:sp>
        <p:nvSpPr>
          <p:cNvPr id="12" name="Retângulo 11"/>
          <p:cNvSpPr/>
          <p:nvPr/>
        </p:nvSpPr>
        <p:spPr>
          <a:xfrm>
            <a:off x="184971" y="1049183"/>
            <a:ext cx="5293116" cy="498598"/>
          </a:xfrm>
          <a:prstGeom prst="rect">
            <a:avLst/>
          </a:prstGeom>
        </p:spPr>
        <p:txBody>
          <a:bodyPr wrap="none">
            <a:spAutoFit/>
          </a:bodyPr>
          <a:lstStyle/>
          <a:p>
            <a:pPr marL="274320" lvl="0" indent="-274320">
              <a:lnSpc>
                <a:spcPct val="110000"/>
              </a:lnSpc>
              <a:buClr>
                <a:srgbClr val="C0CF3A">
                  <a:lumMod val="50000"/>
                </a:srgbClr>
              </a:buClr>
              <a:buSzPct val="95000"/>
              <a:buFont typeface="Wingdings 2"/>
              <a:buChar char=""/>
            </a:pPr>
            <a:r>
              <a:rPr lang="pt-BR" sz="2400" dirty="0">
                <a:latin typeface="Times New Roman" panose="02020603050405020304" pitchFamily="18" charset="0"/>
                <a:cs typeface="Times New Roman" panose="02020603050405020304" pitchFamily="18" charset="0"/>
              </a:rPr>
              <a:t>Infiltrado Inflamatório – Espaço porta</a:t>
            </a:r>
          </a:p>
        </p:txBody>
      </p:sp>
      <p:sp>
        <p:nvSpPr>
          <p:cNvPr id="30" name="Título 2"/>
          <p:cNvSpPr>
            <a:spLocks noGrp="1"/>
          </p:cNvSpPr>
          <p:nvPr>
            <p:ph type="title"/>
          </p:nvPr>
        </p:nvSpPr>
        <p:spPr>
          <a:xfrm>
            <a:off x="465884" y="38996"/>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Resultados e Discussão</a:t>
            </a:r>
          </a:p>
        </p:txBody>
      </p:sp>
      <p:cxnSp>
        <p:nvCxnSpPr>
          <p:cNvPr id="37" name="Conector de seta reta 36"/>
          <p:cNvCxnSpPr>
            <a:stCxn id="40" idx="2"/>
            <a:endCxn id="39" idx="0"/>
          </p:cNvCxnSpPr>
          <p:nvPr/>
        </p:nvCxnSpPr>
        <p:spPr>
          <a:xfrm flipH="1">
            <a:off x="10245837" y="2403431"/>
            <a:ext cx="710743" cy="26472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rot="16975182">
            <a:off x="9459704" y="3266467"/>
            <a:ext cx="2350277" cy="646331"/>
          </a:xfrm>
          <a:prstGeom prst="rect">
            <a:avLst/>
          </a:prstGeom>
          <a:noFill/>
          <a:ln>
            <a:noFill/>
          </a:ln>
        </p:spPr>
        <p:txBody>
          <a:bodyPr wrap="square" rtlCol="0">
            <a:spAutoFit/>
          </a:bodyPr>
          <a:lstStyle/>
          <a:p>
            <a:pPr algn="ctr"/>
            <a:r>
              <a:rPr lang="pt-BR" dirty="0">
                <a:latin typeface="Times New Roman" pitchFamily="18" charset="0"/>
                <a:cs typeface="Times New Roman" pitchFamily="18" charset="0"/>
              </a:rPr>
              <a:t>Diferença entre as </a:t>
            </a:r>
          </a:p>
          <a:p>
            <a:pPr algn="ctr"/>
            <a:r>
              <a:rPr lang="pt-BR" dirty="0">
                <a:latin typeface="Times New Roman" pitchFamily="18" charset="0"/>
                <a:cs typeface="Times New Roman" pitchFamily="18" charset="0"/>
              </a:rPr>
              <a:t>zonas + arboviroses</a:t>
            </a:r>
          </a:p>
        </p:txBody>
      </p:sp>
      <p:sp>
        <p:nvSpPr>
          <p:cNvPr id="39" name="Retângulo de cantos arredondados 38"/>
          <p:cNvSpPr/>
          <p:nvPr/>
        </p:nvSpPr>
        <p:spPr>
          <a:xfrm>
            <a:off x="8604474" y="5050701"/>
            <a:ext cx="3282725"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Casos FA e FD apresentaram </a:t>
            </a:r>
            <a:r>
              <a:rPr lang="pt-BR" dirty="0">
                <a:latin typeface="Arial"/>
                <a:cs typeface="Arial"/>
              </a:rPr>
              <a:t>↑ </a:t>
            </a:r>
            <a:r>
              <a:rPr lang="pt-BR" dirty="0">
                <a:latin typeface="Times New Roman" panose="02020603050405020304" pitchFamily="18" charset="0"/>
                <a:cs typeface="Times New Roman" panose="02020603050405020304" pitchFamily="18" charset="0"/>
              </a:rPr>
              <a:t>frequência de infiltrado inflamatório no EP</a:t>
            </a:r>
          </a:p>
        </p:txBody>
      </p:sp>
      <p:sp>
        <p:nvSpPr>
          <p:cNvPr id="40" name="Retângulo de cantos arredondados 39"/>
          <p:cNvSpPr/>
          <p:nvPr/>
        </p:nvSpPr>
        <p:spPr>
          <a:xfrm>
            <a:off x="9880407" y="1312668"/>
            <a:ext cx="2152345" cy="1090763"/>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Infiltrado inflamatório variou entre leve a moderado</a:t>
            </a:r>
          </a:p>
        </p:txBody>
      </p:sp>
      <p:sp>
        <p:nvSpPr>
          <p:cNvPr id="46" name="Retângulo de cantos arredondados 45"/>
          <p:cNvSpPr/>
          <p:nvPr/>
        </p:nvSpPr>
        <p:spPr>
          <a:xfrm>
            <a:off x="4339988" y="5596082"/>
            <a:ext cx="3436013" cy="887494"/>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Destaque p/ linfócitos + plasmócitos</a:t>
            </a:r>
          </a:p>
          <a:p>
            <a:pPr algn="ctr"/>
            <a:r>
              <a:rPr lang="pt-BR" dirty="0">
                <a:latin typeface="Times New Roman" panose="02020603050405020304" pitchFamily="18" charset="0"/>
                <a:cs typeface="Times New Roman" panose="02020603050405020304" pitchFamily="18" charset="0"/>
              </a:rPr>
              <a:t>Grau de intensidade moderado</a:t>
            </a:r>
          </a:p>
        </p:txBody>
      </p:sp>
      <p:cxnSp>
        <p:nvCxnSpPr>
          <p:cNvPr id="27" name="Conector angulado 26"/>
          <p:cNvCxnSpPr>
            <a:stCxn id="39" idx="1"/>
            <a:endCxn id="46" idx="2"/>
          </p:cNvCxnSpPr>
          <p:nvPr/>
        </p:nvCxnSpPr>
        <p:spPr>
          <a:xfrm rot="10800000" flipV="1">
            <a:off x="6057996" y="5596082"/>
            <a:ext cx="2546479" cy="887493"/>
          </a:xfrm>
          <a:prstGeom prst="bentConnector4">
            <a:avLst>
              <a:gd name="adj1" fmla="val 16267"/>
              <a:gd name="adj2" fmla="val 125758"/>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839" t="7987" r="1764"/>
          <a:stretch/>
        </p:blipFill>
        <p:spPr>
          <a:xfrm>
            <a:off x="184969" y="1522698"/>
            <a:ext cx="9696009" cy="3289599"/>
          </a:xfrm>
          <a:prstGeom prst="rect">
            <a:avLst/>
          </a:prstGeom>
        </p:spPr>
      </p:pic>
    </p:spTree>
    <p:extLst>
      <p:ext uri="{BB962C8B-B14F-4D97-AF65-F5344CB8AC3E}">
        <p14:creationId xmlns:p14="http://schemas.microsoft.com/office/powerpoint/2010/main" val="410874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to 3"/>
          <p:cNvCxnSpPr>
            <a:stCxn id="10" idx="2"/>
            <a:endCxn id="9" idx="0"/>
          </p:cNvCxnSpPr>
          <p:nvPr/>
        </p:nvCxnSpPr>
        <p:spPr>
          <a:xfrm>
            <a:off x="10173520" y="2750936"/>
            <a:ext cx="0" cy="420295"/>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Conector reto 4"/>
          <p:cNvCxnSpPr>
            <a:stCxn id="10" idx="0"/>
            <a:endCxn id="8" idx="2"/>
          </p:cNvCxnSpPr>
          <p:nvPr/>
        </p:nvCxnSpPr>
        <p:spPr>
          <a:xfrm flipV="1">
            <a:off x="10173520" y="1533484"/>
            <a:ext cx="0" cy="41100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rot="5400000">
            <a:off x="10860794" y="3925933"/>
            <a:ext cx="1385786" cy="646331"/>
          </a:xfrm>
          <a:prstGeom prst="rect">
            <a:avLst/>
          </a:prstGeom>
          <a:noFill/>
          <a:ln>
            <a:noFill/>
          </a:ln>
        </p:spPr>
        <p:txBody>
          <a:bodyPr wrap="square" rtlCol="0">
            <a:spAutoFit/>
          </a:bodyPr>
          <a:lstStyle/>
          <a:p>
            <a:r>
              <a:rPr lang="pt-BR" dirty="0">
                <a:latin typeface="Times New Roman" pitchFamily="18" charset="0"/>
                <a:cs typeface="Times New Roman" pitchFamily="18" charset="0"/>
              </a:rPr>
              <a:t>principais</a:t>
            </a:r>
          </a:p>
          <a:p>
            <a:r>
              <a:rPr lang="pt-BR" dirty="0">
                <a:latin typeface="Times New Roman" pitchFamily="18" charset="0"/>
                <a:cs typeface="Times New Roman" pitchFamily="18" charset="0"/>
              </a:rPr>
              <a:t>células</a:t>
            </a:r>
          </a:p>
        </p:txBody>
      </p:sp>
      <p:sp>
        <p:nvSpPr>
          <p:cNvPr id="8" name="Retângulo de cantos arredondados 7"/>
          <p:cNvSpPr/>
          <p:nvPr/>
        </p:nvSpPr>
        <p:spPr>
          <a:xfrm>
            <a:off x="9444064" y="863028"/>
            <a:ext cx="1458912" cy="670456"/>
          </a:xfrm>
          <a:prstGeom prst="roundRect">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 </a:t>
            </a:r>
          </a:p>
        </p:txBody>
      </p:sp>
      <p:sp>
        <p:nvSpPr>
          <p:cNvPr id="9" name="Retângulo de cantos arredondados 8"/>
          <p:cNvSpPr/>
          <p:nvPr/>
        </p:nvSpPr>
        <p:spPr>
          <a:xfrm>
            <a:off x="9268337" y="3171231"/>
            <a:ext cx="1810365"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Variaram entre leve a moderado</a:t>
            </a:r>
          </a:p>
        </p:txBody>
      </p:sp>
      <p:sp>
        <p:nvSpPr>
          <p:cNvPr id="10" name="Retângulo de cantos arredondados 9"/>
          <p:cNvSpPr/>
          <p:nvPr/>
        </p:nvSpPr>
        <p:spPr>
          <a:xfrm>
            <a:off x="9300790" y="1944486"/>
            <a:ext cx="1745460" cy="806450"/>
          </a:xfrm>
          <a:prstGeom prst="roundRect">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Infiltrado inflamatório acinar e portal </a:t>
            </a:r>
          </a:p>
        </p:txBody>
      </p:sp>
      <p:sp>
        <p:nvSpPr>
          <p:cNvPr id="11" name="Retângulo de cantos arredondados 10"/>
          <p:cNvSpPr/>
          <p:nvPr/>
        </p:nvSpPr>
        <p:spPr>
          <a:xfrm>
            <a:off x="8610152" y="4591514"/>
            <a:ext cx="2688609" cy="749556"/>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Linfócitos e plasmócitos (infiltrado moderado)</a:t>
            </a:r>
          </a:p>
        </p:txBody>
      </p:sp>
      <p:sp>
        <p:nvSpPr>
          <p:cNvPr id="17" name="Retângulo de cantos arredondados 16"/>
          <p:cNvSpPr/>
          <p:nvPr/>
        </p:nvSpPr>
        <p:spPr>
          <a:xfrm>
            <a:off x="8256736" y="5790649"/>
            <a:ext cx="2931995" cy="876283"/>
          </a:xfrm>
          <a:prstGeom prst="roundRect">
            <a:avLst/>
          </a:prstGeom>
          <a:solidFill>
            <a:schemeClr val="accent6">
              <a:lumMod val="20000"/>
              <a:lumOff val="80000"/>
            </a:schemeClr>
          </a:solidFill>
          <a:ln w="19050">
            <a:solidFill>
              <a:srgbClr val="021F7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 ] nos casos de FA e FD</a:t>
            </a:r>
          </a:p>
          <a:p>
            <a:pPr algn="ctr">
              <a:defRPr/>
            </a:pPr>
            <a:r>
              <a:rPr lang="pt-BR" dirty="0">
                <a:latin typeface="Times New Roman" panose="02020603050405020304" pitchFamily="18" charset="0"/>
                <a:cs typeface="Times New Roman" panose="02020603050405020304" pitchFamily="18" charset="0"/>
              </a:rPr>
              <a:t>infiltrado inflamatório acinar mais evidente na Z2</a:t>
            </a:r>
          </a:p>
        </p:txBody>
      </p:sp>
      <p:cxnSp>
        <p:nvCxnSpPr>
          <p:cNvPr id="25" name="Conector angulado 24"/>
          <p:cNvCxnSpPr>
            <a:stCxn id="9" idx="1"/>
            <a:endCxn id="17" idx="1"/>
          </p:cNvCxnSpPr>
          <p:nvPr/>
        </p:nvCxnSpPr>
        <p:spPr>
          <a:xfrm rot="10800000" flipV="1">
            <a:off x="8256737" y="3546009"/>
            <a:ext cx="1011601" cy="2682782"/>
          </a:xfrm>
          <a:prstGeom prst="bentConnector3">
            <a:avLst>
              <a:gd name="adj1" fmla="val 122598"/>
            </a:avLst>
          </a:prstGeom>
          <a:ln>
            <a:solidFill>
              <a:srgbClr val="021F72"/>
            </a:solidFill>
          </a:ln>
        </p:spPr>
        <p:style>
          <a:lnRef idx="1">
            <a:schemeClr val="accent1"/>
          </a:lnRef>
          <a:fillRef idx="0">
            <a:schemeClr val="accent1"/>
          </a:fillRef>
          <a:effectRef idx="0">
            <a:schemeClr val="accent1"/>
          </a:effectRef>
          <a:fontRef idx="minor">
            <a:schemeClr val="tx1"/>
          </a:fontRef>
        </p:style>
      </p:cxnSp>
      <p:cxnSp>
        <p:nvCxnSpPr>
          <p:cNvPr id="28" name="Conector angulado 27"/>
          <p:cNvCxnSpPr>
            <a:stCxn id="9" idx="3"/>
            <a:endCxn id="11" idx="3"/>
          </p:cNvCxnSpPr>
          <p:nvPr/>
        </p:nvCxnSpPr>
        <p:spPr>
          <a:xfrm>
            <a:off x="11078702" y="3546009"/>
            <a:ext cx="220059" cy="1420283"/>
          </a:xfrm>
          <a:prstGeom prst="bentConnector3">
            <a:avLst>
              <a:gd name="adj1" fmla="val 203881"/>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33" name="Retângulo de cantos arredondados 32"/>
          <p:cNvSpPr/>
          <p:nvPr/>
        </p:nvSpPr>
        <p:spPr>
          <a:xfrm>
            <a:off x="151289" y="1046496"/>
            <a:ext cx="2223421" cy="897990"/>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Intenso processo apoptótico </a:t>
            </a:r>
            <a:r>
              <a:rPr lang="pt-BR" dirty="0">
                <a:latin typeface="Arial"/>
                <a:cs typeface="Arial"/>
              </a:rPr>
              <a:t>→ </a:t>
            </a:r>
            <a:r>
              <a:rPr lang="pt-BR" dirty="0">
                <a:latin typeface="Times New Roman" panose="02020603050405020304" pitchFamily="18" charset="0"/>
                <a:cs typeface="Times New Roman" panose="02020603050405020304" pitchFamily="18" charset="0"/>
              </a:rPr>
              <a:t>nas amostras de FA</a:t>
            </a:r>
          </a:p>
        </p:txBody>
      </p:sp>
      <p:sp>
        <p:nvSpPr>
          <p:cNvPr id="34" name="Retângulo de cantos arredondados 33"/>
          <p:cNvSpPr/>
          <p:nvPr/>
        </p:nvSpPr>
        <p:spPr>
          <a:xfrm>
            <a:off x="4616394" y="1039996"/>
            <a:ext cx="2726115" cy="910990"/>
          </a:xfrm>
          <a:prstGeom prst="roundRect">
            <a:avLst/>
          </a:prstGeom>
          <a:solidFill>
            <a:schemeClr val="accent3">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Inflamação x intensidade de lesão hepática</a:t>
            </a:r>
          </a:p>
        </p:txBody>
      </p:sp>
      <p:cxnSp>
        <p:nvCxnSpPr>
          <p:cNvPr id="35" name="Conector de seta reta 34"/>
          <p:cNvCxnSpPr>
            <a:stCxn id="33" idx="3"/>
            <a:endCxn id="34" idx="1"/>
          </p:cNvCxnSpPr>
          <p:nvPr/>
        </p:nvCxnSpPr>
        <p:spPr>
          <a:xfrm>
            <a:off x="2374710" y="1495491"/>
            <a:ext cx="2241684" cy="0"/>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36" name="Retângulo 35"/>
          <p:cNvSpPr/>
          <p:nvPr/>
        </p:nvSpPr>
        <p:spPr>
          <a:xfrm>
            <a:off x="2511190" y="1178414"/>
            <a:ext cx="1961841" cy="63415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valores</a:t>
            </a:r>
          </a:p>
          <a:p>
            <a:pPr algn="ctr"/>
            <a:r>
              <a:rPr lang="pt-BR" dirty="0">
                <a:latin typeface="Times New Roman" pitchFamily="18" charset="0"/>
                <a:cs typeface="Times New Roman" pitchFamily="18" charset="0"/>
              </a:rPr>
              <a:t>desproporcionais</a:t>
            </a:r>
          </a:p>
        </p:txBody>
      </p:sp>
      <p:cxnSp>
        <p:nvCxnSpPr>
          <p:cNvPr id="40" name="Conector angulado 39"/>
          <p:cNvCxnSpPr>
            <a:stCxn id="8" idx="0"/>
            <a:endCxn id="34" idx="0"/>
          </p:cNvCxnSpPr>
          <p:nvPr/>
        </p:nvCxnSpPr>
        <p:spPr>
          <a:xfrm rot="16200000" flipH="1" flipV="1">
            <a:off x="7988002" y="-1145522"/>
            <a:ext cx="176968" cy="4194068"/>
          </a:xfrm>
          <a:prstGeom prst="bentConnector3">
            <a:avLst>
              <a:gd name="adj1" fmla="val -129176"/>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43" name="Retângulo de cantos arredondados 42"/>
          <p:cNvSpPr/>
          <p:nvPr/>
        </p:nvSpPr>
        <p:spPr>
          <a:xfrm>
            <a:off x="151288" y="3019012"/>
            <a:ext cx="2223422" cy="897990"/>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Achados prévios de pacientes com FA</a:t>
            </a:r>
          </a:p>
        </p:txBody>
      </p:sp>
      <p:sp>
        <p:nvSpPr>
          <p:cNvPr id="44" name="Retângulo de cantos arredondados 43"/>
          <p:cNvSpPr/>
          <p:nvPr/>
        </p:nvSpPr>
        <p:spPr>
          <a:xfrm>
            <a:off x="182975" y="4433620"/>
            <a:ext cx="2538481" cy="922182"/>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Comprometimento do parênquima hepático ≠</a:t>
            </a:r>
            <a:r>
              <a:rPr lang="pt-BR" dirty="0">
                <a:latin typeface="Arial"/>
                <a:cs typeface="Arial"/>
              </a:rPr>
              <a:t> </a:t>
            </a:r>
            <a:r>
              <a:rPr lang="pt-BR" dirty="0">
                <a:latin typeface="Times New Roman" panose="02020603050405020304" pitchFamily="18" charset="0"/>
                <a:cs typeface="Times New Roman" panose="02020603050405020304" pitchFamily="18" charset="0"/>
              </a:rPr>
              <a:t>processos inflamatórios</a:t>
            </a:r>
          </a:p>
        </p:txBody>
      </p:sp>
      <p:cxnSp>
        <p:nvCxnSpPr>
          <p:cNvPr id="45" name="Conector de seta reta 44"/>
          <p:cNvCxnSpPr>
            <a:stCxn id="43" idx="2"/>
            <a:endCxn id="44" idx="0"/>
          </p:cNvCxnSpPr>
          <p:nvPr/>
        </p:nvCxnSpPr>
        <p:spPr>
          <a:xfrm>
            <a:off x="1262999" y="3917002"/>
            <a:ext cx="189217" cy="516618"/>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48" name="Retângulo de cantos arredondados 47"/>
          <p:cNvSpPr/>
          <p:nvPr/>
        </p:nvSpPr>
        <p:spPr>
          <a:xfrm>
            <a:off x="4413403" y="3056919"/>
            <a:ext cx="2848931" cy="1120559"/>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Promoção de extensa apoptose </a:t>
            </a:r>
            <a:r>
              <a:rPr lang="pt-BR" dirty="0">
                <a:latin typeface="Arial"/>
                <a:cs typeface="Arial"/>
              </a:rPr>
              <a:t>→ </a:t>
            </a:r>
            <a:r>
              <a:rPr lang="pt-BR" dirty="0">
                <a:latin typeface="Times New Roman" panose="02020603050405020304" pitchFamily="18" charset="0"/>
                <a:cs typeface="Times New Roman" panose="02020603050405020304" pitchFamily="18" charset="0"/>
              </a:rPr>
              <a:t>não indução de uma resposta inflamatória significante</a:t>
            </a:r>
          </a:p>
        </p:txBody>
      </p:sp>
      <p:sp>
        <p:nvSpPr>
          <p:cNvPr id="52" name="Elipse 51"/>
          <p:cNvSpPr/>
          <p:nvPr/>
        </p:nvSpPr>
        <p:spPr>
          <a:xfrm>
            <a:off x="1733266" y="3440710"/>
            <a:ext cx="450376" cy="352979"/>
          </a:xfrm>
          <a:prstGeom prst="ellipse">
            <a:avLst/>
          </a:prstGeom>
          <a:noFill/>
          <a:ln>
            <a:solidFill>
              <a:srgbClr val="021F7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54" name="Conector reto 53"/>
          <p:cNvCxnSpPr>
            <a:stCxn id="52" idx="6"/>
            <a:endCxn id="48" idx="1"/>
          </p:cNvCxnSpPr>
          <p:nvPr/>
        </p:nvCxnSpPr>
        <p:spPr>
          <a:xfrm flipV="1">
            <a:off x="2183642" y="3617199"/>
            <a:ext cx="2229761" cy="1"/>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55" name="Retângulo 54"/>
          <p:cNvSpPr/>
          <p:nvPr/>
        </p:nvSpPr>
        <p:spPr>
          <a:xfrm>
            <a:off x="2364513" y="3186639"/>
            <a:ext cx="1869743" cy="63415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Perfil patogênico</a:t>
            </a:r>
          </a:p>
        </p:txBody>
      </p:sp>
      <p:sp>
        <p:nvSpPr>
          <p:cNvPr id="57" name="Retângulo de cantos arredondados 56"/>
          <p:cNvSpPr/>
          <p:nvPr/>
        </p:nvSpPr>
        <p:spPr>
          <a:xfrm>
            <a:off x="4569780" y="5771844"/>
            <a:ext cx="2536176" cy="897990"/>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Escassez de infiltrado inflamatório</a:t>
            </a:r>
          </a:p>
        </p:txBody>
      </p:sp>
      <p:cxnSp>
        <p:nvCxnSpPr>
          <p:cNvPr id="62" name="Conector reto 61"/>
          <p:cNvCxnSpPr>
            <a:stCxn id="48" idx="2"/>
            <a:endCxn id="57" idx="0"/>
          </p:cNvCxnSpPr>
          <p:nvPr/>
        </p:nvCxnSpPr>
        <p:spPr>
          <a:xfrm flipH="1">
            <a:off x="5837868" y="4177478"/>
            <a:ext cx="1" cy="1594366"/>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66" name="Retângulo 65"/>
          <p:cNvSpPr/>
          <p:nvPr/>
        </p:nvSpPr>
        <p:spPr>
          <a:xfrm rot="16200000">
            <a:off x="5096353" y="4782354"/>
            <a:ext cx="1263516" cy="63415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explicando</a:t>
            </a:r>
          </a:p>
        </p:txBody>
      </p:sp>
    </p:spTree>
    <p:extLst>
      <p:ext uri="{BB962C8B-B14F-4D97-AF65-F5344CB8AC3E}">
        <p14:creationId xmlns:p14="http://schemas.microsoft.com/office/powerpoint/2010/main" val="268265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ângulo de cantos arredondados 32"/>
          <p:cNvSpPr/>
          <p:nvPr/>
        </p:nvSpPr>
        <p:spPr>
          <a:xfrm>
            <a:off x="151289" y="1046496"/>
            <a:ext cx="2523672" cy="897990"/>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Nos casos de FD os processos de necrose e apoptose </a:t>
            </a:r>
          </a:p>
        </p:txBody>
      </p:sp>
      <p:sp>
        <p:nvSpPr>
          <p:cNvPr id="34" name="Retângulo de cantos arredondados 33"/>
          <p:cNvSpPr/>
          <p:nvPr/>
        </p:nvSpPr>
        <p:spPr>
          <a:xfrm>
            <a:off x="4616395" y="1039996"/>
            <a:ext cx="1798054" cy="910990"/>
          </a:xfrm>
          <a:prstGeom prst="roundRect">
            <a:avLst/>
          </a:prstGeom>
          <a:solidFill>
            <a:schemeClr val="accent3">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intensidade leve a moderada</a:t>
            </a:r>
          </a:p>
        </p:txBody>
      </p:sp>
      <p:cxnSp>
        <p:nvCxnSpPr>
          <p:cNvPr id="35" name="Conector de seta reta 34"/>
          <p:cNvCxnSpPr>
            <a:stCxn id="33" idx="3"/>
            <a:endCxn id="34" idx="1"/>
          </p:cNvCxnSpPr>
          <p:nvPr/>
        </p:nvCxnSpPr>
        <p:spPr>
          <a:xfrm>
            <a:off x="2674961" y="1495491"/>
            <a:ext cx="1941434" cy="0"/>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36" name="Retângulo 35"/>
          <p:cNvSpPr/>
          <p:nvPr/>
        </p:nvSpPr>
        <p:spPr>
          <a:xfrm>
            <a:off x="2906970" y="1178414"/>
            <a:ext cx="1402285" cy="63415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Associados </a:t>
            </a:r>
          </a:p>
          <a:p>
            <a:pPr algn="ctr"/>
            <a:r>
              <a:rPr lang="pt-BR" dirty="0">
                <a:latin typeface="Times New Roman" pitchFamily="18" charset="0"/>
                <a:cs typeface="Times New Roman" pitchFamily="18" charset="0"/>
              </a:rPr>
              <a:t>valores</a:t>
            </a:r>
          </a:p>
        </p:txBody>
      </p:sp>
      <p:sp>
        <p:nvSpPr>
          <p:cNvPr id="30" name="Retângulo de cantos arredondados 29"/>
          <p:cNvSpPr/>
          <p:nvPr/>
        </p:nvSpPr>
        <p:spPr>
          <a:xfrm>
            <a:off x="4283163" y="2366102"/>
            <a:ext cx="2464518" cy="910990"/>
          </a:xfrm>
          <a:prstGeom prst="roundRect">
            <a:avLst/>
          </a:prstGeom>
          <a:solidFill>
            <a:schemeClr val="accent3">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Limitação de células inflamatórias nas amostras é previsível</a:t>
            </a:r>
          </a:p>
        </p:txBody>
      </p:sp>
      <p:cxnSp>
        <p:nvCxnSpPr>
          <p:cNvPr id="31" name="Conector de seta reta 30"/>
          <p:cNvCxnSpPr>
            <a:stCxn id="34" idx="2"/>
            <a:endCxn id="30" idx="0"/>
          </p:cNvCxnSpPr>
          <p:nvPr/>
        </p:nvCxnSpPr>
        <p:spPr>
          <a:xfrm>
            <a:off x="5515422" y="1950986"/>
            <a:ext cx="0" cy="415116"/>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cxnSp>
        <p:nvCxnSpPr>
          <p:cNvPr id="15" name="Conector angulado 14"/>
          <p:cNvCxnSpPr>
            <a:stCxn id="33" idx="2"/>
            <a:endCxn id="41" idx="1"/>
          </p:cNvCxnSpPr>
          <p:nvPr/>
        </p:nvCxnSpPr>
        <p:spPr>
          <a:xfrm rot="16200000" flipH="1">
            <a:off x="603299" y="2754311"/>
            <a:ext cx="2393599" cy="773947"/>
          </a:xfrm>
          <a:prstGeom prst="bentConnector2">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41" name="Retângulo de cantos arredondados 40"/>
          <p:cNvSpPr/>
          <p:nvPr/>
        </p:nvSpPr>
        <p:spPr>
          <a:xfrm>
            <a:off x="2187072" y="3795140"/>
            <a:ext cx="2726116" cy="1085889"/>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Infecção por VFA e DENV </a:t>
            </a:r>
            <a:r>
              <a:rPr lang="pt-BR" dirty="0">
                <a:latin typeface="Arial"/>
                <a:cs typeface="Arial"/>
              </a:rPr>
              <a:t>→</a:t>
            </a:r>
            <a:r>
              <a:rPr lang="pt-BR" dirty="0">
                <a:latin typeface="Times New Roman" panose="02020603050405020304" pitchFamily="18" charset="0"/>
                <a:cs typeface="Times New Roman" panose="02020603050405020304" pitchFamily="18" charset="0"/>
              </a:rPr>
              <a:t> infiltrado inflamatório linfocitário</a:t>
            </a:r>
          </a:p>
        </p:txBody>
      </p:sp>
      <p:sp>
        <p:nvSpPr>
          <p:cNvPr id="46" name="Retângulo 45"/>
          <p:cNvSpPr/>
          <p:nvPr/>
        </p:nvSpPr>
        <p:spPr>
          <a:xfrm rot="16200000">
            <a:off x="863236" y="3382527"/>
            <a:ext cx="1402285" cy="63415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Associação</a:t>
            </a:r>
          </a:p>
        </p:txBody>
      </p:sp>
      <p:sp>
        <p:nvSpPr>
          <p:cNvPr id="42" name="Elipse 41"/>
          <p:cNvSpPr/>
          <p:nvPr/>
        </p:nvSpPr>
        <p:spPr>
          <a:xfrm>
            <a:off x="4653880" y="2666352"/>
            <a:ext cx="1337487" cy="332109"/>
          </a:xfrm>
          <a:prstGeom prst="ellipse">
            <a:avLst/>
          </a:prstGeom>
          <a:noFill/>
          <a:ln>
            <a:solidFill>
              <a:srgbClr val="021F7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56" name="Retângulo de cantos arredondados 55"/>
          <p:cNvSpPr/>
          <p:nvPr/>
        </p:nvSpPr>
        <p:spPr>
          <a:xfrm>
            <a:off x="7533581" y="1703049"/>
            <a:ext cx="1896999" cy="910990"/>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Base imunometabólica</a:t>
            </a:r>
          </a:p>
        </p:txBody>
      </p:sp>
      <p:cxnSp>
        <p:nvCxnSpPr>
          <p:cNvPr id="53" name="Conector angulado 52"/>
          <p:cNvCxnSpPr>
            <a:stCxn id="42" idx="7"/>
            <a:endCxn id="56" idx="1"/>
          </p:cNvCxnSpPr>
          <p:nvPr/>
        </p:nvCxnSpPr>
        <p:spPr>
          <a:xfrm rot="5400000" flipH="1" flipV="1">
            <a:off x="6386317" y="1567724"/>
            <a:ext cx="556444" cy="1738084"/>
          </a:xfrm>
          <a:prstGeom prst="bentConnector2">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64" name="Retângulo de cantos arredondados 63"/>
          <p:cNvSpPr/>
          <p:nvPr/>
        </p:nvSpPr>
        <p:spPr>
          <a:xfrm>
            <a:off x="10110716" y="1700465"/>
            <a:ext cx="1896999" cy="910990"/>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Demandas da infecção viral</a:t>
            </a:r>
          </a:p>
        </p:txBody>
      </p:sp>
      <p:cxnSp>
        <p:nvCxnSpPr>
          <p:cNvPr id="65" name="Conector reto 64"/>
          <p:cNvCxnSpPr>
            <a:stCxn id="56" idx="3"/>
            <a:endCxn id="64" idx="1"/>
          </p:cNvCxnSpPr>
          <p:nvPr/>
        </p:nvCxnSpPr>
        <p:spPr>
          <a:xfrm flipV="1">
            <a:off x="9430580" y="2155960"/>
            <a:ext cx="680136" cy="2584"/>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70" name="Retângulo de cantos arredondados 69"/>
          <p:cNvSpPr/>
          <p:nvPr/>
        </p:nvSpPr>
        <p:spPr>
          <a:xfrm>
            <a:off x="10110715" y="3008062"/>
            <a:ext cx="1896999" cy="910990"/>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Estresse celular</a:t>
            </a:r>
          </a:p>
        </p:txBody>
      </p:sp>
      <p:cxnSp>
        <p:nvCxnSpPr>
          <p:cNvPr id="71" name="Conector reto 70"/>
          <p:cNvCxnSpPr>
            <a:stCxn id="64" idx="2"/>
            <a:endCxn id="70" idx="0"/>
          </p:cNvCxnSpPr>
          <p:nvPr/>
        </p:nvCxnSpPr>
        <p:spPr>
          <a:xfrm flipH="1">
            <a:off x="11059215" y="2611455"/>
            <a:ext cx="1" cy="396607"/>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75" name="Retângulo de cantos arredondados 74"/>
          <p:cNvSpPr/>
          <p:nvPr/>
        </p:nvSpPr>
        <p:spPr>
          <a:xfrm>
            <a:off x="8120421" y="4846035"/>
            <a:ext cx="1678633" cy="456557"/>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err="1">
                <a:latin typeface="Times New Roman" panose="02020603050405020304" pitchFamily="18" charset="0"/>
                <a:cs typeface="Times New Roman" panose="02020603050405020304" pitchFamily="18" charset="0"/>
              </a:rPr>
              <a:t>EROs</a:t>
            </a:r>
            <a:endParaRPr lang="pt-BR" dirty="0">
              <a:latin typeface="Times New Roman" panose="02020603050405020304" pitchFamily="18" charset="0"/>
              <a:cs typeface="Times New Roman" panose="02020603050405020304" pitchFamily="18" charset="0"/>
            </a:endParaRPr>
          </a:p>
        </p:txBody>
      </p:sp>
      <p:cxnSp>
        <p:nvCxnSpPr>
          <p:cNvPr id="76" name="Conector angulado 75"/>
          <p:cNvCxnSpPr>
            <a:stCxn id="75" idx="3"/>
            <a:endCxn id="70" idx="2"/>
          </p:cNvCxnSpPr>
          <p:nvPr/>
        </p:nvCxnSpPr>
        <p:spPr>
          <a:xfrm flipV="1">
            <a:off x="9799054" y="3919052"/>
            <a:ext cx="1260161" cy="1155262"/>
          </a:xfrm>
          <a:prstGeom prst="bentConnector2">
            <a:avLst/>
          </a:prstGeom>
          <a:ln>
            <a:solidFill>
              <a:srgbClr val="021F72"/>
            </a:solidFill>
          </a:ln>
        </p:spPr>
        <p:style>
          <a:lnRef idx="1">
            <a:schemeClr val="accent1"/>
          </a:lnRef>
          <a:fillRef idx="0">
            <a:schemeClr val="accent1"/>
          </a:fillRef>
          <a:effectRef idx="0">
            <a:schemeClr val="accent1"/>
          </a:effectRef>
          <a:fontRef idx="minor">
            <a:schemeClr val="tx1"/>
          </a:fontRef>
        </p:style>
      </p:cxnSp>
      <p:cxnSp>
        <p:nvCxnSpPr>
          <p:cNvPr id="81" name="Conector angulado 80"/>
          <p:cNvCxnSpPr>
            <a:stCxn id="88" idx="3"/>
            <a:endCxn id="70" idx="2"/>
          </p:cNvCxnSpPr>
          <p:nvPr/>
        </p:nvCxnSpPr>
        <p:spPr>
          <a:xfrm flipV="1">
            <a:off x="9799054" y="3919052"/>
            <a:ext cx="1260161" cy="1865907"/>
          </a:xfrm>
          <a:prstGeom prst="bentConnector2">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85" name="Retângulo de cantos arredondados 84"/>
          <p:cNvSpPr/>
          <p:nvPr/>
        </p:nvSpPr>
        <p:spPr>
          <a:xfrm rot="5400000">
            <a:off x="10153933" y="4956512"/>
            <a:ext cx="2115345" cy="455495"/>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Desencadeamento</a:t>
            </a:r>
          </a:p>
        </p:txBody>
      </p:sp>
      <p:sp>
        <p:nvSpPr>
          <p:cNvPr id="88" name="Retângulo de cantos arredondados 87"/>
          <p:cNvSpPr/>
          <p:nvPr/>
        </p:nvSpPr>
        <p:spPr>
          <a:xfrm>
            <a:off x="8120421" y="5556680"/>
            <a:ext cx="1678633" cy="456557"/>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morte celular</a:t>
            </a:r>
          </a:p>
        </p:txBody>
      </p:sp>
      <p:sp>
        <p:nvSpPr>
          <p:cNvPr id="89" name="Retângulo de cantos arredondados 88"/>
          <p:cNvSpPr/>
          <p:nvPr/>
        </p:nvSpPr>
        <p:spPr>
          <a:xfrm>
            <a:off x="8122693" y="6230461"/>
            <a:ext cx="1678633" cy="456557"/>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inflamação</a:t>
            </a:r>
          </a:p>
        </p:txBody>
      </p:sp>
      <p:cxnSp>
        <p:nvCxnSpPr>
          <p:cNvPr id="91" name="Conector angulado 90"/>
          <p:cNvCxnSpPr>
            <a:stCxn id="89" idx="3"/>
            <a:endCxn id="70" idx="2"/>
          </p:cNvCxnSpPr>
          <p:nvPr/>
        </p:nvCxnSpPr>
        <p:spPr>
          <a:xfrm flipV="1">
            <a:off x="9801326" y="3919052"/>
            <a:ext cx="1257889" cy="2539688"/>
          </a:xfrm>
          <a:prstGeom prst="bentConnector2">
            <a:avLst/>
          </a:prstGeom>
          <a:ln>
            <a:solidFill>
              <a:srgbClr val="021F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tângulo de cantos arredondados 55"/>
          <p:cNvSpPr/>
          <p:nvPr/>
        </p:nvSpPr>
        <p:spPr>
          <a:xfrm>
            <a:off x="7682771" y="896311"/>
            <a:ext cx="1896999" cy="910990"/>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Em nosso estudo</a:t>
            </a:r>
          </a:p>
        </p:txBody>
      </p:sp>
      <p:sp>
        <p:nvSpPr>
          <p:cNvPr id="94" name="Retângulo de cantos arredondados 93"/>
          <p:cNvSpPr/>
          <p:nvPr/>
        </p:nvSpPr>
        <p:spPr>
          <a:xfrm>
            <a:off x="201320" y="995639"/>
            <a:ext cx="1586537" cy="707410"/>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de FC</a:t>
            </a:r>
          </a:p>
        </p:txBody>
      </p:sp>
      <p:sp>
        <p:nvSpPr>
          <p:cNvPr id="95" name="Retângulo de cantos arredondados 94"/>
          <p:cNvSpPr/>
          <p:nvPr/>
        </p:nvSpPr>
        <p:spPr>
          <a:xfrm>
            <a:off x="3850391" y="901396"/>
            <a:ext cx="2837019" cy="895896"/>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Respostas inflamatórias extensivas</a:t>
            </a:r>
          </a:p>
        </p:txBody>
      </p:sp>
      <p:cxnSp>
        <p:nvCxnSpPr>
          <p:cNvPr id="28" name="Conector de seta reta 27"/>
          <p:cNvCxnSpPr>
            <a:stCxn id="94" idx="3"/>
            <a:endCxn id="95" idx="1"/>
          </p:cNvCxnSpPr>
          <p:nvPr/>
        </p:nvCxnSpPr>
        <p:spPr>
          <a:xfrm>
            <a:off x="1787857" y="1349344"/>
            <a:ext cx="2062534" cy="0"/>
          </a:xfrm>
          <a:prstGeom prst="straightConnector1">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32" name="Retângulo de cantos arredondados 31"/>
          <p:cNvSpPr/>
          <p:nvPr/>
        </p:nvSpPr>
        <p:spPr>
          <a:xfrm>
            <a:off x="1653654" y="5574425"/>
            <a:ext cx="2726116" cy="1085889"/>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Casos humanos e modelos animais infectados pelo CHIKV</a:t>
            </a:r>
          </a:p>
        </p:txBody>
      </p:sp>
      <p:sp>
        <p:nvSpPr>
          <p:cNvPr id="29" name="Retângulo de cantos arredondados 28"/>
          <p:cNvSpPr/>
          <p:nvPr/>
        </p:nvSpPr>
        <p:spPr>
          <a:xfrm>
            <a:off x="1465157" y="3380694"/>
            <a:ext cx="2282849" cy="855503"/>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Afecções musculoesqueléticas</a:t>
            </a:r>
          </a:p>
        </p:txBody>
      </p:sp>
      <p:sp>
        <p:nvSpPr>
          <p:cNvPr id="2" name="Retângulo 1"/>
          <p:cNvSpPr/>
          <p:nvPr/>
        </p:nvSpPr>
        <p:spPr>
          <a:xfrm>
            <a:off x="1828801" y="980854"/>
            <a:ext cx="1555562" cy="36849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caracterizados</a:t>
            </a:r>
          </a:p>
        </p:txBody>
      </p:sp>
      <p:cxnSp>
        <p:nvCxnSpPr>
          <p:cNvPr id="13" name="Conector angulado 12"/>
          <p:cNvCxnSpPr>
            <a:stCxn id="95" idx="2"/>
            <a:endCxn id="29" idx="0"/>
          </p:cNvCxnSpPr>
          <p:nvPr/>
        </p:nvCxnSpPr>
        <p:spPr>
          <a:xfrm rot="5400000">
            <a:off x="3146041" y="1257834"/>
            <a:ext cx="1583402" cy="2662319"/>
          </a:xfrm>
          <a:prstGeom prst="bentConnector3">
            <a:avLst>
              <a:gd name="adj1" fmla="val 50000"/>
            </a:avLst>
          </a:prstGeom>
          <a:ln>
            <a:solidFill>
              <a:srgbClr val="021F72"/>
            </a:solidFill>
            <a:tailEnd type="arrow"/>
          </a:ln>
        </p:spPr>
        <p:style>
          <a:lnRef idx="1">
            <a:schemeClr val="accent1"/>
          </a:lnRef>
          <a:fillRef idx="0">
            <a:schemeClr val="accent1"/>
          </a:fillRef>
          <a:effectRef idx="0">
            <a:schemeClr val="accent1"/>
          </a:effectRef>
          <a:fontRef idx="minor">
            <a:schemeClr val="tx1"/>
          </a:fontRef>
        </p:style>
      </p:cxnSp>
      <p:sp>
        <p:nvSpPr>
          <p:cNvPr id="45" name="Retângulo 44"/>
          <p:cNvSpPr/>
          <p:nvPr/>
        </p:nvSpPr>
        <p:spPr>
          <a:xfrm>
            <a:off x="4206669" y="2161980"/>
            <a:ext cx="1083565" cy="36849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associada</a:t>
            </a:r>
          </a:p>
        </p:txBody>
      </p:sp>
      <p:cxnSp>
        <p:nvCxnSpPr>
          <p:cNvPr id="54" name="Conector reto 53"/>
          <p:cNvCxnSpPr>
            <a:stCxn id="95" idx="3"/>
            <a:endCxn id="56" idx="1"/>
          </p:cNvCxnSpPr>
          <p:nvPr/>
        </p:nvCxnSpPr>
        <p:spPr>
          <a:xfrm>
            <a:off x="6687410" y="1349344"/>
            <a:ext cx="995361" cy="2462"/>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57" name="Retângulo de cantos arredondados 56"/>
          <p:cNvSpPr/>
          <p:nvPr/>
        </p:nvSpPr>
        <p:spPr>
          <a:xfrm>
            <a:off x="7573084" y="2206795"/>
            <a:ext cx="2116373" cy="910990"/>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Envolvimento inflamatório hepático nos de FC</a:t>
            </a:r>
          </a:p>
        </p:txBody>
      </p:sp>
      <p:cxnSp>
        <p:nvCxnSpPr>
          <p:cNvPr id="58" name="Conector reto 57"/>
          <p:cNvCxnSpPr>
            <a:stCxn id="56" idx="2"/>
            <a:endCxn id="57" idx="0"/>
          </p:cNvCxnSpPr>
          <p:nvPr/>
        </p:nvCxnSpPr>
        <p:spPr>
          <a:xfrm>
            <a:off x="8631271" y="1807301"/>
            <a:ext cx="0" cy="399494"/>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61" name="Retângulo de cantos arredondados 60"/>
          <p:cNvSpPr/>
          <p:nvPr/>
        </p:nvSpPr>
        <p:spPr>
          <a:xfrm>
            <a:off x="10183596" y="2204822"/>
            <a:ext cx="1896999" cy="910990"/>
          </a:xfrm>
          <a:prstGeom prst="roundRect">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Intensidade leve</a:t>
            </a:r>
          </a:p>
        </p:txBody>
      </p:sp>
      <p:cxnSp>
        <p:nvCxnSpPr>
          <p:cNvPr id="66" name="Conector reto 65"/>
          <p:cNvCxnSpPr>
            <a:stCxn id="61" idx="1"/>
            <a:endCxn id="57" idx="3"/>
          </p:cNvCxnSpPr>
          <p:nvPr/>
        </p:nvCxnSpPr>
        <p:spPr>
          <a:xfrm flipH="1">
            <a:off x="9689457" y="2660317"/>
            <a:ext cx="494139" cy="1973"/>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cxnSp>
        <p:nvCxnSpPr>
          <p:cNvPr id="48" name="Conector angulado 47"/>
          <p:cNvCxnSpPr>
            <a:stCxn id="94" idx="2"/>
            <a:endCxn id="32" idx="1"/>
          </p:cNvCxnSpPr>
          <p:nvPr/>
        </p:nvCxnSpPr>
        <p:spPr>
          <a:xfrm rot="16200000" flipH="1">
            <a:off x="-883039" y="3580676"/>
            <a:ext cx="4414321" cy="659065"/>
          </a:xfrm>
          <a:prstGeom prst="bentConnector2">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72" name="Retângulo de cantos arredondados 71"/>
          <p:cNvSpPr/>
          <p:nvPr/>
        </p:nvSpPr>
        <p:spPr>
          <a:xfrm>
            <a:off x="6524433" y="5574424"/>
            <a:ext cx="3369744" cy="1085889"/>
          </a:xfrm>
          <a:prstGeom prst="roundRect">
            <a:avLst/>
          </a:prstGeom>
          <a:solidFill>
            <a:schemeClr val="accent1">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pt-BR" dirty="0">
                <a:latin typeface="Times New Roman" panose="02020603050405020304" pitchFamily="18" charset="0"/>
                <a:cs typeface="Times New Roman" panose="02020603050405020304" pitchFamily="18" charset="0"/>
              </a:rPr>
              <a:t>Focos de infiltrado inflamatório leve composto de células inflamatórias mistas</a:t>
            </a:r>
          </a:p>
        </p:txBody>
      </p:sp>
      <p:cxnSp>
        <p:nvCxnSpPr>
          <p:cNvPr id="73" name="Conector reto 72"/>
          <p:cNvCxnSpPr>
            <a:stCxn id="32" idx="3"/>
            <a:endCxn id="72" idx="1"/>
          </p:cNvCxnSpPr>
          <p:nvPr/>
        </p:nvCxnSpPr>
        <p:spPr>
          <a:xfrm flipV="1">
            <a:off x="4379770" y="6117369"/>
            <a:ext cx="2144663" cy="1"/>
          </a:xfrm>
          <a:prstGeom prst="line">
            <a:avLst/>
          </a:prstGeom>
          <a:ln>
            <a:solidFill>
              <a:srgbClr val="021F72"/>
            </a:solidFill>
          </a:ln>
        </p:spPr>
        <p:style>
          <a:lnRef idx="1">
            <a:schemeClr val="accent1"/>
          </a:lnRef>
          <a:fillRef idx="0">
            <a:schemeClr val="accent1"/>
          </a:fillRef>
          <a:effectRef idx="0">
            <a:schemeClr val="accent1"/>
          </a:effectRef>
          <a:fontRef idx="minor">
            <a:schemeClr val="tx1"/>
          </a:fontRef>
        </p:style>
      </p:cxnSp>
      <p:sp>
        <p:nvSpPr>
          <p:cNvPr id="77" name="Retângulo 76"/>
          <p:cNvSpPr/>
          <p:nvPr/>
        </p:nvSpPr>
        <p:spPr>
          <a:xfrm>
            <a:off x="4389621" y="5752338"/>
            <a:ext cx="2093066" cy="74399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dirty="0">
                <a:latin typeface="Times New Roman" pitchFamily="18" charset="0"/>
                <a:cs typeface="Times New Roman" pitchFamily="18" charset="0"/>
              </a:rPr>
              <a:t>Apresentaram</a:t>
            </a:r>
          </a:p>
          <a:p>
            <a:pPr algn="ctr"/>
            <a:r>
              <a:rPr lang="pt-BR" dirty="0">
                <a:latin typeface="Times New Roman" pitchFamily="18" charset="0"/>
                <a:cs typeface="Times New Roman" pitchFamily="18" charset="0"/>
              </a:rPr>
              <a:t>Tecido hepático</a:t>
            </a:r>
          </a:p>
        </p:txBody>
      </p:sp>
    </p:spTree>
    <p:extLst>
      <p:ext uri="{BB962C8B-B14F-4D97-AF65-F5344CB8AC3E}">
        <p14:creationId xmlns:p14="http://schemas.microsoft.com/office/powerpoint/2010/main" val="90320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4154016" y="116632"/>
            <a:ext cx="0" cy="6741368"/>
          </a:xfrm>
          <a:prstGeom prst="line">
            <a:avLst/>
          </a:prstGeom>
          <a:ln w="38100">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2" descr="Área da Superfície de um Corpo Humano - Brasil Escol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66" t="4196" r="50000" b="4168"/>
          <a:stretch/>
        </p:blipFill>
        <p:spPr bwMode="auto">
          <a:xfrm>
            <a:off x="27960" y="895072"/>
            <a:ext cx="504056" cy="16417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or que beber álcool eleva o risco de ser picado por mosquito? | VEJ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79" y="945229"/>
            <a:ext cx="864941" cy="576064"/>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514592" y="1575712"/>
            <a:ext cx="3293133" cy="954107"/>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Inoculação do vírus – pele</a:t>
            </a:r>
          </a:p>
          <a:p>
            <a:pPr algn="just"/>
            <a:r>
              <a:rPr lang="pt-BR" sz="1400" dirty="0">
                <a:latin typeface="Times New Roman" pitchFamily="18" charset="0"/>
                <a:cs typeface="Times New Roman" pitchFamily="18" charset="0"/>
              </a:rPr>
              <a:t>Contato com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imunes </a:t>
            </a:r>
          </a:p>
          <a:p>
            <a:pPr algn="just"/>
            <a:r>
              <a:rPr lang="pt-BR" sz="1400" dirty="0">
                <a:latin typeface="Times New Roman" pitchFamily="18" charset="0"/>
                <a:cs typeface="Times New Roman" pitchFamily="18" charset="0"/>
              </a:rPr>
              <a:t>(</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dendríticas, </a:t>
            </a:r>
          </a:p>
          <a:p>
            <a:pPr algn="just"/>
            <a:r>
              <a:rPr lang="pt-BR" sz="1400" dirty="0">
                <a:latin typeface="Times New Roman" pitchFamily="18" charset="0"/>
                <a:cs typeface="Times New Roman" pitchFamily="18" charset="0"/>
              </a:rPr>
              <a:t>macrófagos/monócitos, outras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alvo)</a:t>
            </a:r>
          </a:p>
        </p:txBody>
      </p:sp>
      <p:pic>
        <p:nvPicPr>
          <p:cNvPr id="9" name="Picture 8" descr="Sistema imunológico: o que é, resumo e imunidade - Toda Matéria"/>
          <p:cNvPicPr>
            <a:picLocks noChangeAspect="1" noChangeArrowheads="1"/>
          </p:cNvPicPr>
          <p:nvPr/>
        </p:nvPicPr>
        <p:blipFill rotWithShape="1">
          <a:blip r:embed="rId4">
            <a:extLst>
              <a:ext uri="{28A0092B-C50C-407E-A947-70E740481C1C}">
                <a14:useLocalDpi xmlns:a14="http://schemas.microsoft.com/office/drawing/2010/main" val="0"/>
              </a:ext>
            </a:extLst>
          </a:blip>
          <a:srcRect t="1319" r="64876" b="34339"/>
          <a:stretch/>
        </p:blipFill>
        <p:spPr bwMode="auto">
          <a:xfrm>
            <a:off x="55577" y="2495511"/>
            <a:ext cx="2107712" cy="1758905"/>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557808" y="4331696"/>
            <a:ext cx="2294384" cy="523220"/>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Transporte do vírus por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imunes p/ gânglios linfáticos</a:t>
            </a:r>
          </a:p>
        </p:txBody>
      </p:sp>
      <p:pic>
        <p:nvPicPr>
          <p:cNvPr id="11" name="Picture 8" descr="Sistema imunológico: o que é, resumo e imunidade - Toda Matéria"/>
          <p:cNvPicPr>
            <a:picLocks noChangeAspect="1" noChangeArrowheads="1"/>
          </p:cNvPicPr>
          <p:nvPr/>
        </p:nvPicPr>
        <p:blipFill rotWithShape="1">
          <a:blip r:embed="rId4">
            <a:extLst>
              <a:ext uri="{28A0092B-C50C-407E-A947-70E740481C1C}">
                <a14:useLocalDpi xmlns:a14="http://schemas.microsoft.com/office/drawing/2010/main" val="0"/>
              </a:ext>
            </a:extLst>
          </a:blip>
          <a:srcRect l="40298" t="18865" r="2905" b="13222"/>
          <a:stretch/>
        </p:blipFill>
        <p:spPr bwMode="auto">
          <a:xfrm>
            <a:off x="173148" y="4940007"/>
            <a:ext cx="2316983" cy="1262097"/>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p:cNvSpPr txBox="1"/>
          <p:nvPr/>
        </p:nvSpPr>
        <p:spPr>
          <a:xfrm>
            <a:off x="35495" y="6242241"/>
            <a:ext cx="3335501" cy="523220"/>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Amplificação viral – viremia robusta</a:t>
            </a:r>
          </a:p>
          <a:p>
            <a:pPr algn="just"/>
            <a:r>
              <a:rPr lang="pt-BR" sz="1400" dirty="0">
                <a:latin typeface="Times New Roman" pitchFamily="18" charset="0"/>
                <a:cs typeface="Times New Roman" pitchFamily="18" charset="0"/>
              </a:rPr>
              <a:t>Ativação de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a:t>
            </a:r>
            <a:r>
              <a:rPr lang="pt-BR" sz="1400" dirty="0" err="1">
                <a:latin typeface="Times New Roman" pitchFamily="18" charset="0"/>
                <a:cs typeface="Times New Roman" pitchFamily="18" charset="0"/>
              </a:rPr>
              <a:t>Naive</a:t>
            </a:r>
            <a:r>
              <a:rPr lang="pt-BR" sz="1400" dirty="0">
                <a:latin typeface="Times New Roman" pitchFamily="18" charset="0"/>
                <a:cs typeface="Times New Roman" pitchFamily="18" charset="0"/>
              </a:rPr>
              <a:t> (CD4</a:t>
            </a:r>
            <a:r>
              <a:rPr lang="pt-BR" sz="1400" baseline="30000" dirty="0">
                <a:latin typeface="Times New Roman" pitchFamily="18" charset="0"/>
                <a:cs typeface="Times New Roman" pitchFamily="18" charset="0"/>
              </a:rPr>
              <a:t>+</a:t>
            </a:r>
            <a:r>
              <a:rPr lang="pt-BR" sz="1400" dirty="0">
                <a:latin typeface="Times New Roman" pitchFamily="18" charset="0"/>
                <a:cs typeface="Times New Roman" pitchFamily="18" charset="0"/>
              </a:rPr>
              <a:t> / CD8</a:t>
            </a:r>
            <a:r>
              <a:rPr lang="pt-BR" sz="1400" baseline="30000" dirty="0">
                <a:latin typeface="Times New Roman" pitchFamily="18" charset="0"/>
                <a:cs typeface="Times New Roman" pitchFamily="18" charset="0"/>
              </a:rPr>
              <a:t>+</a:t>
            </a:r>
            <a:r>
              <a:rPr lang="pt-BR" sz="1400" dirty="0">
                <a:latin typeface="Times New Roman" pitchFamily="18" charset="0"/>
                <a:cs typeface="Times New Roman" pitchFamily="18" charset="0"/>
              </a:rPr>
              <a:t>)</a:t>
            </a:r>
          </a:p>
        </p:txBody>
      </p:sp>
      <p:sp>
        <p:nvSpPr>
          <p:cNvPr id="13" name="Retângulo de cantos arredondados 12"/>
          <p:cNvSpPr/>
          <p:nvPr/>
        </p:nvSpPr>
        <p:spPr>
          <a:xfrm>
            <a:off x="35496" y="56878"/>
            <a:ext cx="3976946"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(A) FEBRE AMARELA</a:t>
            </a:r>
          </a:p>
        </p:txBody>
      </p:sp>
      <p:cxnSp>
        <p:nvCxnSpPr>
          <p:cNvPr id="14" name="Conector reto 13"/>
          <p:cNvCxnSpPr/>
          <p:nvPr/>
        </p:nvCxnSpPr>
        <p:spPr>
          <a:xfrm>
            <a:off x="8387168" y="118904"/>
            <a:ext cx="0" cy="6741368"/>
          </a:xfrm>
          <a:prstGeom prst="line">
            <a:avLst/>
          </a:prstGeom>
          <a:ln w="38100">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5" name="Picture 2" descr="Área da Superfície de um Corpo Humano - Brasil Escol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66" t="4196" r="50000" b="4168"/>
          <a:stretch/>
        </p:blipFill>
        <p:spPr bwMode="auto">
          <a:xfrm>
            <a:off x="4261112" y="897344"/>
            <a:ext cx="504056" cy="1641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or que beber álcool eleva o risco de ser picado por mosquito? | VEJ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331" y="947501"/>
            <a:ext cx="864941" cy="576064"/>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p:cNvSpPr txBox="1"/>
          <p:nvPr/>
        </p:nvSpPr>
        <p:spPr>
          <a:xfrm>
            <a:off x="4747744" y="1577984"/>
            <a:ext cx="3293133" cy="954107"/>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Inoculação do vírus – pele</a:t>
            </a:r>
          </a:p>
          <a:p>
            <a:pPr algn="just"/>
            <a:r>
              <a:rPr lang="pt-BR" sz="1400" dirty="0">
                <a:latin typeface="Times New Roman" pitchFamily="18" charset="0"/>
                <a:cs typeface="Times New Roman" pitchFamily="18" charset="0"/>
              </a:rPr>
              <a:t>Contato com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imunes </a:t>
            </a:r>
          </a:p>
          <a:p>
            <a:pPr algn="just"/>
            <a:r>
              <a:rPr lang="pt-BR" sz="1400" dirty="0">
                <a:latin typeface="Times New Roman" pitchFamily="18" charset="0"/>
                <a:cs typeface="Times New Roman" pitchFamily="18" charset="0"/>
              </a:rPr>
              <a:t>(</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dendríticas, </a:t>
            </a:r>
          </a:p>
          <a:p>
            <a:pPr algn="just"/>
            <a:r>
              <a:rPr lang="pt-BR" sz="1400" dirty="0">
                <a:latin typeface="Times New Roman" pitchFamily="18" charset="0"/>
                <a:cs typeface="Times New Roman" pitchFamily="18" charset="0"/>
              </a:rPr>
              <a:t>macrófagos/monócitos, outras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alvo)</a:t>
            </a:r>
          </a:p>
        </p:txBody>
      </p:sp>
      <p:pic>
        <p:nvPicPr>
          <p:cNvPr id="18" name="Picture 8" descr="Sistema imunológico: o que é, resumo e imunidade - Toda Matéria"/>
          <p:cNvPicPr>
            <a:picLocks noChangeAspect="1" noChangeArrowheads="1"/>
          </p:cNvPicPr>
          <p:nvPr/>
        </p:nvPicPr>
        <p:blipFill rotWithShape="1">
          <a:blip r:embed="rId4">
            <a:extLst>
              <a:ext uri="{28A0092B-C50C-407E-A947-70E740481C1C}">
                <a14:useLocalDpi xmlns:a14="http://schemas.microsoft.com/office/drawing/2010/main" val="0"/>
              </a:ext>
            </a:extLst>
          </a:blip>
          <a:srcRect t="1319" r="64876" b="34339"/>
          <a:stretch/>
        </p:blipFill>
        <p:spPr bwMode="auto">
          <a:xfrm>
            <a:off x="4288729" y="2497783"/>
            <a:ext cx="2107712" cy="1758905"/>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8"/>
          <p:cNvSpPr txBox="1"/>
          <p:nvPr/>
        </p:nvSpPr>
        <p:spPr>
          <a:xfrm>
            <a:off x="4790960" y="4333968"/>
            <a:ext cx="2294384" cy="523220"/>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Transporte do vírus por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imunes p/ gânglios linfáticos</a:t>
            </a:r>
          </a:p>
        </p:txBody>
      </p:sp>
      <p:pic>
        <p:nvPicPr>
          <p:cNvPr id="20" name="Picture 8" descr="Sistema imunológico: o que é, resumo e imunidade - Toda Matéria"/>
          <p:cNvPicPr>
            <a:picLocks noChangeAspect="1" noChangeArrowheads="1"/>
          </p:cNvPicPr>
          <p:nvPr/>
        </p:nvPicPr>
        <p:blipFill rotWithShape="1">
          <a:blip r:embed="rId4">
            <a:extLst>
              <a:ext uri="{28A0092B-C50C-407E-A947-70E740481C1C}">
                <a14:useLocalDpi xmlns:a14="http://schemas.microsoft.com/office/drawing/2010/main" val="0"/>
              </a:ext>
            </a:extLst>
          </a:blip>
          <a:srcRect l="40298" t="18865" r="2905" b="13222"/>
          <a:stretch/>
        </p:blipFill>
        <p:spPr bwMode="auto">
          <a:xfrm>
            <a:off x="4406300" y="4942279"/>
            <a:ext cx="2316983" cy="1262097"/>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p:cNvSpPr txBox="1"/>
          <p:nvPr/>
        </p:nvSpPr>
        <p:spPr>
          <a:xfrm>
            <a:off x="4268647" y="6244513"/>
            <a:ext cx="3335501" cy="523220"/>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Amplificação viral – viremia robusta</a:t>
            </a:r>
          </a:p>
          <a:p>
            <a:pPr algn="just"/>
            <a:r>
              <a:rPr lang="pt-BR" sz="1400" dirty="0">
                <a:latin typeface="Times New Roman" pitchFamily="18" charset="0"/>
                <a:cs typeface="Times New Roman" pitchFamily="18" charset="0"/>
              </a:rPr>
              <a:t>Ativação de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a:t>
            </a:r>
            <a:r>
              <a:rPr lang="pt-BR" sz="1400" dirty="0" err="1">
                <a:latin typeface="Times New Roman" pitchFamily="18" charset="0"/>
                <a:cs typeface="Times New Roman" pitchFamily="18" charset="0"/>
              </a:rPr>
              <a:t>Naive</a:t>
            </a:r>
            <a:r>
              <a:rPr lang="pt-BR" sz="1400" dirty="0">
                <a:latin typeface="Times New Roman" pitchFamily="18" charset="0"/>
                <a:cs typeface="Times New Roman" pitchFamily="18" charset="0"/>
              </a:rPr>
              <a:t> (CD4</a:t>
            </a:r>
            <a:r>
              <a:rPr lang="pt-BR" sz="1400" baseline="30000" dirty="0">
                <a:latin typeface="Times New Roman" pitchFamily="18" charset="0"/>
                <a:cs typeface="Times New Roman" pitchFamily="18" charset="0"/>
              </a:rPr>
              <a:t>+</a:t>
            </a:r>
            <a:r>
              <a:rPr lang="pt-BR" sz="1400" dirty="0">
                <a:latin typeface="Times New Roman" pitchFamily="18" charset="0"/>
                <a:cs typeface="Times New Roman" pitchFamily="18" charset="0"/>
              </a:rPr>
              <a:t> / CD8</a:t>
            </a:r>
            <a:r>
              <a:rPr lang="pt-BR" sz="1400" baseline="30000" dirty="0">
                <a:latin typeface="Times New Roman" pitchFamily="18" charset="0"/>
                <a:cs typeface="Times New Roman" pitchFamily="18" charset="0"/>
              </a:rPr>
              <a:t>+</a:t>
            </a:r>
            <a:r>
              <a:rPr lang="pt-BR" sz="1400" dirty="0">
                <a:latin typeface="Times New Roman" pitchFamily="18" charset="0"/>
                <a:cs typeface="Times New Roman" pitchFamily="18" charset="0"/>
              </a:rPr>
              <a:t>)</a:t>
            </a:r>
          </a:p>
        </p:txBody>
      </p:sp>
      <p:sp>
        <p:nvSpPr>
          <p:cNvPr id="22" name="Retângulo de cantos arredondados 21"/>
          <p:cNvSpPr/>
          <p:nvPr/>
        </p:nvSpPr>
        <p:spPr>
          <a:xfrm>
            <a:off x="4268648" y="59150"/>
            <a:ext cx="3976946"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(B) FEBRE DA DENGUE</a:t>
            </a:r>
          </a:p>
        </p:txBody>
      </p:sp>
      <p:pic>
        <p:nvPicPr>
          <p:cNvPr id="24" name="Picture 2" descr="Área da Superfície de um Corpo Humano - Brasil Escol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66" t="4196" r="50000" b="4168"/>
          <a:stretch/>
        </p:blipFill>
        <p:spPr bwMode="auto">
          <a:xfrm>
            <a:off x="8546584" y="897344"/>
            <a:ext cx="504056" cy="1641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Por que beber álcool eleva o risco de ser picado por mosquito? | VEJ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1803" y="947501"/>
            <a:ext cx="864941" cy="576064"/>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p:cNvSpPr txBox="1"/>
          <p:nvPr/>
        </p:nvSpPr>
        <p:spPr>
          <a:xfrm>
            <a:off x="9033216" y="1577984"/>
            <a:ext cx="3293133" cy="954107"/>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Inoculação do vírus – pele</a:t>
            </a:r>
          </a:p>
          <a:p>
            <a:pPr algn="just"/>
            <a:r>
              <a:rPr lang="pt-BR" sz="1400" dirty="0">
                <a:latin typeface="Times New Roman" pitchFamily="18" charset="0"/>
                <a:cs typeface="Times New Roman" pitchFamily="18" charset="0"/>
              </a:rPr>
              <a:t>Contato com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imunes </a:t>
            </a:r>
          </a:p>
          <a:p>
            <a:pPr algn="just"/>
            <a:r>
              <a:rPr lang="pt-BR" sz="1400" dirty="0">
                <a:latin typeface="Times New Roman" pitchFamily="18" charset="0"/>
                <a:cs typeface="Times New Roman" pitchFamily="18" charset="0"/>
              </a:rPr>
              <a:t>(</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dendríticas, </a:t>
            </a:r>
          </a:p>
          <a:p>
            <a:pPr algn="just"/>
            <a:r>
              <a:rPr lang="pt-BR" sz="1400" dirty="0">
                <a:latin typeface="Times New Roman" pitchFamily="18" charset="0"/>
                <a:cs typeface="Times New Roman" pitchFamily="18" charset="0"/>
              </a:rPr>
              <a:t>macrófagos/monócitos, outras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alvo)</a:t>
            </a:r>
          </a:p>
        </p:txBody>
      </p:sp>
      <p:pic>
        <p:nvPicPr>
          <p:cNvPr id="27" name="Picture 8" descr="Sistema imunológico: o que é, resumo e imunidade - Toda Matéria"/>
          <p:cNvPicPr>
            <a:picLocks noChangeAspect="1" noChangeArrowheads="1"/>
          </p:cNvPicPr>
          <p:nvPr/>
        </p:nvPicPr>
        <p:blipFill rotWithShape="1">
          <a:blip r:embed="rId4">
            <a:extLst>
              <a:ext uri="{28A0092B-C50C-407E-A947-70E740481C1C}">
                <a14:useLocalDpi xmlns:a14="http://schemas.microsoft.com/office/drawing/2010/main" val="0"/>
              </a:ext>
            </a:extLst>
          </a:blip>
          <a:srcRect t="1319" r="64876" b="34339"/>
          <a:stretch/>
        </p:blipFill>
        <p:spPr bwMode="auto">
          <a:xfrm>
            <a:off x="8574201" y="2497783"/>
            <a:ext cx="2107712" cy="1758905"/>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p:cNvSpPr txBox="1"/>
          <p:nvPr/>
        </p:nvSpPr>
        <p:spPr>
          <a:xfrm>
            <a:off x="9076432" y="4333968"/>
            <a:ext cx="2294384" cy="523220"/>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Transporte do vírus por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imunes p/ gânglios linfáticos</a:t>
            </a:r>
          </a:p>
        </p:txBody>
      </p:sp>
      <p:pic>
        <p:nvPicPr>
          <p:cNvPr id="29" name="Picture 8" descr="Sistema imunológico: o que é, resumo e imunidade - Toda Matéria"/>
          <p:cNvPicPr>
            <a:picLocks noChangeAspect="1" noChangeArrowheads="1"/>
          </p:cNvPicPr>
          <p:nvPr/>
        </p:nvPicPr>
        <p:blipFill rotWithShape="1">
          <a:blip r:embed="rId4">
            <a:extLst>
              <a:ext uri="{28A0092B-C50C-407E-A947-70E740481C1C}">
                <a14:useLocalDpi xmlns:a14="http://schemas.microsoft.com/office/drawing/2010/main" val="0"/>
              </a:ext>
            </a:extLst>
          </a:blip>
          <a:srcRect l="40298" t="18865" r="2905" b="13222"/>
          <a:stretch/>
        </p:blipFill>
        <p:spPr bwMode="auto">
          <a:xfrm>
            <a:off x="8691772" y="4942279"/>
            <a:ext cx="2316983" cy="1262097"/>
          </a:xfrm>
          <a:prstGeom prst="rect">
            <a:avLst/>
          </a:prstGeom>
          <a:noFill/>
          <a:extLst>
            <a:ext uri="{909E8E84-426E-40DD-AFC4-6F175D3DCCD1}">
              <a14:hiddenFill xmlns:a14="http://schemas.microsoft.com/office/drawing/2010/main">
                <a:solidFill>
                  <a:srgbClr val="FFFFFF"/>
                </a:solidFill>
              </a14:hiddenFill>
            </a:ext>
          </a:extLst>
        </p:spPr>
      </p:pic>
      <p:sp>
        <p:nvSpPr>
          <p:cNvPr id="30" name="CaixaDeTexto 29"/>
          <p:cNvSpPr txBox="1"/>
          <p:nvPr/>
        </p:nvSpPr>
        <p:spPr>
          <a:xfrm>
            <a:off x="8554119" y="6244513"/>
            <a:ext cx="3335501" cy="523220"/>
          </a:xfrm>
          <a:prstGeom prst="rect">
            <a:avLst/>
          </a:prstGeom>
          <a:noFill/>
        </p:spPr>
        <p:txBody>
          <a:bodyPr wrap="square" rtlCol="0">
            <a:spAutoFit/>
          </a:bodyPr>
          <a:lstStyle/>
          <a:p>
            <a:pPr algn="just"/>
            <a:r>
              <a:rPr lang="pt-BR" sz="1400" dirty="0">
                <a:latin typeface="Times New Roman" pitchFamily="18" charset="0"/>
                <a:cs typeface="Times New Roman" pitchFamily="18" charset="0"/>
              </a:rPr>
              <a:t>Amplificação viral – viremia robusta</a:t>
            </a:r>
          </a:p>
          <a:p>
            <a:pPr algn="just"/>
            <a:r>
              <a:rPr lang="pt-BR" sz="1400" dirty="0">
                <a:latin typeface="Times New Roman" pitchFamily="18" charset="0"/>
                <a:cs typeface="Times New Roman" pitchFamily="18" charset="0"/>
              </a:rPr>
              <a:t>Ativação de </a:t>
            </a:r>
            <a:r>
              <a:rPr lang="pt-BR" sz="1400" dirty="0" err="1">
                <a:latin typeface="Times New Roman" pitchFamily="18" charset="0"/>
                <a:cs typeface="Times New Roman" pitchFamily="18" charset="0"/>
              </a:rPr>
              <a:t>céls</a:t>
            </a:r>
            <a:r>
              <a:rPr lang="pt-BR" sz="1400" dirty="0">
                <a:latin typeface="Times New Roman" pitchFamily="18" charset="0"/>
                <a:cs typeface="Times New Roman" pitchFamily="18" charset="0"/>
              </a:rPr>
              <a:t>. </a:t>
            </a:r>
            <a:r>
              <a:rPr lang="pt-BR" sz="1400" dirty="0" err="1">
                <a:latin typeface="Times New Roman" pitchFamily="18" charset="0"/>
                <a:cs typeface="Times New Roman" pitchFamily="18" charset="0"/>
              </a:rPr>
              <a:t>Naive</a:t>
            </a:r>
            <a:r>
              <a:rPr lang="pt-BR" sz="1400" dirty="0">
                <a:latin typeface="Times New Roman" pitchFamily="18" charset="0"/>
                <a:cs typeface="Times New Roman" pitchFamily="18" charset="0"/>
              </a:rPr>
              <a:t> (CD4</a:t>
            </a:r>
            <a:r>
              <a:rPr lang="pt-BR" sz="1400" baseline="30000" dirty="0">
                <a:latin typeface="Times New Roman" pitchFamily="18" charset="0"/>
                <a:cs typeface="Times New Roman" pitchFamily="18" charset="0"/>
              </a:rPr>
              <a:t>+</a:t>
            </a:r>
            <a:r>
              <a:rPr lang="pt-BR" sz="1400" dirty="0">
                <a:latin typeface="Times New Roman" pitchFamily="18" charset="0"/>
                <a:cs typeface="Times New Roman" pitchFamily="18" charset="0"/>
              </a:rPr>
              <a:t> / CD8</a:t>
            </a:r>
            <a:r>
              <a:rPr lang="pt-BR" sz="1400" baseline="30000" dirty="0">
                <a:latin typeface="Times New Roman" pitchFamily="18" charset="0"/>
                <a:cs typeface="Times New Roman" pitchFamily="18" charset="0"/>
              </a:rPr>
              <a:t>+</a:t>
            </a:r>
            <a:r>
              <a:rPr lang="pt-BR" sz="1400" dirty="0">
                <a:latin typeface="Times New Roman" pitchFamily="18" charset="0"/>
                <a:cs typeface="Times New Roman" pitchFamily="18" charset="0"/>
              </a:rPr>
              <a:t>)</a:t>
            </a:r>
          </a:p>
        </p:txBody>
      </p:sp>
      <p:sp>
        <p:nvSpPr>
          <p:cNvPr id="31" name="Retângulo de cantos arredondados 30"/>
          <p:cNvSpPr/>
          <p:nvPr/>
        </p:nvSpPr>
        <p:spPr>
          <a:xfrm>
            <a:off x="8444936" y="59150"/>
            <a:ext cx="3719768"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(C) FEBRE CHIKUNGUNYA</a:t>
            </a:r>
          </a:p>
        </p:txBody>
      </p:sp>
    </p:spTree>
    <p:extLst>
      <p:ext uri="{BB962C8B-B14F-4D97-AF65-F5344CB8AC3E}">
        <p14:creationId xmlns:p14="http://schemas.microsoft.com/office/powerpoint/2010/main" val="32121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4154016" y="116632"/>
            <a:ext cx="0" cy="6741368"/>
          </a:xfrm>
          <a:prstGeom prst="line">
            <a:avLst/>
          </a:prstGeom>
          <a:ln w="38100">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Retângulo de cantos arredondados 12"/>
          <p:cNvSpPr/>
          <p:nvPr/>
        </p:nvSpPr>
        <p:spPr>
          <a:xfrm>
            <a:off x="35496" y="56878"/>
            <a:ext cx="3976946"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(A) FEBRE AMARELA</a:t>
            </a:r>
          </a:p>
        </p:txBody>
      </p:sp>
      <p:cxnSp>
        <p:nvCxnSpPr>
          <p:cNvPr id="14" name="Conector reto 13"/>
          <p:cNvCxnSpPr/>
          <p:nvPr/>
        </p:nvCxnSpPr>
        <p:spPr>
          <a:xfrm>
            <a:off x="8387168" y="118904"/>
            <a:ext cx="0" cy="6741368"/>
          </a:xfrm>
          <a:prstGeom prst="line">
            <a:avLst/>
          </a:prstGeom>
          <a:ln w="38100">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Retângulo de cantos arredondados 21"/>
          <p:cNvSpPr/>
          <p:nvPr/>
        </p:nvSpPr>
        <p:spPr>
          <a:xfrm>
            <a:off x="4268648" y="59150"/>
            <a:ext cx="3976946"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(B) FEBRE DA DENGUE</a:t>
            </a:r>
          </a:p>
        </p:txBody>
      </p:sp>
      <p:sp>
        <p:nvSpPr>
          <p:cNvPr id="31" name="Retângulo de cantos arredondados 30"/>
          <p:cNvSpPr/>
          <p:nvPr/>
        </p:nvSpPr>
        <p:spPr>
          <a:xfrm>
            <a:off x="8444936" y="59150"/>
            <a:ext cx="3719768"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(C) FEBRE CHIKUNGUNYA</a:t>
            </a:r>
          </a:p>
        </p:txBody>
      </p:sp>
      <p:pic>
        <p:nvPicPr>
          <p:cNvPr id="32" name="Picture 2" descr="Sistema linfático - Anatomia Flashcards &amp; Practice Test | Quizlet"/>
          <p:cNvPicPr>
            <a:picLocks noChangeAspect="1" noChangeArrowheads="1"/>
          </p:cNvPicPr>
          <p:nvPr/>
        </p:nvPicPr>
        <p:blipFill rotWithShape="1">
          <a:blip r:embed="rId2">
            <a:extLst>
              <a:ext uri="{28A0092B-C50C-407E-A947-70E740481C1C}">
                <a14:useLocalDpi xmlns:a14="http://schemas.microsoft.com/office/drawing/2010/main" val="0"/>
              </a:ext>
            </a:extLst>
          </a:blip>
          <a:srcRect l="14651" t="10883" r="54967" b="10550"/>
          <a:stretch/>
        </p:blipFill>
        <p:spPr bwMode="auto">
          <a:xfrm>
            <a:off x="431541" y="969055"/>
            <a:ext cx="936104" cy="1326562"/>
          </a:xfrm>
          <a:prstGeom prst="rect">
            <a:avLst/>
          </a:prstGeom>
          <a:noFill/>
          <a:extLst>
            <a:ext uri="{909E8E84-426E-40DD-AFC4-6F175D3DCCD1}">
              <a14:hiddenFill xmlns:a14="http://schemas.microsoft.com/office/drawing/2010/main">
                <a:solidFill>
                  <a:srgbClr val="FFFFFF"/>
                </a:solidFill>
              </a14:hiddenFill>
            </a:ext>
          </a:extLst>
        </p:spPr>
      </p:pic>
      <p:sp>
        <p:nvSpPr>
          <p:cNvPr id="33" name="CaixaDeTexto 32"/>
          <p:cNvSpPr txBox="1"/>
          <p:nvPr/>
        </p:nvSpPr>
        <p:spPr>
          <a:xfrm>
            <a:off x="1490268" y="1005107"/>
            <a:ext cx="2522174" cy="1323439"/>
          </a:xfrm>
          <a:prstGeom prst="rect">
            <a:avLst/>
          </a:prstGeom>
          <a:noFill/>
        </p:spPr>
        <p:txBody>
          <a:bodyPr wrap="square" rtlCol="0">
            <a:spAutoFit/>
          </a:bodyPr>
          <a:lstStyle/>
          <a:p>
            <a:pPr algn="just"/>
            <a:r>
              <a:rPr lang="pt-BR" sz="1600" dirty="0">
                <a:latin typeface="Times New Roman" pitchFamily="18" charset="0"/>
                <a:cs typeface="Times New Roman" pitchFamily="18" charset="0"/>
              </a:rPr>
              <a:t>Transporte do vírus p/ diferentes órgãos por vasos linfáticos + vasos sanguíneos no interior de </a:t>
            </a:r>
            <a:r>
              <a:rPr lang="pt-BR" sz="1600" dirty="0" err="1">
                <a:latin typeface="Times New Roman" pitchFamily="18" charset="0"/>
                <a:cs typeface="Times New Roman" pitchFamily="18" charset="0"/>
              </a:rPr>
              <a:t>céls</a:t>
            </a:r>
            <a:r>
              <a:rPr lang="pt-BR" sz="1600" dirty="0">
                <a:latin typeface="Times New Roman" pitchFamily="18" charset="0"/>
                <a:cs typeface="Times New Roman" pitchFamily="18" charset="0"/>
              </a:rPr>
              <a:t> infectadas</a:t>
            </a:r>
          </a:p>
        </p:txBody>
      </p:sp>
      <p:pic>
        <p:nvPicPr>
          <p:cNvPr id="34" name="Picture 4" descr="Órgãos do corpo humano: quais são e suas funções - Brasil Esco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1937" y="2801894"/>
            <a:ext cx="1898589" cy="1265726"/>
          </a:xfrm>
          <a:prstGeom prst="rect">
            <a:avLst/>
          </a:prstGeom>
          <a:noFill/>
          <a:extLst>
            <a:ext uri="{909E8E84-426E-40DD-AFC4-6F175D3DCCD1}">
              <a14:hiddenFill xmlns:a14="http://schemas.microsoft.com/office/drawing/2010/main">
                <a:solidFill>
                  <a:srgbClr val="FFFFFF"/>
                </a:solidFill>
              </a14:hiddenFill>
            </a:ext>
          </a:extLst>
        </p:spPr>
      </p:pic>
      <p:sp>
        <p:nvSpPr>
          <p:cNvPr id="35" name="CaixaDeTexto 34"/>
          <p:cNvSpPr txBox="1"/>
          <p:nvPr/>
        </p:nvSpPr>
        <p:spPr>
          <a:xfrm>
            <a:off x="143508" y="2950979"/>
            <a:ext cx="1550375" cy="1815882"/>
          </a:xfrm>
          <a:prstGeom prst="rect">
            <a:avLst/>
          </a:prstGeom>
          <a:noFill/>
        </p:spPr>
        <p:txBody>
          <a:bodyPr wrap="square" rtlCol="0">
            <a:spAutoFit/>
          </a:bodyPr>
          <a:lstStyle/>
          <a:p>
            <a:r>
              <a:rPr lang="pt-BR" sz="1600" dirty="0">
                <a:latin typeface="Times New Roman" pitchFamily="18" charset="0"/>
                <a:cs typeface="Times New Roman" pitchFamily="18" charset="0"/>
              </a:rPr>
              <a:t>Coração,</a:t>
            </a:r>
          </a:p>
          <a:p>
            <a:r>
              <a:rPr lang="pt-BR" sz="1600" dirty="0">
                <a:latin typeface="Times New Roman" pitchFamily="18" charset="0"/>
                <a:cs typeface="Times New Roman" pitchFamily="18" charset="0"/>
              </a:rPr>
              <a:t>Timo,</a:t>
            </a:r>
          </a:p>
          <a:p>
            <a:r>
              <a:rPr lang="pt-BR" sz="1600" dirty="0">
                <a:latin typeface="Times New Roman" pitchFamily="18" charset="0"/>
                <a:cs typeface="Times New Roman" pitchFamily="18" charset="0"/>
              </a:rPr>
              <a:t>Rim,</a:t>
            </a:r>
          </a:p>
          <a:p>
            <a:r>
              <a:rPr lang="pt-BR" sz="1600" dirty="0">
                <a:latin typeface="Times New Roman" pitchFamily="18" charset="0"/>
                <a:cs typeface="Times New Roman" pitchFamily="18" charset="0"/>
              </a:rPr>
              <a:t>Baço,</a:t>
            </a:r>
          </a:p>
          <a:p>
            <a:r>
              <a:rPr lang="pt-BR" sz="1600" dirty="0">
                <a:latin typeface="Times New Roman" pitchFamily="18" charset="0"/>
                <a:cs typeface="Times New Roman" pitchFamily="18" charset="0"/>
              </a:rPr>
              <a:t>Pulmão,</a:t>
            </a:r>
          </a:p>
          <a:p>
            <a:r>
              <a:rPr lang="pt-BR" sz="1600" dirty="0">
                <a:latin typeface="Times New Roman" pitchFamily="18" charset="0"/>
                <a:cs typeface="Times New Roman" pitchFamily="18" charset="0"/>
              </a:rPr>
              <a:t>Cérebro, </a:t>
            </a:r>
          </a:p>
          <a:p>
            <a:r>
              <a:rPr lang="pt-BR" sz="1600" dirty="0">
                <a:solidFill>
                  <a:srgbClr val="C00000"/>
                </a:solidFill>
                <a:latin typeface="Times New Roman" pitchFamily="18" charset="0"/>
                <a:cs typeface="Times New Roman" pitchFamily="18" charset="0"/>
              </a:rPr>
              <a:t>Fígado </a:t>
            </a:r>
          </a:p>
        </p:txBody>
      </p:sp>
      <p:pic>
        <p:nvPicPr>
          <p:cNvPr id="36" name="Picture 6" descr="Fígado: características gerais, funções e doenças - Mundo Educaçã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24" t="8861" r="7953" b="5806"/>
          <a:stretch/>
        </p:blipFill>
        <p:spPr bwMode="auto">
          <a:xfrm>
            <a:off x="238533" y="4969564"/>
            <a:ext cx="1455351" cy="985853"/>
          </a:xfrm>
          <a:prstGeom prst="rect">
            <a:avLst/>
          </a:prstGeom>
          <a:noFill/>
          <a:extLst>
            <a:ext uri="{909E8E84-426E-40DD-AFC4-6F175D3DCCD1}">
              <a14:hiddenFill xmlns:a14="http://schemas.microsoft.com/office/drawing/2010/main">
                <a:solidFill>
                  <a:srgbClr val="FFFFFF"/>
                </a:solidFill>
              </a14:hiddenFill>
            </a:ext>
          </a:extLst>
        </p:spPr>
      </p:pic>
      <p:sp>
        <p:nvSpPr>
          <p:cNvPr id="37" name="CaixaDeTexto 36"/>
          <p:cNvSpPr txBox="1"/>
          <p:nvPr/>
        </p:nvSpPr>
        <p:spPr>
          <a:xfrm>
            <a:off x="1751221" y="4969564"/>
            <a:ext cx="2147619" cy="1323439"/>
          </a:xfrm>
          <a:prstGeom prst="rect">
            <a:avLst/>
          </a:prstGeom>
          <a:noFill/>
        </p:spPr>
        <p:txBody>
          <a:bodyPr wrap="square" rtlCol="0">
            <a:spAutoFit/>
          </a:bodyPr>
          <a:lstStyle/>
          <a:p>
            <a:pPr algn="ctr"/>
            <a:r>
              <a:rPr lang="pt-BR" sz="1600" dirty="0">
                <a:latin typeface="Times New Roman" pitchFamily="18" charset="0"/>
                <a:cs typeface="Times New Roman" pitchFamily="18" charset="0"/>
              </a:rPr>
              <a:t>Replicação viral no fígado</a:t>
            </a:r>
          </a:p>
          <a:p>
            <a:pPr algn="ctr"/>
            <a:r>
              <a:rPr lang="pt-BR" sz="1600" dirty="0">
                <a:latin typeface="Times New Roman" pitchFamily="18" charset="0"/>
                <a:cs typeface="Times New Roman" pitchFamily="18" charset="0"/>
              </a:rPr>
              <a:t>↓</a:t>
            </a:r>
          </a:p>
          <a:p>
            <a:pPr algn="ctr"/>
            <a:r>
              <a:rPr lang="pt-BR" sz="1600" dirty="0">
                <a:latin typeface="Times New Roman" pitchFamily="18" charset="0"/>
                <a:cs typeface="Times New Roman" pitchFamily="18" charset="0"/>
              </a:rPr>
              <a:t>Alterações histopatológicas</a:t>
            </a:r>
          </a:p>
        </p:txBody>
      </p:sp>
      <p:sp>
        <p:nvSpPr>
          <p:cNvPr id="38" name="CaixaDeTexto 37"/>
          <p:cNvSpPr txBox="1"/>
          <p:nvPr/>
        </p:nvSpPr>
        <p:spPr>
          <a:xfrm>
            <a:off x="1843498" y="4049733"/>
            <a:ext cx="1550375" cy="523220"/>
          </a:xfrm>
          <a:prstGeom prst="rect">
            <a:avLst/>
          </a:prstGeom>
          <a:noFill/>
        </p:spPr>
        <p:txBody>
          <a:bodyPr wrap="square" rtlCol="0">
            <a:spAutoFit/>
          </a:bodyPr>
          <a:lstStyle/>
          <a:p>
            <a:pPr algn="ctr"/>
            <a:r>
              <a:rPr lang="pt-BR" sz="1400" dirty="0">
                <a:latin typeface="Times New Roman" pitchFamily="18" charset="0"/>
                <a:cs typeface="Times New Roman" pitchFamily="18" charset="0"/>
              </a:rPr>
              <a:t>provocando lesões teciduais</a:t>
            </a:r>
          </a:p>
        </p:txBody>
      </p:sp>
      <p:sp>
        <p:nvSpPr>
          <p:cNvPr id="2" name="Elipse 1"/>
          <p:cNvSpPr/>
          <p:nvPr/>
        </p:nvSpPr>
        <p:spPr>
          <a:xfrm>
            <a:off x="184452" y="4435521"/>
            <a:ext cx="627287" cy="383091"/>
          </a:xfrm>
          <a:prstGeom prst="ellipse">
            <a:avLst/>
          </a:prstGeom>
          <a:no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4" name="Conector reto 3"/>
          <p:cNvCxnSpPr>
            <a:stCxn id="2" idx="3"/>
            <a:endCxn id="36" idx="0"/>
          </p:cNvCxnSpPr>
          <p:nvPr/>
        </p:nvCxnSpPr>
        <p:spPr>
          <a:xfrm>
            <a:off x="276316" y="4762510"/>
            <a:ext cx="689893" cy="2070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Conector reto 39"/>
          <p:cNvCxnSpPr>
            <a:stCxn id="2" idx="6"/>
            <a:endCxn id="36" idx="0"/>
          </p:cNvCxnSpPr>
          <p:nvPr/>
        </p:nvCxnSpPr>
        <p:spPr>
          <a:xfrm>
            <a:off x="811739" y="4627067"/>
            <a:ext cx="154470" cy="3424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45" name="Picture 2" descr="Sistema linfático - Anatomia Flashcards &amp; Practice Test | Quizlet"/>
          <p:cNvPicPr>
            <a:picLocks noChangeAspect="1" noChangeArrowheads="1"/>
          </p:cNvPicPr>
          <p:nvPr/>
        </p:nvPicPr>
        <p:blipFill rotWithShape="1">
          <a:blip r:embed="rId2">
            <a:extLst>
              <a:ext uri="{28A0092B-C50C-407E-A947-70E740481C1C}">
                <a14:useLocalDpi xmlns:a14="http://schemas.microsoft.com/office/drawing/2010/main" val="0"/>
              </a:ext>
            </a:extLst>
          </a:blip>
          <a:srcRect l="14651" t="10883" r="54967" b="10550"/>
          <a:stretch/>
        </p:blipFill>
        <p:spPr bwMode="auto">
          <a:xfrm>
            <a:off x="4691849" y="969055"/>
            <a:ext cx="936104" cy="1326562"/>
          </a:xfrm>
          <a:prstGeom prst="rect">
            <a:avLst/>
          </a:prstGeom>
          <a:noFill/>
          <a:extLst>
            <a:ext uri="{909E8E84-426E-40DD-AFC4-6F175D3DCCD1}">
              <a14:hiddenFill xmlns:a14="http://schemas.microsoft.com/office/drawing/2010/main">
                <a:solidFill>
                  <a:srgbClr val="FFFFFF"/>
                </a:solidFill>
              </a14:hiddenFill>
            </a:ext>
          </a:extLst>
        </p:spPr>
      </p:pic>
      <p:sp>
        <p:nvSpPr>
          <p:cNvPr id="46" name="CaixaDeTexto 45"/>
          <p:cNvSpPr txBox="1"/>
          <p:nvPr/>
        </p:nvSpPr>
        <p:spPr>
          <a:xfrm>
            <a:off x="5750576" y="1005107"/>
            <a:ext cx="2522174" cy="1323439"/>
          </a:xfrm>
          <a:prstGeom prst="rect">
            <a:avLst/>
          </a:prstGeom>
          <a:noFill/>
        </p:spPr>
        <p:txBody>
          <a:bodyPr wrap="square" rtlCol="0">
            <a:spAutoFit/>
          </a:bodyPr>
          <a:lstStyle/>
          <a:p>
            <a:pPr algn="just"/>
            <a:r>
              <a:rPr lang="pt-BR" sz="1600" dirty="0">
                <a:latin typeface="Times New Roman" pitchFamily="18" charset="0"/>
                <a:cs typeface="Times New Roman" pitchFamily="18" charset="0"/>
              </a:rPr>
              <a:t>Transporte do vírus p/ diferentes órgãos por vasos linfáticos + vasos sanguíneos no interior de </a:t>
            </a:r>
            <a:r>
              <a:rPr lang="pt-BR" sz="1600" dirty="0" err="1">
                <a:latin typeface="Times New Roman" pitchFamily="18" charset="0"/>
                <a:cs typeface="Times New Roman" pitchFamily="18" charset="0"/>
              </a:rPr>
              <a:t>céls</a:t>
            </a:r>
            <a:r>
              <a:rPr lang="pt-BR" sz="1600" dirty="0">
                <a:latin typeface="Times New Roman" pitchFamily="18" charset="0"/>
                <a:cs typeface="Times New Roman" pitchFamily="18" charset="0"/>
              </a:rPr>
              <a:t> infectadas</a:t>
            </a:r>
          </a:p>
        </p:txBody>
      </p:sp>
      <p:pic>
        <p:nvPicPr>
          <p:cNvPr id="47" name="Picture 4" descr="Órgãos do corpo humano: quais são e suas funções - Brasil Esco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245" y="2801894"/>
            <a:ext cx="1898589" cy="1265726"/>
          </a:xfrm>
          <a:prstGeom prst="rect">
            <a:avLst/>
          </a:prstGeom>
          <a:noFill/>
          <a:extLst>
            <a:ext uri="{909E8E84-426E-40DD-AFC4-6F175D3DCCD1}">
              <a14:hiddenFill xmlns:a14="http://schemas.microsoft.com/office/drawing/2010/main">
                <a:solidFill>
                  <a:srgbClr val="FFFFFF"/>
                </a:solidFill>
              </a14:hiddenFill>
            </a:ext>
          </a:extLst>
        </p:spPr>
      </p:pic>
      <p:sp>
        <p:nvSpPr>
          <p:cNvPr id="48" name="CaixaDeTexto 47"/>
          <p:cNvSpPr txBox="1"/>
          <p:nvPr/>
        </p:nvSpPr>
        <p:spPr>
          <a:xfrm>
            <a:off x="4403816" y="2950979"/>
            <a:ext cx="1550375" cy="1815882"/>
          </a:xfrm>
          <a:prstGeom prst="rect">
            <a:avLst/>
          </a:prstGeom>
          <a:noFill/>
        </p:spPr>
        <p:txBody>
          <a:bodyPr wrap="square" rtlCol="0">
            <a:spAutoFit/>
          </a:bodyPr>
          <a:lstStyle/>
          <a:p>
            <a:r>
              <a:rPr lang="pt-BR" sz="1600" dirty="0">
                <a:latin typeface="Times New Roman" pitchFamily="18" charset="0"/>
                <a:cs typeface="Times New Roman" pitchFamily="18" charset="0"/>
              </a:rPr>
              <a:t>Coração,</a:t>
            </a:r>
          </a:p>
          <a:p>
            <a:r>
              <a:rPr lang="pt-BR" sz="1600" dirty="0">
                <a:latin typeface="Times New Roman" pitchFamily="18" charset="0"/>
                <a:cs typeface="Times New Roman" pitchFamily="18" charset="0"/>
              </a:rPr>
              <a:t>Timo,</a:t>
            </a:r>
          </a:p>
          <a:p>
            <a:r>
              <a:rPr lang="pt-BR" sz="1600" dirty="0">
                <a:latin typeface="Times New Roman" pitchFamily="18" charset="0"/>
                <a:cs typeface="Times New Roman" pitchFamily="18" charset="0"/>
              </a:rPr>
              <a:t>Rim,</a:t>
            </a:r>
          </a:p>
          <a:p>
            <a:r>
              <a:rPr lang="pt-BR" sz="1600" dirty="0">
                <a:latin typeface="Times New Roman" pitchFamily="18" charset="0"/>
                <a:cs typeface="Times New Roman" pitchFamily="18" charset="0"/>
              </a:rPr>
              <a:t>Baço,</a:t>
            </a:r>
          </a:p>
          <a:p>
            <a:r>
              <a:rPr lang="pt-BR" sz="1600" dirty="0">
                <a:latin typeface="Times New Roman" pitchFamily="18" charset="0"/>
                <a:cs typeface="Times New Roman" pitchFamily="18" charset="0"/>
              </a:rPr>
              <a:t>Pulmão,</a:t>
            </a:r>
          </a:p>
          <a:p>
            <a:r>
              <a:rPr lang="pt-BR" sz="1600" dirty="0">
                <a:latin typeface="Times New Roman" pitchFamily="18" charset="0"/>
                <a:cs typeface="Times New Roman" pitchFamily="18" charset="0"/>
              </a:rPr>
              <a:t>Cérebro, </a:t>
            </a:r>
          </a:p>
          <a:p>
            <a:r>
              <a:rPr lang="pt-BR" sz="1600" dirty="0">
                <a:solidFill>
                  <a:srgbClr val="C00000"/>
                </a:solidFill>
                <a:latin typeface="Times New Roman" pitchFamily="18" charset="0"/>
                <a:cs typeface="Times New Roman" pitchFamily="18" charset="0"/>
              </a:rPr>
              <a:t>Fígado </a:t>
            </a:r>
          </a:p>
        </p:txBody>
      </p:sp>
      <p:pic>
        <p:nvPicPr>
          <p:cNvPr id="49" name="Picture 6" descr="Fígado: características gerais, funções e doenças - Mundo Educaçã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24" t="8861" r="7953" b="5806"/>
          <a:stretch/>
        </p:blipFill>
        <p:spPr bwMode="auto">
          <a:xfrm>
            <a:off x="4498841" y="4969564"/>
            <a:ext cx="1455351" cy="985853"/>
          </a:xfrm>
          <a:prstGeom prst="rect">
            <a:avLst/>
          </a:prstGeom>
          <a:noFill/>
          <a:extLst>
            <a:ext uri="{909E8E84-426E-40DD-AFC4-6F175D3DCCD1}">
              <a14:hiddenFill xmlns:a14="http://schemas.microsoft.com/office/drawing/2010/main">
                <a:solidFill>
                  <a:srgbClr val="FFFFFF"/>
                </a:solidFill>
              </a14:hiddenFill>
            </a:ext>
          </a:extLst>
        </p:spPr>
      </p:pic>
      <p:sp>
        <p:nvSpPr>
          <p:cNvPr id="50" name="CaixaDeTexto 49"/>
          <p:cNvSpPr txBox="1"/>
          <p:nvPr/>
        </p:nvSpPr>
        <p:spPr>
          <a:xfrm>
            <a:off x="6011529" y="4969564"/>
            <a:ext cx="2147619" cy="1323439"/>
          </a:xfrm>
          <a:prstGeom prst="rect">
            <a:avLst/>
          </a:prstGeom>
          <a:noFill/>
        </p:spPr>
        <p:txBody>
          <a:bodyPr wrap="square" rtlCol="0">
            <a:spAutoFit/>
          </a:bodyPr>
          <a:lstStyle/>
          <a:p>
            <a:pPr algn="ctr"/>
            <a:r>
              <a:rPr lang="pt-BR" sz="1600" dirty="0">
                <a:latin typeface="Times New Roman" pitchFamily="18" charset="0"/>
                <a:cs typeface="Times New Roman" pitchFamily="18" charset="0"/>
              </a:rPr>
              <a:t>Replicação viral no fígado</a:t>
            </a:r>
          </a:p>
          <a:p>
            <a:pPr algn="ctr"/>
            <a:r>
              <a:rPr lang="pt-BR" sz="1600" dirty="0">
                <a:latin typeface="Times New Roman" pitchFamily="18" charset="0"/>
                <a:cs typeface="Times New Roman" pitchFamily="18" charset="0"/>
              </a:rPr>
              <a:t>↓</a:t>
            </a:r>
          </a:p>
          <a:p>
            <a:pPr algn="ctr"/>
            <a:r>
              <a:rPr lang="pt-BR" sz="1600" dirty="0">
                <a:latin typeface="Times New Roman" pitchFamily="18" charset="0"/>
                <a:cs typeface="Times New Roman" pitchFamily="18" charset="0"/>
              </a:rPr>
              <a:t>Alterações histopatológicas</a:t>
            </a:r>
          </a:p>
        </p:txBody>
      </p:sp>
      <p:sp>
        <p:nvSpPr>
          <p:cNvPr id="51" name="CaixaDeTexto 50"/>
          <p:cNvSpPr txBox="1"/>
          <p:nvPr/>
        </p:nvSpPr>
        <p:spPr>
          <a:xfrm>
            <a:off x="6103806" y="4049733"/>
            <a:ext cx="1550375" cy="523220"/>
          </a:xfrm>
          <a:prstGeom prst="rect">
            <a:avLst/>
          </a:prstGeom>
          <a:noFill/>
        </p:spPr>
        <p:txBody>
          <a:bodyPr wrap="square" rtlCol="0">
            <a:spAutoFit/>
          </a:bodyPr>
          <a:lstStyle/>
          <a:p>
            <a:pPr algn="ctr"/>
            <a:r>
              <a:rPr lang="pt-BR" sz="1400" dirty="0">
                <a:latin typeface="Times New Roman" pitchFamily="18" charset="0"/>
                <a:cs typeface="Times New Roman" pitchFamily="18" charset="0"/>
              </a:rPr>
              <a:t>provocando lesões teciduais</a:t>
            </a:r>
          </a:p>
        </p:txBody>
      </p:sp>
      <p:sp>
        <p:nvSpPr>
          <p:cNvPr id="52" name="Elipse 51"/>
          <p:cNvSpPr/>
          <p:nvPr/>
        </p:nvSpPr>
        <p:spPr>
          <a:xfrm>
            <a:off x="4444760" y="4435521"/>
            <a:ext cx="627287" cy="383091"/>
          </a:xfrm>
          <a:prstGeom prst="ellipse">
            <a:avLst/>
          </a:prstGeom>
          <a:no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53" name="Conector reto 52"/>
          <p:cNvCxnSpPr>
            <a:stCxn id="52" idx="3"/>
            <a:endCxn id="49" idx="0"/>
          </p:cNvCxnSpPr>
          <p:nvPr/>
        </p:nvCxnSpPr>
        <p:spPr>
          <a:xfrm>
            <a:off x="4536624" y="4762510"/>
            <a:ext cx="689893" cy="2070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a:stCxn id="52" idx="6"/>
            <a:endCxn id="49" idx="0"/>
          </p:cNvCxnSpPr>
          <p:nvPr/>
        </p:nvCxnSpPr>
        <p:spPr>
          <a:xfrm>
            <a:off x="5072047" y="4627067"/>
            <a:ext cx="154470" cy="3424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55" name="Picture 2" descr="Sistema linfático - Anatomia Flashcards &amp; Practice Test | Quizlet"/>
          <p:cNvPicPr>
            <a:picLocks noChangeAspect="1" noChangeArrowheads="1"/>
          </p:cNvPicPr>
          <p:nvPr/>
        </p:nvPicPr>
        <p:blipFill rotWithShape="1">
          <a:blip r:embed="rId2">
            <a:extLst>
              <a:ext uri="{28A0092B-C50C-407E-A947-70E740481C1C}">
                <a14:useLocalDpi xmlns:a14="http://schemas.microsoft.com/office/drawing/2010/main" val="0"/>
              </a:ext>
            </a:extLst>
          </a:blip>
          <a:srcRect l="14651" t="10883" r="54967" b="10550"/>
          <a:stretch/>
        </p:blipFill>
        <p:spPr bwMode="auto">
          <a:xfrm>
            <a:off x="8775978" y="969055"/>
            <a:ext cx="936104" cy="1326562"/>
          </a:xfrm>
          <a:prstGeom prst="rect">
            <a:avLst/>
          </a:prstGeom>
          <a:noFill/>
          <a:extLst>
            <a:ext uri="{909E8E84-426E-40DD-AFC4-6F175D3DCCD1}">
              <a14:hiddenFill xmlns:a14="http://schemas.microsoft.com/office/drawing/2010/main">
                <a:solidFill>
                  <a:srgbClr val="FFFFFF"/>
                </a:solidFill>
              </a14:hiddenFill>
            </a:ext>
          </a:extLst>
        </p:spPr>
      </p:pic>
      <p:sp>
        <p:nvSpPr>
          <p:cNvPr id="56" name="CaixaDeTexto 55"/>
          <p:cNvSpPr txBox="1"/>
          <p:nvPr/>
        </p:nvSpPr>
        <p:spPr>
          <a:xfrm>
            <a:off x="9834705" y="1005107"/>
            <a:ext cx="2250258" cy="1323439"/>
          </a:xfrm>
          <a:prstGeom prst="rect">
            <a:avLst/>
          </a:prstGeom>
          <a:noFill/>
        </p:spPr>
        <p:txBody>
          <a:bodyPr wrap="square" rtlCol="0">
            <a:spAutoFit/>
          </a:bodyPr>
          <a:lstStyle/>
          <a:p>
            <a:pPr algn="just"/>
            <a:r>
              <a:rPr lang="pt-BR" sz="1600" dirty="0">
                <a:latin typeface="Times New Roman" pitchFamily="18" charset="0"/>
                <a:cs typeface="Times New Roman" pitchFamily="18" charset="0"/>
              </a:rPr>
              <a:t>Transporte do vírus p/ diferentes órgãos por vasos linfáticos + vasos sanguíneos no interior de </a:t>
            </a:r>
            <a:r>
              <a:rPr lang="pt-BR" sz="1600" dirty="0" err="1">
                <a:latin typeface="Times New Roman" pitchFamily="18" charset="0"/>
                <a:cs typeface="Times New Roman" pitchFamily="18" charset="0"/>
              </a:rPr>
              <a:t>céls</a:t>
            </a:r>
            <a:r>
              <a:rPr lang="pt-BR" sz="1600" dirty="0">
                <a:latin typeface="Times New Roman" pitchFamily="18" charset="0"/>
                <a:cs typeface="Times New Roman" pitchFamily="18" charset="0"/>
              </a:rPr>
              <a:t> infectadas</a:t>
            </a:r>
          </a:p>
        </p:txBody>
      </p:sp>
      <p:pic>
        <p:nvPicPr>
          <p:cNvPr id="57" name="Picture 4" descr="Órgãos do corpo humano: quais são e suas funções - Brasil Esco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6374" y="2801894"/>
            <a:ext cx="1898589" cy="1265726"/>
          </a:xfrm>
          <a:prstGeom prst="rect">
            <a:avLst/>
          </a:prstGeom>
          <a:noFill/>
          <a:extLst>
            <a:ext uri="{909E8E84-426E-40DD-AFC4-6F175D3DCCD1}">
              <a14:hiddenFill xmlns:a14="http://schemas.microsoft.com/office/drawing/2010/main">
                <a:solidFill>
                  <a:srgbClr val="FFFFFF"/>
                </a:solidFill>
              </a14:hiddenFill>
            </a:ext>
          </a:extLst>
        </p:spPr>
      </p:pic>
      <p:sp>
        <p:nvSpPr>
          <p:cNvPr id="58" name="CaixaDeTexto 57"/>
          <p:cNvSpPr txBox="1"/>
          <p:nvPr/>
        </p:nvSpPr>
        <p:spPr>
          <a:xfrm>
            <a:off x="8487945" y="2950979"/>
            <a:ext cx="1550375" cy="1815882"/>
          </a:xfrm>
          <a:prstGeom prst="rect">
            <a:avLst/>
          </a:prstGeom>
          <a:noFill/>
        </p:spPr>
        <p:txBody>
          <a:bodyPr wrap="square" rtlCol="0">
            <a:spAutoFit/>
          </a:bodyPr>
          <a:lstStyle/>
          <a:p>
            <a:r>
              <a:rPr lang="pt-BR" sz="1600" dirty="0">
                <a:latin typeface="Times New Roman" pitchFamily="18" charset="0"/>
                <a:cs typeface="Times New Roman" pitchFamily="18" charset="0"/>
              </a:rPr>
              <a:t>Coração,</a:t>
            </a:r>
          </a:p>
          <a:p>
            <a:r>
              <a:rPr lang="pt-BR" sz="1600" dirty="0">
                <a:latin typeface="Times New Roman" pitchFamily="18" charset="0"/>
                <a:cs typeface="Times New Roman" pitchFamily="18" charset="0"/>
              </a:rPr>
              <a:t>Timo,</a:t>
            </a:r>
          </a:p>
          <a:p>
            <a:r>
              <a:rPr lang="pt-BR" sz="1600" dirty="0">
                <a:latin typeface="Times New Roman" pitchFamily="18" charset="0"/>
                <a:cs typeface="Times New Roman" pitchFamily="18" charset="0"/>
              </a:rPr>
              <a:t>Rim,</a:t>
            </a:r>
          </a:p>
          <a:p>
            <a:r>
              <a:rPr lang="pt-BR" sz="1600" dirty="0">
                <a:latin typeface="Times New Roman" pitchFamily="18" charset="0"/>
                <a:cs typeface="Times New Roman" pitchFamily="18" charset="0"/>
              </a:rPr>
              <a:t>Baço,</a:t>
            </a:r>
          </a:p>
          <a:p>
            <a:r>
              <a:rPr lang="pt-BR" sz="1600" dirty="0">
                <a:latin typeface="Times New Roman" pitchFamily="18" charset="0"/>
                <a:cs typeface="Times New Roman" pitchFamily="18" charset="0"/>
              </a:rPr>
              <a:t>Pulmão,</a:t>
            </a:r>
          </a:p>
          <a:p>
            <a:r>
              <a:rPr lang="pt-BR" sz="1600" dirty="0">
                <a:latin typeface="Times New Roman" pitchFamily="18" charset="0"/>
                <a:cs typeface="Times New Roman" pitchFamily="18" charset="0"/>
              </a:rPr>
              <a:t>Cérebro, </a:t>
            </a:r>
          </a:p>
          <a:p>
            <a:r>
              <a:rPr lang="pt-BR" sz="1600" dirty="0">
                <a:solidFill>
                  <a:srgbClr val="C00000"/>
                </a:solidFill>
                <a:latin typeface="Times New Roman" pitchFamily="18" charset="0"/>
                <a:cs typeface="Times New Roman" pitchFamily="18" charset="0"/>
              </a:rPr>
              <a:t>Fígado </a:t>
            </a:r>
          </a:p>
        </p:txBody>
      </p:sp>
      <p:pic>
        <p:nvPicPr>
          <p:cNvPr id="59" name="Picture 6" descr="Fígado: características gerais, funções e doenças - Mundo Educaçã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24" t="8861" r="7953" b="5806"/>
          <a:stretch/>
        </p:blipFill>
        <p:spPr bwMode="auto">
          <a:xfrm>
            <a:off x="8582970" y="4969564"/>
            <a:ext cx="1455351" cy="985853"/>
          </a:xfrm>
          <a:prstGeom prst="rect">
            <a:avLst/>
          </a:prstGeom>
          <a:noFill/>
          <a:extLst>
            <a:ext uri="{909E8E84-426E-40DD-AFC4-6F175D3DCCD1}">
              <a14:hiddenFill xmlns:a14="http://schemas.microsoft.com/office/drawing/2010/main">
                <a:solidFill>
                  <a:srgbClr val="FFFFFF"/>
                </a:solidFill>
              </a14:hiddenFill>
            </a:ext>
          </a:extLst>
        </p:spPr>
      </p:pic>
      <p:sp>
        <p:nvSpPr>
          <p:cNvPr id="60" name="CaixaDeTexto 59"/>
          <p:cNvSpPr txBox="1"/>
          <p:nvPr/>
        </p:nvSpPr>
        <p:spPr>
          <a:xfrm>
            <a:off x="10095658" y="4969564"/>
            <a:ext cx="2147619" cy="1323439"/>
          </a:xfrm>
          <a:prstGeom prst="rect">
            <a:avLst/>
          </a:prstGeom>
          <a:noFill/>
        </p:spPr>
        <p:txBody>
          <a:bodyPr wrap="square" rtlCol="0">
            <a:spAutoFit/>
          </a:bodyPr>
          <a:lstStyle/>
          <a:p>
            <a:pPr algn="ctr"/>
            <a:r>
              <a:rPr lang="pt-BR" sz="1600" dirty="0">
                <a:latin typeface="Times New Roman" pitchFamily="18" charset="0"/>
                <a:cs typeface="Times New Roman" pitchFamily="18" charset="0"/>
              </a:rPr>
              <a:t>Replicação viral no fígado</a:t>
            </a:r>
          </a:p>
          <a:p>
            <a:pPr algn="ctr"/>
            <a:r>
              <a:rPr lang="pt-BR" sz="1600" dirty="0">
                <a:latin typeface="Times New Roman" pitchFamily="18" charset="0"/>
                <a:cs typeface="Times New Roman" pitchFamily="18" charset="0"/>
              </a:rPr>
              <a:t>↓</a:t>
            </a:r>
          </a:p>
          <a:p>
            <a:pPr algn="ctr"/>
            <a:r>
              <a:rPr lang="pt-BR" sz="1600" dirty="0">
                <a:latin typeface="Times New Roman" pitchFamily="18" charset="0"/>
                <a:cs typeface="Times New Roman" pitchFamily="18" charset="0"/>
              </a:rPr>
              <a:t>Alterações histopatológicas</a:t>
            </a:r>
          </a:p>
        </p:txBody>
      </p:sp>
      <p:sp>
        <p:nvSpPr>
          <p:cNvPr id="61" name="CaixaDeTexto 60"/>
          <p:cNvSpPr txBox="1"/>
          <p:nvPr/>
        </p:nvSpPr>
        <p:spPr>
          <a:xfrm>
            <a:off x="10187935" y="4049733"/>
            <a:ext cx="1550375" cy="523220"/>
          </a:xfrm>
          <a:prstGeom prst="rect">
            <a:avLst/>
          </a:prstGeom>
          <a:noFill/>
        </p:spPr>
        <p:txBody>
          <a:bodyPr wrap="square" rtlCol="0">
            <a:spAutoFit/>
          </a:bodyPr>
          <a:lstStyle/>
          <a:p>
            <a:pPr algn="ctr"/>
            <a:r>
              <a:rPr lang="pt-BR" sz="1400" dirty="0">
                <a:latin typeface="Times New Roman" pitchFamily="18" charset="0"/>
                <a:cs typeface="Times New Roman" pitchFamily="18" charset="0"/>
              </a:rPr>
              <a:t>provocando lesões teciduais</a:t>
            </a:r>
          </a:p>
        </p:txBody>
      </p:sp>
      <p:sp>
        <p:nvSpPr>
          <p:cNvPr id="62" name="Elipse 61"/>
          <p:cNvSpPr/>
          <p:nvPr/>
        </p:nvSpPr>
        <p:spPr>
          <a:xfrm>
            <a:off x="8528889" y="4435521"/>
            <a:ext cx="627287" cy="383091"/>
          </a:xfrm>
          <a:prstGeom prst="ellipse">
            <a:avLst/>
          </a:prstGeom>
          <a:no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63" name="Conector reto 62"/>
          <p:cNvCxnSpPr>
            <a:stCxn id="62" idx="3"/>
            <a:endCxn id="59" idx="0"/>
          </p:cNvCxnSpPr>
          <p:nvPr/>
        </p:nvCxnSpPr>
        <p:spPr>
          <a:xfrm>
            <a:off x="8620753" y="4762510"/>
            <a:ext cx="689893" cy="2070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Conector reto 63"/>
          <p:cNvCxnSpPr>
            <a:stCxn id="62" idx="6"/>
            <a:endCxn id="59" idx="0"/>
          </p:cNvCxnSpPr>
          <p:nvPr/>
        </p:nvCxnSpPr>
        <p:spPr>
          <a:xfrm>
            <a:off x="9156176" y="4627067"/>
            <a:ext cx="154470" cy="3424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60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80842" y="214834"/>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Introdução</a:t>
            </a:r>
          </a:p>
        </p:txBody>
      </p:sp>
      <p:sp>
        <p:nvSpPr>
          <p:cNvPr id="4" name="Retângulo de cantos arredondados 3"/>
          <p:cNvSpPr/>
          <p:nvPr/>
        </p:nvSpPr>
        <p:spPr>
          <a:xfrm>
            <a:off x="154546" y="1528790"/>
            <a:ext cx="3825026" cy="880057"/>
          </a:xfrm>
          <a:prstGeom prst="roundRect">
            <a:avLst/>
          </a:prstGeom>
          <a:solidFill>
            <a:schemeClr val="accent2">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vírus da Febre Amarela (VFA)</a:t>
            </a:r>
          </a:p>
          <a:p>
            <a:pPr algn="ctr"/>
            <a:r>
              <a:rPr lang="pt-BR" sz="2200" dirty="0">
                <a:solidFill>
                  <a:schemeClr val="tx1"/>
                </a:solidFill>
                <a:latin typeface="Times New Roman" pitchFamily="18" charset="0"/>
                <a:cs typeface="Times New Roman" pitchFamily="18" charset="0"/>
              </a:rPr>
              <a:t>vírus da Dengue (DENV)</a:t>
            </a:r>
          </a:p>
        </p:txBody>
      </p:sp>
      <p:cxnSp>
        <p:nvCxnSpPr>
          <p:cNvPr id="5" name="Conector reto 4"/>
          <p:cNvCxnSpPr>
            <a:stCxn id="4" idx="3"/>
            <a:endCxn id="6" idx="1"/>
          </p:cNvCxnSpPr>
          <p:nvPr/>
        </p:nvCxnSpPr>
        <p:spPr>
          <a:xfrm flipV="1">
            <a:off x="3979572" y="1968818"/>
            <a:ext cx="548032" cy="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tângulo de cantos arredondados 5"/>
          <p:cNvSpPr/>
          <p:nvPr/>
        </p:nvSpPr>
        <p:spPr>
          <a:xfrm>
            <a:off x="4527604" y="1578407"/>
            <a:ext cx="2607292" cy="780821"/>
          </a:xfrm>
          <a:prstGeom prst="roundRect">
            <a:avLst/>
          </a:prstGeom>
          <a:solidFill>
            <a:schemeClr val="accent3">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Gênero </a:t>
            </a:r>
            <a:r>
              <a:rPr lang="pt-BR" sz="2200" i="1" dirty="0" err="1">
                <a:solidFill>
                  <a:schemeClr val="tx1"/>
                </a:solidFill>
                <a:latin typeface="Times New Roman" pitchFamily="18" charset="0"/>
                <a:cs typeface="Times New Roman" pitchFamily="18" charset="0"/>
              </a:rPr>
              <a:t>flavivirus</a:t>
            </a:r>
            <a:endParaRPr lang="pt-BR" sz="2200" i="1" dirty="0">
              <a:solidFill>
                <a:schemeClr val="tx1"/>
              </a:solidFill>
              <a:latin typeface="Times New Roman" pitchFamily="18" charset="0"/>
              <a:cs typeface="Times New Roman" pitchFamily="18" charset="0"/>
            </a:endParaRPr>
          </a:p>
          <a:p>
            <a:pPr algn="ctr"/>
            <a:r>
              <a:rPr lang="pt-BR" sz="2200" dirty="0">
                <a:solidFill>
                  <a:schemeClr val="tx1"/>
                </a:solidFill>
                <a:latin typeface="Times New Roman" pitchFamily="18" charset="0"/>
                <a:cs typeface="Times New Roman" pitchFamily="18" charset="0"/>
              </a:rPr>
              <a:t>Família</a:t>
            </a:r>
            <a:r>
              <a:rPr lang="pt-BR" sz="2200" i="1" dirty="0">
                <a:solidFill>
                  <a:schemeClr val="tx1"/>
                </a:solidFill>
                <a:latin typeface="Times New Roman" pitchFamily="18" charset="0"/>
                <a:cs typeface="Times New Roman" pitchFamily="18" charset="0"/>
              </a:rPr>
              <a:t> </a:t>
            </a:r>
            <a:r>
              <a:rPr lang="pt-BR" sz="2200" i="1" dirty="0" err="1">
                <a:solidFill>
                  <a:schemeClr val="tx1"/>
                </a:solidFill>
                <a:latin typeface="Times New Roman" pitchFamily="18" charset="0"/>
                <a:cs typeface="Times New Roman" pitchFamily="18" charset="0"/>
              </a:rPr>
              <a:t>flaviviridae</a:t>
            </a:r>
            <a:endParaRPr lang="pt-BR" sz="2200" dirty="0">
              <a:solidFill>
                <a:schemeClr val="tx1"/>
              </a:solidFill>
              <a:latin typeface="Times New Roman" pitchFamily="18" charset="0"/>
              <a:cs typeface="Times New Roman" pitchFamily="18" charset="0"/>
            </a:endParaRPr>
          </a:p>
        </p:txBody>
      </p:sp>
      <p:sp>
        <p:nvSpPr>
          <p:cNvPr id="16" name="Retângulo de cantos arredondados 15"/>
          <p:cNvSpPr/>
          <p:nvPr/>
        </p:nvSpPr>
        <p:spPr>
          <a:xfrm>
            <a:off x="154546" y="3033483"/>
            <a:ext cx="3856148" cy="559724"/>
          </a:xfrm>
          <a:prstGeom prst="roundRect">
            <a:avLst/>
          </a:prstGeom>
          <a:solidFill>
            <a:schemeClr val="accent2">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vírus Chikungunya (CHIKV)</a:t>
            </a:r>
          </a:p>
        </p:txBody>
      </p:sp>
      <p:cxnSp>
        <p:nvCxnSpPr>
          <p:cNvPr id="17" name="Conector reto 16"/>
          <p:cNvCxnSpPr>
            <a:stCxn id="16" idx="3"/>
            <a:endCxn id="20" idx="1"/>
          </p:cNvCxnSpPr>
          <p:nvPr/>
        </p:nvCxnSpPr>
        <p:spPr>
          <a:xfrm>
            <a:off x="4010694" y="3313345"/>
            <a:ext cx="51691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tângulo de cantos arredondados 19"/>
          <p:cNvSpPr/>
          <p:nvPr/>
        </p:nvSpPr>
        <p:spPr>
          <a:xfrm>
            <a:off x="4527604" y="2922934"/>
            <a:ext cx="2607292" cy="780821"/>
          </a:xfrm>
          <a:prstGeom prst="roundRect">
            <a:avLst/>
          </a:prstGeom>
          <a:solidFill>
            <a:schemeClr val="accent3">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Gênero </a:t>
            </a:r>
            <a:r>
              <a:rPr lang="pt-BR" sz="2200" i="1" dirty="0" err="1">
                <a:solidFill>
                  <a:schemeClr val="tx1"/>
                </a:solidFill>
                <a:latin typeface="Times New Roman" pitchFamily="18" charset="0"/>
                <a:cs typeface="Times New Roman" pitchFamily="18" charset="0"/>
              </a:rPr>
              <a:t>alphavirus</a:t>
            </a:r>
            <a:endParaRPr lang="pt-BR" sz="2200" i="1" dirty="0">
              <a:solidFill>
                <a:schemeClr val="tx1"/>
              </a:solidFill>
              <a:latin typeface="Times New Roman" pitchFamily="18" charset="0"/>
              <a:cs typeface="Times New Roman" pitchFamily="18" charset="0"/>
            </a:endParaRPr>
          </a:p>
          <a:p>
            <a:pPr algn="ctr"/>
            <a:r>
              <a:rPr lang="pt-BR" sz="2200" dirty="0">
                <a:solidFill>
                  <a:schemeClr val="tx1"/>
                </a:solidFill>
                <a:latin typeface="Times New Roman" pitchFamily="18" charset="0"/>
                <a:cs typeface="Times New Roman" pitchFamily="18" charset="0"/>
              </a:rPr>
              <a:t>Família</a:t>
            </a:r>
            <a:r>
              <a:rPr lang="pt-BR" sz="2200" i="1" dirty="0">
                <a:solidFill>
                  <a:schemeClr val="tx1"/>
                </a:solidFill>
                <a:latin typeface="Times New Roman" pitchFamily="18" charset="0"/>
                <a:cs typeface="Times New Roman" pitchFamily="18" charset="0"/>
              </a:rPr>
              <a:t> </a:t>
            </a:r>
            <a:r>
              <a:rPr lang="pt-BR" sz="2200" i="1" dirty="0" err="1">
                <a:solidFill>
                  <a:schemeClr val="tx1"/>
                </a:solidFill>
                <a:latin typeface="Times New Roman" pitchFamily="18" charset="0"/>
                <a:cs typeface="Times New Roman" pitchFamily="18" charset="0"/>
              </a:rPr>
              <a:t>togaviridae</a:t>
            </a:r>
            <a:endParaRPr lang="pt-BR" sz="2200" dirty="0">
              <a:solidFill>
                <a:schemeClr val="tx1"/>
              </a:solidFill>
              <a:latin typeface="Times New Roman" pitchFamily="18" charset="0"/>
              <a:cs typeface="Times New Roman" pitchFamily="18" charset="0"/>
            </a:endParaRPr>
          </a:p>
        </p:txBody>
      </p:sp>
      <p:sp>
        <p:nvSpPr>
          <p:cNvPr id="23" name="CaixaDeTexto 22"/>
          <p:cNvSpPr txBox="1"/>
          <p:nvPr/>
        </p:nvSpPr>
        <p:spPr>
          <a:xfrm>
            <a:off x="7521262" y="6389136"/>
            <a:ext cx="4567138" cy="338554"/>
          </a:xfrm>
          <a:prstGeom prst="rect">
            <a:avLst/>
          </a:prstGeom>
          <a:solidFill>
            <a:schemeClr val="bg1"/>
          </a:solidFill>
          <a:ln>
            <a:solidFill>
              <a:schemeClr val="bg1"/>
            </a:solid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a:t>
            </a:r>
            <a:r>
              <a:rPr lang="da-DK" sz="1600" dirty="0">
                <a:latin typeface="Times New Roman" panose="02020603050405020304" pitchFamily="18" charset="0"/>
                <a:cs typeface="Times New Roman" panose="02020603050405020304" pitchFamily="18" charset="0"/>
              </a:rPr>
              <a:t>JING et al., 2018; OMS, 2018; ICTV, 2019</a:t>
            </a:r>
            <a:endParaRPr lang="pt-BR" sz="1600" b="1" dirty="0">
              <a:solidFill>
                <a:srgbClr val="FF0000"/>
              </a:solidFill>
              <a:latin typeface="Times New Roman" panose="02020603050405020304" pitchFamily="18" charset="0"/>
              <a:cs typeface="Times New Roman" panose="02020603050405020304" pitchFamily="18" charset="0"/>
            </a:endParaRPr>
          </a:p>
        </p:txBody>
      </p:sp>
      <p:sp>
        <p:nvSpPr>
          <p:cNvPr id="24" name="Seta dobrada para cima 23"/>
          <p:cNvSpPr/>
          <p:nvPr/>
        </p:nvSpPr>
        <p:spPr>
          <a:xfrm rot="5400000">
            <a:off x="206063" y="3966127"/>
            <a:ext cx="850392" cy="731520"/>
          </a:xfrm>
          <a:prstGeom prst="bentUpArrow">
            <a:avLst/>
          </a:prstGeom>
          <a:solidFill>
            <a:schemeClr val="accent3">
              <a:lumMod val="40000"/>
              <a:lumOff val="60000"/>
            </a:schemeClr>
          </a:solidFill>
          <a:ln>
            <a:solidFill>
              <a:schemeClr val="accent5">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25" name="Retângulo de cantos arredondados 24"/>
          <p:cNvSpPr/>
          <p:nvPr/>
        </p:nvSpPr>
        <p:spPr>
          <a:xfrm>
            <a:off x="1118315" y="4164459"/>
            <a:ext cx="3856148" cy="832541"/>
          </a:xfrm>
          <a:prstGeom prst="roundRect">
            <a:avLst/>
          </a:prstGeom>
          <a:solidFill>
            <a:schemeClr val="accent1">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circulação sazonal em áreas tropicais e subtropicais</a:t>
            </a:r>
          </a:p>
        </p:txBody>
      </p:sp>
      <p:cxnSp>
        <p:nvCxnSpPr>
          <p:cNvPr id="27" name="Conector de seta reta 26"/>
          <p:cNvCxnSpPr>
            <a:stCxn id="25" idx="3"/>
            <a:endCxn id="28" idx="1"/>
          </p:cNvCxnSpPr>
          <p:nvPr/>
        </p:nvCxnSpPr>
        <p:spPr>
          <a:xfrm>
            <a:off x="4974463" y="4580730"/>
            <a:ext cx="460422" cy="0"/>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Retângulo de cantos arredondados 27"/>
          <p:cNvSpPr/>
          <p:nvPr/>
        </p:nvSpPr>
        <p:spPr>
          <a:xfrm>
            <a:off x="5434885" y="4190319"/>
            <a:ext cx="2820473" cy="780821"/>
          </a:xfrm>
          <a:prstGeom prst="roundRect">
            <a:avLst/>
          </a:prstGeom>
          <a:solidFill>
            <a:schemeClr val="accent3">
              <a:lumMod val="40000"/>
              <a:lumOff val="6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manutenção </a:t>
            </a:r>
            <a:r>
              <a:rPr lang="pt-BR" sz="2200" dirty="0">
                <a:solidFill>
                  <a:schemeClr val="tx1"/>
                </a:solidFill>
                <a:latin typeface="Arial"/>
                <a:cs typeface="Arial"/>
              </a:rPr>
              <a:t>→</a:t>
            </a:r>
            <a:r>
              <a:rPr lang="pt-BR" sz="2200" dirty="0">
                <a:solidFill>
                  <a:schemeClr val="tx1"/>
                </a:solidFill>
                <a:latin typeface="Times New Roman" pitchFamily="18" charset="0"/>
                <a:cs typeface="Times New Roman" pitchFamily="18" charset="0"/>
              </a:rPr>
              <a:t> ciclos de transmissão </a:t>
            </a:r>
          </a:p>
        </p:txBody>
      </p:sp>
      <p:cxnSp>
        <p:nvCxnSpPr>
          <p:cNvPr id="33" name="Conector de seta reta 32"/>
          <p:cNvCxnSpPr>
            <a:stCxn id="28" idx="3"/>
            <a:endCxn id="36" idx="1"/>
          </p:cNvCxnSpPr>
          <p:nvPr/>
        </p:nvCxnSpPr>
        <p:spPr>
          <a:xfrm flipV="1">
            <a:off x="8255358" y="3037434"/>
            <a:ext cx="718233" cy="1543296"/>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Retângulo de cantos arredondados 35"/>
          <p:cNvSpPr/>
          <p:nvPr/>
        </p:nvSpPr>
        <p:spPr>
          <a:xfrm>
            <a:off x="8973591" y="2761522"/>
            <a:ext cx="1784576" cy="551823"/>
          </a:xfrm>
          <a:prstGeom prst="roundRect">
            <a:avLst/>
          </a:prstGeom>
          <a:solidFill>
            <a:schemeClr val="accent3">
              <a:lumMod val="20000"/>
              <a:lumOff val="8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Temperatura</a:t>
            </a:r>
          </a:p>
        </p:txBody>
      </p:sp>
      <p:sp>
        <p:nvSpPr>
          <p:cNvPr id="47" name="Retângulo de cantos arredondados 46"/>
          <p:cNvSpPr/>
          <p:nvPr/>
        </p:nvSpPr>
        <p:spPr>
          <a:xfrm>
            <a:off x="8973591" y="3593207"/>
            <a:ext cx="1784576" cy="551823"/>
          </a:xfrm>
          <a:prstGeom prst="roundRect">
            <a:avLst/>
          </a:prstGeom>
          <a:solidFill>
            <a:schemeClr val="accent3">
              <a:lumMod val="20000"/>
              <a:lumOff val="8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Pluviosidade</a:t>
            </a:r>
          </a:p>
        </p:txBody>
      </p:sp>
      <p:cxnSp>
        <p:nvCxnSpPr>
          <p:cNvPr id="48" name="Conector de seta reta 47"/>
          <p:cNvCxnSpPr>
            <a:stCxn id="28" idx="3"/>
            <a:endCxn id="47" idx="1"/>
          </p:cNvCxnSpPr>
          <p:nvPr/>
        </p:nvCxnSpPr>
        <p:spPr>
          <a:xfrm flipV="1">
            <a:off x="8255358" y="3869119"/>
            <a:ext cx="718233" cy="711611"/>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Retângulo de cantos arredondados 51"/>
          <p:cNvSpPr/>
          <p:nvPr/>
        </p:nvSpPr>
        <p:spPr>
          <a:xfrm>
            <a:off x="8973591" y="4304817"/>
            <a:ext cx="1143600" cy="551823"/>
          </a:xfrm>
          <a:prstGeom prst="roundRect">
            <a:avLst/>
          </a:prstGeom>
          <a:solidFill>
            <a:schemeClr val="accent3">
              <a:lumMod val="20000"/>
              <a:lumOff val="8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Vetor</a:t>
            </a:r>
          </a:p>
        </p:txBody>
      </p:sp>
      <p:cxnSp>
        <p:nvCxnSpPr>
          <p:cNvPr id="53" name="Conector de seta reta 52"/>
          <p:cNvCxnSpPr>
            <a:stCxn id="28" idx="3"/>
            <a:endCxn id="52" idx="1"/>
          </p:cNvCxnSpPr>
          <p:nvPr/>
        </p:nvCxnSpPr>
        <p:spPr>
          <a:xfrm flipV="1">
            <a:off x="8255358" y="4580729"/>
            <a:ext cx="718233" cy="1"/>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8" name="Retângulo de cantos arredondados 57"/>
          <p:cNvSpPr/>
          <p:nvPr/>
        </p:nvSpPr>
        <p:spPr>
          <a:xfrm>
            <a:off x="8973591" y="4997000"/>
            <a:ext cx="2963435" cy="539300"/>
          </a:xfrm>
          <a:prstGeom prst="roundRect">
            <a:avLst/>
          </a:prstGeom>
          <a:solidFill>
            <a:schemeClr val="accent3">
              <a:lumMod val="20000"/>
              <a:lumOff val="80000"/>
              <a:alpha val="82000"/>
            </a:schemeClr>
          </a:solidFill>
          <a:ln>
            <a:solidFill>
              <a:schemeClr val="accent5">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pt-BR" sz="2200" dirty="0">
                <a:solidFill>
                  <a:schemeClr val="tx1"/>
                </a:solidFill>
                <a:latin typeface="Times New Roman" pitchFamily="18" charset="0"/>
                <a:cs typeface="Times New Roman" pitchFamily="18" charset="0"/>
              </a:rPr>
              <a:t>Hospedeiro susceptível</a:t>
            </a:r>
          </a:p>
        </p:txBody>
      </p:sp>
      <p:cxnSp>
        <p:nvCxnSpPr>
          <p:cNvPr id="59" name="Conector de seta reta 58"/>
          <p:cNvCxnSpPr>
            <a:stCxn id="28" idx="3"/>
            <a:endCxn id="58" idx="1"/>
          </p:cNvCxnSpPr>
          <p:nvPr/>
        </p:nvCxnSpPr>
        <p:spPr>
          <a:xfrm>
            <a:off x="8255358" y="4580730"/>
            <a:ext cx="718233" cy="685920"/>
          </a:xfrm>
          <a:prstGeom prst="straightConnector1">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69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4154016" y="116632"/>
            <a:ext cx="0" cy="6741368"/>
          </a:xfrm>
          <a:prstGeom prst="line">
            <a:avLst/>
          </a:prstGeom>
          <a:ln w="38100">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Retângulo de cantos arredondados 12"/>
          <p:cNvSpPr/>
          <p:nvPr/>
        </p:nvSpPr>
        <p:spPr>
          <a:xfrm>
            <a:off x="35496" y="56878"/>
            <a:ext cx="3976946"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(A) FEBRE AMARELA</a:t>
            </a:r>
          </a:p>
        </p:txBody>
      </p:sp>
      <p:cxnSp>
        <p:nvCxnSpPr>
          <p:cNvPr id="14" name="Conector reto 13"/>
          <p:cNvCxnSpPr/>
          <p:nvPr/>
        </p:nvCxnSpPr>
        <p:spPr>
          <a:xfrm>
            <a:off x="8387168" y="118904"/>
            <a:ext cx="0" cy="6741368"/>
          </a:xfrm>
          <a:prstGeom prst="line">
            <a:avLst/>
          </a:prstGeom>
          <a:ln w="38100">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Retângulo de cantos arredondados 21"/>
          <p:cNvSpPr/>
          <p:nvPr/>
        </p:nvSpPr>
        <p:spPr>
          <a:xfrm>
            <a:off x="4268648" y="59150"/>
            <a:ext cx="3976946"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(B) FEBRE DA DENGUE</a:t>
            </a:r>
          </a:p>
        </p:txBody>
      </p:sp>
      <p:sp>
        <p:nvSpPr>
          <p:cNvPr id="31" name="Retângulo de cantos arredondados 30"/>
          <p:cNvSpPr/>
          <p:nvPr/>
        </p:nvSpPr>
        <p:spPr>
          <a:xfrm>
            <a:off x="8444936" y="59150"/>
            <a:ext cx="3719768" cy="820882"/>
          </a:xfrm>
          <a:prstGeom prst="roundRect">
            <a:avLst/>
          </a:prstGeom>
          <a:solidFill>
            <a:schemeClr val="accent2">
              <a:lumMod val="40000"/>
              <a:lumOff val="60000"/>
            </a:schemeClr>
          </a:solidFill>
          <a:ln w="28575">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t-BR" b="1" dirty="0">
                <a:latin typeface="Times New Roman" pitchFamily="18" charset="0"/>
                <a:cs typeface="Times New Roman" pitchFamily="18" charset="0"/>
              </a:rPr>
              <a:t>(C) FEBRE CHIKUNGUNYA</a:t>
            </a:r>
          </a:p>
        </p:txBody>
      </p:sp>
      <p:pic>
        <p:nvPicPr>
          <p:cNvPr id="39" name="Picture 6" descr="Fígado: características gerais, funções e doenças - Mundo Educaçã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24" t="8861" r="7953" b="5806"/>
          <a:stretch/>
        </p:blipFill>
        <p:spPr bwMode="auto">
          <a:xfrm>
            <a:off x="262961" y="1051927"/>
            <a:ext cx="1455351" cy="9858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epatócitos: funções, estrutura, histologia, tempo de vida -  Maestrovirtuale.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976" y="2402006"/>
            <a:ext cx="1749369" cy="1626280"/>
          </a:xfrm>
          <a:prstGeom prst="ellipse">
            <a:avLst/>
          </a:prstGeom>
          <a:noFill/>
          <a:extLst>
            <a:ext uri="{909E8E84-426E-40DD-AFC4-6F175D3DCCD1}">
              <a14:hiddenFill xmlns:a14="http://schemas.microsoft.com/office/drawing/2010/main">
                <a:solidFill>
                  <a:srgbClr val="FFFFFF"/>
                </a:solidFill>
              </a14:hiddenFill>
            </a:ext>
          </a:extLst>
        </p:spPr>
      </p:pic>
      <p:sp>
        <p:nvSpPr>
          <p:cNvPr id="42" name="Seta em curva para a esquerda 41"/>
          <p:cNvSpPr/>
          <p:nvPr/>
        </p:nvSpPr>
        <p:spPr>
          <a:xfrm rot="2365809">
            <a:off x="2688493" y="2058255"/>
            <a:ext cx="700046" cy="1773606"/>
          </a:xfrm>
          <a:prstGeom prst="curvedLeftArrow">
            <a:avLst/>
          </a:prstGeom>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3" name="CaixaDeTexto 42"/>
          <p:cNvSpPr txBox="1"/>
          <p:nvPr/>
        </p:nvSpPr>
        <p:spPr>
          <a:xfrm>
            <a:off x="200427" y="5078335"/>
            <a:ext cx="3149024" cy="830997"/>
          </a:xfrm>
          <a:prstGeom prst="rect">
            <a:avLst/>
          </a:prstGeom>
          <a:noFill/>
          <a:ln>
            <a:solidFill>
              <a:srgbClr val="C00000"/>
            </a:solidFill>
          </a:ln>
        </p:spPr>
        <p:txBody>
          <a:bodyPr wrap="square" rtlCol="0">
            <a:spAutoFit/>
          </a:bodyPr>
          <a:lstStyle/>
          <a:p>
            <a:pPr marL="285750" indent="-285750" algn="just">
              <a:buClr>
                <a:srgbClr val="C00000"/>
              </a:buClr>
              <a:buFont typeface="Wingdings" pitchFamily="2" charset="2"/>
              <a:buChar char="Ø"/>
            </a:pPr>
            <a:r>
              <a:rPr lang="pt-BR" sz="1600" dirty="0">
                <a:latin typeface="Times New Roman" pitchFamily="18" charset="0"/>
                <a:cs typeface="Times New Roman" pitchFamily="18" charset="0"/>
              </a:rPr>
              <a:t>Tumefação celular (Z1)</a:t>
            </a:r>
          </a:p>
          <a:p>
            <a:pPr marL="285750" indent="-285750" algn="just">
              <a:buClr>
                <a:srgbClr val="C00000"/>
              </a:buClr>
              <a:buFont typeface="Wingdings" pitchFamily="2" charset="2"/>
              <a:buChar char="Ø"/>
            </a:pPr>
            <a:r>
              <a:rPr lang="pt-BR" sz="1600" dirty="0">
                <a:latin typeface="Times New Roman" pitchFamily="18" charset="0"/>
                <a:cs typeface="Times New Roman" pitchFamily="18" charset="0"/>
              </a:rPr>
              <a:t>Esteatose microgoticular (Z2)</a:t>
            </a:r>
          </a:p>
          <a:p>
            <a:pPr marL="285750" indent="-285750" algn="just">
              <a:buClr>
                <a:srgbClr val="C00000"/>
              </a:buClr>
              <a:buFont typeface="Wingdings" pitchFamily="2" charset="2"/>
              <a:buChar char="Ø"/>
            </a:pPr>
            <a:r>
              <a:rPr lang="pt-BR" sz="1600" dirty="0">
                <a:latin typeface="Times New Roman" pitchFamily="18" charset="0"/>
                <a:cs typeface="Times New Roman" pitchFamily="18" charset="0"/>
              </a:rPr>
              <a:t>Apoptose (Z1 e Z2)</a:t>
            </a:r>
          </a:p>
        </p:txBody>
      </p:sp>
      <p:sp>
        <p:nvSpPr>
          <p:cNvPr id="44" name="CaixaDeTexto 43"/>
          <p:cNvSpPr txBox="1"/>
          <p:nvPr/>
        </p:nvSpPr>
        <p:spPr>
          <a:xfrm>
            <a:off x="1763357" y="1219964"/>
            <a:ext cx="2108758" cy="830997"/>
          </a:xfrm>
          <a:prstGeom prst="rect">
            <a:avLst/>
          </a:prstGeom>
          <a:noFill/>
        </p:spPr>
        <p:txBody>
          <a:bodyPr wrap="square" rtlCol="0">
            <a:spAutoFit/>
          </a:bodyPr>
          <a:lstStyle/>
          <a:p>
            <a:pPr algn="ctr"/>
            <a:r>
              <a:rPr lang="pt-BR" sz="1600" dirty="0">
                <a:latin typeface="Times New Roman" pitchFamily="18" charset="0"/>
                <a:cs typeface="Times New Roman" pitchFamily="18" charset="0"/>
              </a:rPr>
              <a:t>Efeito citopático viral direto e/ou imunomediado</a:t>
            </a:r>
          </a:p>
        </p:txBody>
      </p:sp>
      <p:sp>
        <p:nvSpPr>
          <p:cNvPr id="62" name="Elipse 61"/>
          <p:cNvSpPr/>
          <p:nvPr/>
        </p:nvSpPr>
        <p:spPr>
          <a:xfrm>
            <a:off x="406976" y="2374711"/>
            <a:ext cx="1749370" cy="1653576"/>
          </a:xfrm>
          <a:prstGeom prst="ellipse">
            <a:avLst/>
          </a:prstGeom>
          <a:noFill/>
          <a:ln w="38100">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cxnSp>
        <p:nvCxnSpPr>
          <p:cNvPr id="65" name="Conector reto 64"/>
          <p:cNvCxnSpPr>
            <a:stCxn id="41" idx="6"/>
            <a:endCxn id="43" idx="0"/>
          </p:cNvCxnSpPr>
          <p:nvPr/>
        </p:nvCxnSpPr>
        <p:spPr>
          <a:xfrm flipH="1">
            <a:off x="1774939" y="3215146"/>
            <a:ext cx="381406" cy="18631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Conector reto 65"/>
          <p:cNvCxnSpPr>
            <a:stCxn id="62" idx="3"/>
            <a:endCxn id="43" idx="0"/>
          </p:cNvCxnSpPr>
          <p:nvPr/>
        </p:nvCxnSpPr>
        <p:spPr>
          <a:xfrm>
            <a:off x="663165" y="3786126"/>
            <a:ext cx="1111774" cy="12922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7" name="Picture 6" descr="Fígado: características gerais, funções e doenças - Mundo Educaçã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24" t="8861" r="7953" b="5806"/>
          <a:stretch/>
        </p:blipFill>
        <p:spPr bwMode="auto">
          <a:xfrm>
            <a:off x="4628869" y="1061335"/>
            <a:ext cx="1455351" cy="98585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epatócitos: funções, estrutura, histologia, tempo de vida -  Maestrovirtuale.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2884" y="2411414"/>
            <a:ext cx="1749369" cy="1626280"/>
          </a:xfrm>
          <a:prstGeom prst="ellipse">
            <a:avLst/>
          </a:prstGeom>
          <a:noFill/>
          <a:extLst>
            <a:ext uri="{909E8E84-426E-40DD-AFC4-6F175D3DCCD1}">
              <a14:hiddenFill xmlns:a14="http://schemas.microsoft.com/office/drawing/2010/main">
                <a:solidFill>
                  <a:srgbClr val="FFFFFF"/>
                </a:solidFill>
              </a14:hiddenFill>
            </a:ext>
          </a:extLst>
        </p:spPr>
      </p:pic>
      <p:sp>
        <p:nvSpPr>
          <p:cNvPr id="69" name="Seta em curva para a esquerda 68"/>
          <p:cNvSpPr/>
          <p:nvPr/>
        </p:nvSpPr>
        <p:spPr>
          <a:xfrm rot="2365809">
            <a:off x="7054401" y="2067663"/>
            <a:ext cx="700046" cy="1773606"/>
          </a:xfrm>
          <a:prstGeom prst="curvedLeftArrow">
            <a:avLst/>
          </a:prstGeom>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0" name="CaixaDeTexto 69"/>
          <p:cNvSpPr txBox="1"/>
          <p:nvPr/>
        </p:nvSpPr>
        <p:spPr>
          <a:xfrm>
            <a:off x="4566335" y="5087743"/>
            <a:ext cx="3149024" cy="338554"/>
          </a:xfrm>
          <a:prstGeom prst="rect">
            <a:avLst/>
          </a:prstGeom>
          <a:noFill/>
          <a:ln>
            <a:solidFill>
              <a:srgbClr val="C00000"/>
            </a:solidFill>
          </a:ln>
        </p:spPr>
        <p:txBody>
          <a:bodyPr wrap="square" rtlCol="0">
            <a:spAutoFit/>
          </a:bodyPr>
          <a:lstStyle/>
          <a:p>
            <a:pPr marL="285750" indent="-285750" algn="just">
              <a:buClr>
                <a:srgbClr val="C00000"/>
              </a:buClr>
              <a:buFont typeface="Wingdings" pitchFamily="2" charset="2"/>
              <a:buChar char="Ø"/>
            </a:pPr>
            <a:r>
              <a:rPr lang="pt-BR" sz="1600" dirty="0">
                <a:latin typeface="Times New Roman" pitchFamily="18" charset="0"/>
                <a:cs typeface="Times New Roman" pitchFamily="18" charset="0"/>
              </a:rPr>
              <a:t>Esteatose microgoticular (Z2)</a:t>
            </a:r>
          </a:p>
        </p:txBody>
      </p:sp>
      <p:sp>
        <p:nvSpPr>
          <p:cNvPr id="71" name="CaixaDeTexto 70"/>
          <p:cNvSpPr txBox="1"/>
          <p:nvPr/>
        </p:nvSpPr>
        <p:spPr>
          <a:xfrm>
            <a:off x="6129265" y="1229372"/>
            <a:ext cx="2108758" cy="830997"/>
          </a:xfrm>
          <a:prstGeom prst="rect">
            <a:avLst/>
          </a:prstGeom>
          <a:noFill/>
        </p:spPr>
        <p:txBody>
          <a:bodyPr wrap="square" rtlCol="0">
            <a:spAutoFit/>
          </a:bodyPr>
          <a:lstStyle/>
          <a:p>
            <a:pPr algn="ctr"/>
            <a:r>
              <a:rPr lang="pt-BR" sz="1600" dirty="0">
                <a:latin typeface="Times New Roman" pitchFamily="18" charset="0"/>
                <a:cs typeface="Times New Roman" pitchFamily="18" charset="0"/>
              </a:rPr>
              <a:t>Efeito citopático viral direto e/ou imunomediado</a:t>
            </a:r>
          </a:p>
        </p:txBody>
      </p:sp>
      <p:cxnSp>
        <p:nvCxnSpPr>
          <p:cNvPr id="72" name="Conector reto 71"/>
          <p:cNvCxnSpPr>
            <a:stCxn id="68" idx="6"/>
            <a:endCxn id="70" idx="0"/>
          </p:cNvCxnSpPr>
          <p:nvPr/>
        </p:nvCxnSpPr>
        <p:spPr>
          <a:xfrm flipH="1">
            <a:off x="6140847" y="3224554"/>
            <a:ext cx="381406" cy="18631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Conector reto 72"/>
          <p:cNvCxnSpPr>
            <a:stCxn id="74" idx="3"/>
            <a:endCxn id="70" idx="0"/>
          </p:cNvCxnSpPr>
          <p:nvPr/>
        </p:nvCxnSpPr>
        <p:spPr>
          <a:xfrm>
            <a:off x="5031869" y="3799773"/>
            <a:ext cx="1108978" cy="12879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Elipse 73"/>
          <p:cNvSpPr/>
          <p:nvPr/>
        </p:nvSpPr>
        <p:spPr>
          <a:xfrm>
            <a:off x="4775680" y="2388358"/>
            <a:ext cx="1749370" cy="1653576"/>
          </a:xfrm>
          <a:prstGeom prst="ellipse">
            <a:avLst/>
          </a:prstGeom>
          <a:noFill/>
          <a:ln w="38100">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pic>
        <p:nvPicPr>
          <p:cNvPr id="77" name="Picture 6" descr="Fígado: características gerais, funções e doenças - Mundo Educaçã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24" t="8861" r="7953" b="5806"/>
          <a:stretch/>
        </p:blipFill>
        <p:spPr bwMode="auto">
          <a:xfrm>
            <a:off x="8494977" y="1081495"/>
            <a:ext cx="1455351" cy="98585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epatócitos: funções, estrutura, histologia, tempo de vida -  Maestrovirtuale.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8992" y="2431574"/>
            <a:ext cx="1749369" cy="1626280"/>
          </a:xfrm>
          <a:prstGeom prst="ellipse">
            <a:avLst/>
          </a:prstGeom>
          <a:noFill/>
          <a:extLst>
            <a:ext uri="{909E8E84-426E-40DD-AFC4-6F175D3DCCD1}">
              <a14:hiddenFill xmlns:a14="http://schemas.microsoft.com/office/drawing/2010/main">
                <a:solidFill>
                  <a:srgbClr val="FFFFFF"/>
                </a:solidFill>
              </a14:hiddenFill>
            </a:ext>
          </a:extLst>
        </p:spPr>
      </p:pic>
      <p:sp>
        <p:nvSpPr>
          <p:cNvPr id="79" name="Seta em curva para a esquerda 78"/>
          <p:cNvSpPr/>
          <p:nvPr/>
        </p:nvSpPr>
        <p:spPr>
          <a:xfrm rot="2365809">
            <a:off x="10920509" y="2087823"/>
            <a:ext cx="700046" cy="1773606"/>
          </a:xfrm>
          <a:prstGeom prst="curvedLeftArrow">
            <a:avLst/>
          </a:prstGeom>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0" name="CaixaDeTexto 79"/>
          <p:cNvSpPr txBox="1"/>
          <p:nvPr/>
        </p:nvSpPr>
        <p:spPr>
          <a:xfrm>
            <a:off x="8609867" y="5107903"/>
            <a:ext cx="3149024" cy="338554"/>
          </a:xfrm>
          <a:prstGeom prst="rect">
            <a:avLst/>
          </a:prstGeom>
          <a:noFill/>
          <a:ln>
            <a:solidFill>
              <a:srgbClr val="C00000"/>
            </a:solidFill>
          </a:ln>
        </p:spPr>
        <p:txBody>
          <a:bodyPr wrap="square" rtlCol="0">
            <a:spAutoFit/>
          </a:bodyPr>
          <a:lstStyle/>
          <a:p>
            <a:pPr marL="285750" indent="-285750" algn="just">
              <a:buClr>
                <a:srgbClr val="C00000"/>
              </a:buClr>
              <a:buFont typeface="Wingdings" pitchFamily="2" charset="2"/>
              <a:buChar char="Ø"/>
            </a:pPr>
            <a:r>
              <a:rPr lang="pt-BR" sz="1600" dirty="0">
                <a:latin typeface="Times New Roman" pitchFamily="18" charset="0"/>
                <a:cs typeface="Times New Roman" pitchFamily="18" charset="0"/>
              </a:rPr>
              <a:t>Tumefação celular (Z1, Z2 e Z3)</a:t>
            </a:r>
          </a:p>
        </p:txBody>
      </p:sp>
      <p:sp>
        <p:nvSpPr>
          <p:cNvPr id="81" name="CaixaDeTexto 80"/>
          <p:cNvSpPr txBox="1"/>
          <p:nvPr/>
        </p:nvSpPr>
        <p:spPr>
          <a:xfrm>
            <a:off x="9995373" y="1249532"/>
            <a:ext cx="2108758" cy="830997"/>
          </a:xfrm>
          <a:prstGeom prst="rect">
            <a:avLst/>
          </a:prstGeom>
          <a:noFill/>
        </p:spPr>
        <p:txBody>
          <a:bodyPr wrap="square" rtlCol="0">
            <a:spAutoFit/>
          </a:bodyPr>
          <a:lstStyle/>
          <a:p>
            <a:pPr algn="ctr"/>
            <a:r>
              <a:rPr lang="pt-BR" sz="1600" dirty="0">
                <a:latin typeface="Times New Roman" pitchFamily="18" charset="0"/>
                <a:cs typeface="Times New Roman" pitchFamily="18" charset="0"/>
              </a:rPr>
              <a:t>Efeito citopático viral direto e/ou imunomediado</a:t>
            </a:r>
          </a:p>
        </p:txBody>
      </p:sp>
      <p:cxnSp>
        <p:nvCxnSpPr>
          <p:cNvPr id="82" name="Conector reto 81"/>
          <p:cNvCxnSpPr>
            <a:stCxn id="78" idx="6"/>
            <a:endCxn id="80" idx="0"/>
          </p:cNvCxnSpPr>
          <p:nvPr/>
        </p:nvCxnSpPr>
        <p:spPr>
          <a:xfrm flipH="1">
            <a:off x="10184379" y="3244714"/>
            <a:ext cx="203982" cy="18631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Conector reto 82"/>
          <p:cNvCxnSpPr>
            <a:stCxn id="76" idx="3"/>
            <a:endCxn id="80" idx="0"/>
          </p:cNvCxnSpPr>
          <p:nvPr/>
        </p:nvCxnSpPr>
        <p:spPr>
          <a:xfrm>
            <a:off x="8895180" y="3803441"/>
            <a:ext cx="1289199" cy="13044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Elipse 75"/>
          <p:cNvSpPr/>
          <p:nvPr/>
        </p:nvSpPr>
        <p:spPr>
          <a:xfrm>
            <a:off x="8638991" y="2392026"/>
            <a:ext cx="1749370" cy="1653576"/>
          </a:xfrm>
          <a:prstGeom prst="ellipse">
            <a:avLst/>
          </a:prstGeom>
          <a:noFill/>
          <a:ln w="38100">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429380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367554" y="1309208"/>
            <a:ext cx="11312388" cy="5378195"/>
          </a:xfrm>
        </p:spPr>
        <p:txBody>
          <a:bodyPr>
            <a:noAutofit/>
          </a:bodyPr>
          <a:lstStyle/>
          <a:p>
            <a:pPr algn="just"/>
            <a:r>
              <a:rPr lang="pt-BR" sz="2100" dirty="0">
                <a:latin typeface="Times New Roman" panose="02020603050405020304" pitchFamily="18" charset="0"/>
                <a:cs typeface="Times New Roman" panose="02020603050405020304" pitchFamily="18" charset="0"/>
              </a:rPr>
              <a:t>Os casos de infecção pelo VFA, DENV e CHIKV promoveram diferentes intensidades de lesões hepáticas, nas zonas do ácino hepático analisadas (Z1, Z2 e Z3);</a:t>
            </a:r>
          </a:p>
          <a:p>
            <a:pPr algn="just"/>
            <a:r>
              <a:rPr lang="pt-BR" sz="2100" dirty="0">
                <a:latin typeface="Times New Roman" panose="02020603050405020304" pitchFamily="18" charset="0"/>
                <a:cs typeface="Times New Roman" panose="02020603050405020304" pitchFamily="18" charset="0"/>
              </a:rPr>
              <a:t>Dentre as áreas analisadas foi observada uma predominância de alterações no ácino hepático referente à área </a:t>
            </a:r>
            <a:r>
              <a:rPr lang="pt-BR" sz="2100" dirty="0" err="1">
                <a:latin typeface="Times New Roman" panose="02020603050405020304" pitchFamily="18" charset="0"/>
                <a:cs typeface="Times New Roman" panose="02020603050405020304" pitchFamily="18" charset="0"/>
              </a:rPr>
              <a:t>mediozonal</a:t>
            </a:r>
            <a:r>
              <a:rPr lang="pt-BR" sz="2100" dirty="0">
                <a:latin typeface="Times New Roman" panose="02020603050405020304" pitchFamily="18" charset="0"/>
                <a:cs typeface="Times New Roman" panose="02020603050405020304" pitchFamily="18" charset="0"/>
              </a:rPr>
              <a:t> (Z2) nos casos de FA, FD e FC;</a:t>
            </a:r>
          </a:p>
          <a:p>
            <a:pPr algn="just"/>
            <a:r>
              <a:rPr lang="pt-BR" sz="2100" dirty="0">
                <a:latin typeface="Times New Roman" panose="02020603050405020304" pitchFamily="18" charset="0"/>
                <a:cs typeface="Times New Roman" panose="02020603050405020304" pitchFamily="18" charset="0"/>
              </a:rPr>
              <a:t>Dentre as arboviroses estudadas o comprometimento hepático nos casos de infecção por VFA foi mais intenso, característica intrínseca da doença, relacionada ao perfil de comprometimento hepático;</a:t>
            </a:r>
          </a:p>
          <a:p>
            <a:pPr algn="just"/>
            <a:r>
              <a:rPr lang="pt-BR" sz="2100" dirty="0">
                <a:latin typeface="Times New Roman" panose="02020603050405020304" pitchFamily="18" charset="0"/>
                <a:cs typeface="Times New Roman" panose="02020603050405020304" pitchFamily="18" charset="0"/>
              </a:rPr>
              <a:t>Na avaliação </a:t>
            </a:r>
            <a:r>
              <a:rPr lang="pt-BR" sz="2100" dirty="0" err="1">
                <a:latin typeface="Times New Roman" panose="02020603050405020304" pitchFamily="18" charset="0"/>
                <a:cs typeface="Times New Roman" panose="02020603050405020304" pitchFamily="18" charset="0"/>
              </a:rPr>
              <a:t>semiquantitativa</a:t>
            </a:r>
            <a:r>
              <a:rPr lang="pt-BR" sz="2100" dirty="0">
                <a:latin typeface="Times New Roman" panose="02020603050405020304" pitchFamily="18" charset="0"/>
                <a:cs typeface="Times New Roman" panose="02020603050405020304" pitchFamily="18" charset="0"/>
              </a:rPr>
              <a:t> foi constatado uma intensidade elevada de tumefação celular, esteatose microvesicular e apoptose, sendo classificadas com grau intenso a muito intenso. As demais alterações avaliadas variaram entre grau leve a moderado;</a:t>
            </a:r>
          </a:p>
          <a:p>
            <a:pPr algn="just"/>
            <a:r>
              <a:rPr lang="pt-BR" sz="2100" dirty="0">
                <a:latin typeface="Times New Roman" panose="02020603050405020304" pitchFamily="18" charset="0"/>
                <a:cs typeface="Times New Roman" panose="02020603050405020304" pitchFamily="18" charset="0"/>
              </a:rPr>
              <a:t>Entre as alterações endoteliais no ácino hepático dos casos de FA, FD e FC, destacaram-se casos de FA e FC que apresentaram maior frequência de intensidade moderada;</a:t>
            </a:r>
          </a:p>
          <a:p>
            <a:pPr algn="just"/>
            <a:r>
              <a:rPr lang="pt-BR" sz="2100" dirty="0">
                <a:latin typeface="Times New Roman" panose="02020603050405020304" pitchFamily="18" charset="0"/>
                <a:cs typeface="Times New Roman" panose="02020603050405020304" pitchFamily="18" charset="0"/>
              </a:rPr>
              <a:t>No EP entre as alterações, destacando-se o edema e alteração de veia porta, sendo que todas as arboviroses apresentaram grau moderado no edema. Já em relação a alteração de veia porta os casos de FD obtiveram valores relativamente altos, se comparados a FA e FC; </a:t>
            </a:r>
            <a:endParaRPr lang="pt-BR" sz="2100" i="1" dirty="0">
              <a:latin typeface="Times New Roman" panose="02020603050405020304" pitchFamily="18" charset="0"/>
              <a:cs typeface="Times New Roman" panose="02020603050405020304" pitchFamily="18" charset="0"/>
            </a:endParaRPr>
          </a:p>
        </p:txBody>
      </p:sp>
      <p:sp>
        <p:nvSpPr>
          <p:cNvPr id="6" name="Título 3"/>
          <p:cNvSpPr txBox="1">
            <a:spLocks/>
          </p:cNvSpPr>
          <p:nvPr/>
        </p:nvSpPr>
        <p:spPr>
          <a:xfrm>
            <a:off x="367554" y="166208"/>
            <a:ext cx="10972800" cy="1143000"/>
          </a:xfrm>
          <a:prstGeom prst="rect">
            <a:avLst/>
          </a:prstGeom>
        </p:spPr>
        <p:txBody>
          <a:bodyPr vert="horz" lIns="0" rIns="0" bIns="0" rtlCol="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pt-BR" dirty="0">
                <a:latin typeface="Times New Roman" panose="02020603050405020304" pitchFamily="18" charset="0"/>
                <a:cs typeface="Times New Roman" panose="02020603050405020304" pitchFamily="18" charset="0"/>
              </a:rPr>
              <a:t>Conclusão</a:t>
            </a:r>
          </a:p>
        </p:txBody>
      </p:sp>
    </p:spTree>
    <p:extLst>
      <p:ext uri="{BB962C8B-B14F-4D97-AF65-F5344CB8AC3E}">
        <p14:creationId xmlns:p14="http://schemas.microsoft.com/office/powerpoint/2010/main" val="144103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218365" y="1309208"/>
            <a:ext cx="11737074" cy="5378195"/>
          </a:xfrm>
        </p:spPr>
        <p:txBody>
          <a:bodyPr>
            <a:noAutofit/>
          </a:bodyPr>
          <a:lstStyle/>
          <a:p>
            <a:pPr algn="just"/>
            <a:r>
              <a:rPr lang="pt-BR" sz="2300" dirty="0">
                <a:latin typeface="Times New Roman" panose="02020603050405020304" pitchFamily="18" charset="0"/>
                <a:cs typeface="Times New Roman" panose="02020603050405020304" pitchFamily="18" charset="0"/>
              </a:rPr>
              <a:t>A infecção por VFA, DENV e CHIKV foi acompanhada de leve a moderado infiltrado inflamatório consistindo predominantemente de linfócitos e plasmócitos, especialmente nos casos de FA e FD;</a:t>
            </a:r>
          </a:p>
          <a:p>
            <a:pPr algn="just"/>
            <a:r>
              <a:rPr lang="pt-BR" sz="2300" dirty="0">
                <a:latin typeface="Times New Roman" panose="02020603050405020304" pitchFamily="18" charset="0"/>
                <a:cs typeface="Times New Roman" panose="02020603050405020304" pitchFamily="18" charset="0"/>
              </a:rPr>
              <a:t>A intensidade de células inflamatórias foi desproporcional ao comprometimento do parênquima hepático nos casos de FA, FD e FC;</a:t>
            </a:r>
          </a:p>
          <a:p>
            <a:pPr algn="just"/>
            <a:r>
              <a:rPr lang="pt-BR" sz="2300" dirty="0">
                <a:latin typeface="Times New Roman" panose="02020603050405020304" pitchFamily="18" charset="0"/>
                <a:cs typeface="Times New Roman" panose="02020603050405020304" pitchFamily="18" charset="0"/>
              </a:rPr>
              <a:t>Casos de FA foram caracterizados por intenso processo apoptótico (baixa indução de processo inflamatório), casos de FD apresentaram resultados leves a moderados em relação aos processos de apoptose e necrose, e nos casos de FC os processos de apoptose foram ausentes e a intensidade de necrose variou entre leve a moderado (explicando níveis baixos de processo inflamatório); </a:t>
            </a:r>
          </a:p>
          <a:p>
            <a:pPr algn="just"/>
            <a:r>
              <a:rPr lang="pt-BR" sz="2300" dirty="0">
                <a:latin typeface="Times New Roman" panose="02020603050405020304" pitchFamily="18" charset="0"/>
                <a:cs typeface="Times New Roman" panose="02020603050405020304" pitchFamily="18" charset="0"/>
              </a:rPr>
              <a:t>Os dados obtidos contribuem substancialmente para o entendimento da patogenia desses arbovírus e do processo de lesão </a:t>
            </a:r>
            <a:r>
              <a:rPr lang="pt-BR" sz="2300" dirty="0" err="1">
                <a:latin typeface="Times New Roman" panose="02020603050405020304" pitchFamily="18" charset="0"/>
                <a:cs typeface="Times New Roman" panose="02020603050405020304" pitchFamily="18" charset="0"/>
              </a:rPr>
              <a:t>hepatotrópica</a:t>
            </a:r>
            <a:r>
              <a:rPr lang="pt-BR" sz="2300" dirty="0">
                <a:latin typeface="Times New Roman" panose="02020603050405020304" pitchFamily="18" charset="0"/>
                <a:cs typeface="Times New Roman" panose="02020603050405020304" pitchFamily="18" charset="0"/>
              </a:rPr>
              <a:t> desenvolvida durante as infecções, auxiliando no aprimoramento dos critérios de diagnóstico das doenças e expandindo o conhecimento sobre a patogênese do VFA, DENV e CHIKV em amostras hepáticas humanas. </a:t>
            </a:r>
          </a:p>
        </p:txBody>
      </p:sp>
      <p:sp>
        <p:nvSpPr>
          <p:cNvPr id="6" name="Título 3"/>
          <p:cNvSpPr txBox="1">
            <a:spLocks/>
          </p:cNvSpPr>
          <p:nvPr/>
        </p:nvSpPr>
        <p:spPr>
          <a:xfrm>
            <a:off x="367554" y="166208"/>
            <a:ext cx="10972800" cy="1143000"/>
          </a:xfrm>
          <a:prstGeom prst="rect">
            <a:avLst/>
          </a:prstGeom>
        </p:spPr>
        <p:txBody>
          <a:bodyPr vert="horz" lIns="0" rIns="0" bIns="0" rtlCol="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pt-BR" dirty="0">
                <a:latin typeface="Times New Roman" panose="02020603050405020304" pitchFamily="18" charset="0"/>
                <a:cs typeface="Times New Roman" panose="02020603050405020304" pitchFamily="18" charset="0"/>
              </a:rPr>
              <a:t>Conclusão</a:t>
            </a:r>
          </a:p>
        </p:txBody>
      </p:sp>
    </p:spTree>
    <p:extLst>
      <p:ext uri="{BB962C8B-B14F-4D97-AF65-F5344CB8AC3E}">
        <p14:creationId xmlns:p14="http://schemas.microsoft.com/office/powerpoint/2010/main" val="80158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52125" y="366212"/>
            <a:ext cx="11703314" cy="6321191"/>
            <a:chOff x="0" y="366212"/>
            <a:chExt cx="12171057" cy="6423553"/>
          </a:xfrm>
        </p:grpSpPr>
        <p:pic>
          <p:nvPicPr>
            <p:cNvPr id="1026" name="Picture 2" descr="Vetor PNG E SVG Transparente De Ícones De Vírus Covid 19"/>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32657" y="4351365"/>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mentos Da Imagem Vetorial De Pandemia De Vírus Corona Azul PNG , Praga,  Covid, Vírus Corona Imagem PNG e Vetor Para Download Gratuito"/>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522" t="16604" r="8298" b="16903"/>
            <a:stretch/>
          </p:blipFill>
          <p:spPr bwMode="auto">
            <a:xfrm>
              <a:off x="8667946" y="5711592"/>
              <a:ext cx="1364960" cy="10781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lementos Da Imagem Vetorial De Pandemia De Vírus Corona Azul PNG , Praga,  Covid, Vírus Corona Imagem PNG e Vetor Para Download Gratuito"/>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522" t="16604" r="8298" b="16903"/>
            <a:stretch/>
          </p:blipFill>
          <p:spPr bwMode="auto">
            <a:xfrm>
              <a:off x="10724209" y="3482457"/>
              <a:ext cx="1364960" cy="10781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lementos Da Imagem Vetorial De Pandemia De Vírus Corona Azul PNG , Praga,  Covid, Vírus Corona Imagem PNG e Vetor Para Download Gratuito"/>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522" t="16604" r="8298" b="16903"/>
            <a:stretch/>
          </p:blipFill>
          <p:spPr bwMode="auto">
            <a:xfrm>
              <a:off x="2438400" y="693767"/>
              <a:ext cx="1364960" cy="10781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lementos Da Imagem Vetorial De Pandemia De Vírus Corona Azul PNG , Praga,  Covid, Vírus Corona Imagem PNG e Vetor Para Download Gratuito"/>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522" t="16604" r="8298" b="16903"/>
            <a:stretch/>
          </p:blipFill>
          <p:spPr bwMode="auto">
            <a:xfrm>
              <a:off x="126722" y="2508916"/>
              <a:ext cx="1364960" cy="1078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Vetor PNG E SVG Transparente De Ícones De Vírus Covid 19"/>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6621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407484" y="3088696"/>
              <a:ext cx="5395323" cy="1125938"/>
            </a:xfrm>
            <a:prstGeom prst="rect">
              <a:avLst/>
            </a:prstGeom>
            <a:noFill/>
            <a:ln>
              <a:noFill/>
            </a:ln>
          </p:spPr>
          <p:txBody>
            <a:bodyPr wrap="square" rtlCol="0">
              <a:spAutoFit/>
            </a:bodyPr>
            <a:lstStyle/>
            <a:p>
              <a:pPr algn="ctr"/>
              <a:r>
                <a:rPr lang="pt-BR" sz="6600" dirty="0">
                  <a:latin typeface="Times New Roman" pitchFamily="18" charset="0"/>
                  <a:cs typeface="Times New Roman" pitchFamily="18" charset="0"/>
                </a:rPr>
                <a:t>Obrigado!!</a:t>
              </a:r>
            </a:p>
          </p:txBody>
        </p:sp>
      </p:grpSp>
      <p:sp>
        <p:nvSpPr>
          <p:cNvPr id="2" name="CaixaDeTexto 1">
            <a:extLst>
              <a:ext uri="{FF2B5EF4-FFF2-40B4-BE49-F238E27FC236}">
                <a16:creationId xmlns:a16="http://schemas.microsoft.com/office/drawing/2014/main" id="{4357FEB4-C172-6BDE-626D-3BF904AE2D29}"/>
              </a:ext>
            </a:extLst>
          </p:cNvPr>
          <p:cNvSpPr txBox="1"/>
          <p:nvPr/>
        </p:nvSpPr>
        <p:spPr>
          <a:xfrm>
            <a:off x="4067798" y="4493790"/>
            <a:ext cx="4187439" cy="369332"/>
          </a:xfrm>
          <a:prstGeom prst="rect">
            <a:avLst/>
          </a:prstGeom>
          <a:noFill/>
          <a:ln>
            <a:solidFill>
              <a:schemeClr val="bg2"/>
            </a:solidFill>
          </a:ln>
        </p:spPr>
        <p:txBody>
          <a:bodyPr wrap="square" rtlCol="0">
            <a:spAutoFit/>
          </a:bodyPr>
          <a:lstStyle/>
          <a:p>
            <a:r>
              <a:rPr lang="pt-BR" dirty="0"/>
              <a:t>E-mail: juarez@ufpa.br</a:t>
            </a:r>
          </a:p>
        </p:txBody>
      </p:sp>
    </p:spTree>
    <p:extLst>
      <p:ext uri="{BB962C8B-B14F-4D97-AF65-F5344CB8AC3E}">
        <p14:creationId xmlns:p14="http://schemas.microsoft.com/office/powerpoint/2010/main" val="324464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m 11" descr="VFA - 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6" y="883641"/>
            <a:ext cx="57626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m 2" descr="Proteinas não estruturais.JPG"/>
          <p:cNvPicPr>
            <a:picLocks noChangeAspect="1" noChangeArrowheads="1"/>
          </p:cNvPicPr>
          <p:nvPr/>
        </p:nvPicPr>
        <p:blipFill rotWithShape="1">
          <a:blip r:embed="rId3">
            <a:extLst>
              <a:ext uri="{28A0092B-C50C-407E-A947-70E740481C1C}">
                <a14:useLocalDpi xmlns:a14="http://schemas.microsoft.com/office/drawing/2010/main" val="0"/>
              </a:ext>
            </a:extLst>
          </a:blip>
          <a:srcRect l="5159" t="26954" r="10852"/>
          <a:stretch/>
        </p:blipFill>
        <p:spPr bwMode="auto">
          <a:xfrm>
            <a:off x="7431220" y="3432837"/>
            <a:ext cx="4368240" cy="29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2"/>
          <p:cNvSpPr>
            <a:spLocks noGrp="1"/>
          </p:cNvSpPr>
          <p:nvPr>
            <p:ph type="title"/>
          </p:nvPr>
        </p:nvSpPr>
        <p:spPr>
          <a:xfrm>
            <a:off x="580842" y="119298"/>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Introdução</a:t>
            </a:r>
          </a:p>
        </p:txBody>
      </p:sp>
      <p:sp>
        <p:nvSpPr>
          <p:cNvPr id="3" name="Seta para a direita 2"/>
          <p:cNvSpPr/>
          <p:nvPr/>
        </p:nvSpPr>
        <p:spPr>
          <a:xfrm>
            <a:off x="5882179" y="1907279"/>
            <a:ext cx="777922" cy="75062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8" name="Retângulo de cantos arredondados 7"/>
          <p:cNvSpPr/>
          <p:nvPr/>
        </p:nvSpPr>
        <p:spPr>
          <a:xfrm>
            <a:off x="6701045" y="1187355"/>
            <a:ext cx="5254393" cy="2190477"/>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Clr>
                <a:schemeClr val="accent3"/>
              </a:buClr>
              <a:buFont typeface="Arial" pitchFamily="34" charset="0"/>
              <a:buChar char="•"/>
            </a:pPr>
            <a:r>
              <a:rPr lang="pt-BR" dirty="0">
                <a:latin typeface="Times New Roman" pitchFamily="18" charset="0"/>
                <a:cs typeface="Times New Roman" pitchFamily="18" charset="0"/>
              </a:rPr>
              <a:t>Partículas virais possuem 40-50 </a:t>
            </a:r>
            <a:r>
              <a:rPr lang="pt-BR" dirty="0" err="1">
                <a:latin typeface="Times New Roman" pitchFamily="18" charset="0"/>
                <a:cs typeface="Times New Roman" pitchFamily="18" charset="0"/>
              </a:rPr>
              <a:t>nm</a:t>
            </a:r>
            <a:r>
              <a:rPr lang="pt-BR" dirty="0">
                <a:latin typeface="Times New Roman" pitchFamily="18" charset="0"/>
                <a:cs typeface="Times New Roman" pitchFamily="18" charset="0"/>
              </a:rPr>
              <a:t> de diâmetro</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Formato esférico</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Vírions apresentam duas formas distintas: vírions maduros e imaturos</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Material genético viral é constituído de RNA fita simples de sentido positivo</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Genoma de 9,2-11,0 </a:t>
            </a:r>
            <a:r>
              <a:rPr lang="pt-BR" dirty="0" err="1">
                <a:latin typeface="Times New Roman" pitchFamily="18" charset="0"/>
                <a:cs typeface="Times New Roman" pitchFamily="18" charset="0"/>
              </a:rPr>
              <a:t>kilobases</a:t>
            </a:r>
            <a:endParaRPr lang="pt-BR" dirty="0">
              <a:latin typeface="Times New Roman" pitchFamily="18" charset="0"/>
              <a:cs typeface="Times New Roman" pitchFamily="18" charset="0"/>
            </a:endParaRPr>
          </a:p>
        </p:txBody>
      </p:sp>
      <p:sp>
        <p:nvSpPr>
          <p:cNvPr id="11" name="Retângulo de cantos arredondados 10"/>
          <p:cNvSpPr/>
          <p:nvPr/>
        </p:nvSpPr>
        <p:spPr>
          <a:xfrm>
            <a:off x="166030" y="3913681"/>
            <a:ext cx="6221122" cy="2190477"/>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Clr>
                <a:schemeClr val="accent3"/>
              </a:buClr>
              <a:buFont typeface="Arial" pitchFamily="34" charset="0"/>
              <a:buChar char="•"/>
            </a:pPr>
            <a:r>
              <a:rPr lang="pt-BR" dirty="0">
                <a:latin typeface="Times New Roman" pitchFamily="18" charset="0"/>
                <a:cs typeface="Times New Roman" pitchFamily="18" charset="0"/>
              </a:rPr>
              <a:t>Proteínas não-estruturais (NS): NS1, NS2A, NS2B, NS3, NS4A, NS4B e NS5</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D</a:t>
            </a:r>
            <a:r>
              <a:rPr lang="pt-PT" dirty="0">
                <a:latin typeface="Times New Roman" pitchFamily="18" charset="0"/>
                <a:cs typeface="Times New Roman" pitchFamily="18" charset="0"/>
              </a:rPr>
              <a:t>ividas em dois grupos: </a:t>
            </a:r>
          </a:p>
          <a:p>
            <a:pPr marL="285750" indent="-285750" algn="just">
              <a:buClr>
                <a:schemeClr val="accent3"/>
              </a:buClr>
              <a:buFont typeface="Arial" pitchFamily="34" charset="0"/>
              <a:buChar char="•"/>
            </a:pPr>
            <a:r>
              <a:rPr lang="pt-PT" dirty="0">
                <a:latin typeface="Times New Roman" pitchFamily="18" charset="0"/>
                <a:cs typeface="Times New Roman" pitchFamily="18" charset="0"/>
              </a:rPr>
              <a:t>1º) Proteínas altamente conservadas, sendo elas NS1, NS3 e NS5</a:t>
            </a:r>
          </a:p>
          <a:p>
            <a:pPr marL="285750" indent="-285750" algn="just">
              <a:buClr>
                <a:schemeClr val="accent3"/>
              </a:buClr>
              <a:buFont typeface="Arial" pitchFamily="34" charset="0"/>
              <a:buChar char="•"/>
            </a:pPr>
            <a:r>
              <a:rPr lang="pt-PT" dirty="0">
                <a:latin typeface="Times New Roman" pitchFamily="18" charset="0"/>
                <a:cs typeface="Times New Roman" pitchFamily="18" charset="0"/>
              </a:rPr>
              <a:t>2º) Proteínas pequenas hidrofóbicas e pouco conservadas NS2A, NS2B, NS4A e NS4B</a:t>
            </a:r>
            <a:endParaRPr lang="pt-BR" dirty="0">
              <a:latin typeface="Times New Roman" pitchFamily="18" charset="0"/>
              <a:cs typeface="Times New Roman" pitchFamily="18" charset="0"/>
            </a:endParaRPr>
          </a:p>
        </p:txBody>
      </p:sp>
      <p:sp>
        <p:nvSpPr>
          <p:cNvPr id="12" name="Seta para a direita 11"/>
          <p:cNvSpPr/>
          <p:nvPr/>
        </p:nvSpPr>
        <p:spPr>
          <a:xfrm rot="10800000">
            <a:off x="6600967" y="4633605"/>
            <a:ext cx="777922" cy="75062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14" name="CaixaDeTexto 13"/>
          <p:cNvSpPr txBox="1"/>
          <p:nvPr/>
        </p:nvSpPr>
        <p:spPr>
          <a:xfrm>
            <a:off x="153676" y="6234539"/>
            <a:ext cx="5648876" cy="584775"/>
          </a:xfrm>
          <a:prstGeom prst="rect">
            <a:avLst/>
          </a:prstGeom>
          <a:noFill/>
          <a:ln>
            <a:no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MACIEL et al., 2015; MELIAN et al., 2010; </a:t>
            </a:r>
            <a:r>
              <a:rPr lang="pt-BR" sz="1600" dirty="0" err="1">
                <a:latin typeface="Times New Roman" panose="02020603050405020304" pitchFamily="18" charset="0"/>
                <a:cs typeface="Times New Roman" panose="02020603050405020304" pitchFamily="18" charset="0"/>
              </a:rPr>
              <a:t>VOßMANN</a:t>
            </a:r>
            <a:r>
              <a:rPr lang="pt-BR" sz="1600" dirty="0">
                <a:latin typeface="Times New Roman" panose="02020603050405020304" pitchFamily="18" charset="0"/>
                <a:cs typeface="Times New Roman" panose="02020603050405020304" pitchFamily="18" charset="0"/>
              </a:rPr>
              <a:t> et al., 2015</a:t>
            </a:r>
            <a:endParaRPr lang="pt-BR" sz="1600" b="1" dirty="0">
              <a:solidFill>
                <a:srgbClr val="FF0000"/>
              </a:solidFill>
              <a:latin typeface="Times New Roman" panose="02020603050405020304" pitchFamily="18" charset="0"/>
              <a:cs typeface="Times New Roman" panose="02020603050405020304" pitchFamily="18" charset="0"/>
            </a:endParaRPr>
          </a:p>
        </p:txBody>
      </p:sp>
      <p:sp>
        <p:nvSpPr>
          <p:cNvPr id="15" name="CaixaDeTexto 14"/>
          <p:cNvSpPr txBox="1"/>
          <p:nvPr/>
        </p:nvSpPr>
        <p:spPr>
          <a:xfrm>
            <a:off x="7048100" y="6234538"/>
            <a:ext cx="5084769" cy="584775"/>
          </a:xfrm>
          <a:prstGeom prst="rect">
            <a:avLst/>
          </a:prstGeom>
          <a:noFill/>
          <a:ln>
            <a:no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Figura 1- </a:t>
            </a:r>
            <a:r>
              <a:rPr lang="pt-BR" sz="1600" dirty="0">
                <a:latin typeface="Times New Roman" panose="02020603050405020304" pitchFamily="18" charset="0"/>
                <a:cs typeface="Times New Roman" panose="02020603050405020304" pitchFamily="18" charset="0"/>
              </a:rPr>
              <a:t>Organização estrutural geral de um </a:t>
            </a:r>
            <a:r>
              <a:rPr lang="pt-BR" sz="1600" i="1" dirty="0" err="1">
                <a:latin typeface="Times New Roman" panose="02020603050405020304" pitchFamily="18" charset="0"/>
                <a:cs typeface="Times New Roman" panose="02020603050405020304" pitchFamily="18" charset="0"/>
              </a:rPr>
              <a:t>flavivirus</a:t>
            </a:r>
            <a:r>
              <a:rPr lang="pt-BR" sz="1600" dirty="0">
                <a:latin typeface="Times New Roman" panose="02020603050405020304" pitchFamily="18" charset="0"/>
                <a:cs typeface="Times New Roman" panose="02020603050405020304" pitchFamily="18" charset="0"/>
              </a:rPr>
              <a:t>.</a:t>
            </a:r>
          </a:p>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Adaptado de </a:t>
            </a:r>
            <a:r>
              <a:rPr lang="es-ES" sz="1600" dirty="0">
                <a:latin typeface="Times New Roman" panose="02020603050405020304" pitchFamily="18" charset="0"/>
                <a:cs typeface="Times New Roman" panose="02020603050405020304" pitchFamily="18" charset="0"/>
              </a:rPr>
              <a:t>VRATSKIKH et al., 2013</a:t>
            </a:r>
            <a:endParaRPr lang="pt-B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28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580842" y="119298"/>
            <a:ext cx="10972800" cy="1143000"/>
          </a:xfrm>
        </p:spPr>
        <p:txBody>
          <a:bodyPr rtlCol="0"/>
          <a:lstStyle/>
          <a:p>
            <a:pPr algn="ctr" rtl="0"/>
            <a:r>
              <a:rPr lang="pt-BR" dirty="0">
                <a:latin typeface="Times New Roman" panose="02020603050405020304" pitchFamily="18" charset="0"/>
                <a:cs typeface="Times New Roman" panose="02020603050405020304" pitchFamily="18" charset="0"/>
              </a:rPr>
              <a:t>Introdução</a:t>
            </a:r>
          </a:p>
        </p:txBody>
      </p:sp>
      <p:sp>
        <p:nvSpPr>
          <p:cNvPr id="3" name="Seta para a direita 2"/>
          <p:cNvSpPr/>
          <p:nvPr/>
        </p:nvSpPr>
        <p:spPr>
          <a:xfrm>
            <a:off x="4885875" y="2187016"/>
            <a:ext cx="777922" cy="75062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12" name="Seta para a direita 11"/>
          <p:cNvSpPr/>
          <p:nvPr/>
        </p:nvSpPr>
        <p:spPr>
          <a:xfrm rot="10800000">
            <a:off x="6100546" y="4424125"/>
            <a:ext cx="777922" cy="75062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14" name="CaixaDeTexto 13"/>
          <p:cNvSpPr txBox="1"/>
          <p:nvPr/>
        </p:nvSpPr>
        <p:spPr>
          <a:xfrm>
            <a:off x="153676" y="6207243"/>
            <a:ext cx="5648876" cy="584775"/>
          </a:xfrm>
          <a:prstGeom prst="rect">
            <a:avLst/>
          </a:prstGeom>
          <a:noFill/>
          <a:ln>
            <a:no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ZHANG et al., 2011; SOKOLOSKI et al., 2013; KIELIAN, 2014</a:t>
            </a:r>
            <a:endParaRPr lang="pt-BR" sz="16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vírion CHIKV 2"/>
          <p:cNvPicPr>
            <a:picLocks noChangeAspect="1" noChangeArrowheads="1"/>
          </p:cNvPicPr>
          <p:nvPr/>
        </p:nvPicPr>
        <p:blipFill rotWithShape="1">
          <a:blip r:embed="rId2">
            <a:extLst>
              <a:ext uri="{28A0092B-C50C-407E-A947-70E740481C1C}">
                <a14:useLocalDpi xmlns:a14="http://schemas.microsoft.com/office/drawing/2010/main" val="0"/>
              </a:ext>
            </a:extLst>
          </a:blip>
          <a:srcRect r="7084"/>
          <a:stretch/>
        </p:blipFill>
        <p:spPr bwMode="auto">
          <a:xfrm>
            <a:off x="150129" y="1159499"/>
            <a:ext cx="4653883" cy="280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ângulo de cantos arredondados 10"/>
          <p:cNvSpPr/>
          <p:nvPr/>
        </p:nvSpPr>
        <p:spPr>
          <a:xfrm>
            <a:off x="153676" y="3965161"/>
            <a:ext cx="5892298" cy="2111891"/>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Clr>
                <a:schemeClr val="accent3"/>
              </a:buClr>
              <a:buFont typeface="Arial" pitchFamily="34" charset="0"/>
              <a:buChar char="•"/>
            </a:pPr>
            <a:r>
              <a:rPr lang="pt-BR" dirty="0">
                <a:latin typeface="Times New Roman" pitchFamily="18" charset="0"/>
                <a:cs typeface="Times New Roman" pitchFamily="18" charset="0"/>
              </a:rPr>
              <a:t>Genoma codifica 10 proteínas diferentes</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Proteínas não-estruturais (</a:t>
            </a:r>
            <a:r>
              <a:rPr lang="pt-BR" dirty="0" err="1">
                <a:latin typeface="Times New Roman" pitchFamily="18" charset="0"/>
                <a:cs typeface="Times New Roman" pitchFamily="18" charset="0"/>
              </a:rPr>
              <a:t>nsP</a:t>
            </a:r>
            <a:r>
              <a:rPr lang="pt-BR" dirty="0">
                <a:latin typeface="Times New Roman" pitchFamily="18" charset="0"/>
                <a:cs typeface="Times New Roman" pitchFamily="18" charset="0"/>
              </a:rPr>
              <a:t>) são codificadas na ordem nsP1-nsP4</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Importantes para a replicação do genoma viral</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Proteínas estruturais são codificadas na ordem capsídeo, E3, E2, 6K / TF e E1 e participam na montagem viral</a:t>
            </a:r>
            <a:endParaRPr lang="pt-PT" dirty="0">
              <a:latin typeface="Times New Roman" pitchFamily="18" charset="0"/>
              <a:cs typeface="Times New Roman" pitchFamily="18" charset="0"/>
            </a:endParaRPr>
          </a:p>
        </p:txBody>
      </p:sp>
      <p:pic>
        <p:nvPicPr>
          <p:cNvPr id="2051" name="Picture 3" descr="Genoma CHIKV 2"/>
          <p:cNvPicPr>
            <a:picLocks noChangeAspect="1" noChangeArrowheads="1"/>
          </p:cNvPicPr>
          <p:nvPr/>
        </p:nvPicPr>
        <p:blipFill rotWithShape="1">
          <a:blip r:embed="rId3">
            <a:extLst>
              <a:ext uri="{28A0092B-C50C-407E-A947-70E740481C1C}">
                <a14:useLocalDpi xmlns:a14="http://schemas.microsoft.com/office/drawing/2010/main" val="0"/>
              </a:ext>
            </a:extLst>
          </a:blip>
          <a:srcRect r="12004"/>
          <a:stretch/>
        </p:blipFill>
        <p:spPr bwMode="auto">
          <a:xfrm>
            <a:off x="6989927" y="3364339"/>
            <a:ext cx="507087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de cantos arredondados 7"/>
          <p:cNvSpPr/>
          <p:nvPr/>
        </p:nvSpPr>
        <p:spPr>
          <a:xfrm>
            <a:off x="5802552" y="1242360"/>
            <a:ext cx="6258252" cy="2190477"/>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Clr>
                <a:schemeClr val="accent3"/>
              </a:buClr>
              <a:buFont typeface="Arial" pitchFamily="34" charset="0"/>
              <a:buChar char="•"/>
            </a:pPr>
            <a:r>
              <a:rPr lang="pt-BR" dirty="0">
                <a:latin typeface="Times New Roman" pitchFamily="18" charset="0"/>
                <a:cs typeface="Times New Roman" pitchFamily="18" charset="0"/>
              </a:rPr>
              <a:t>Vírus esférico, pequenos e envelopados com cerca de 65-70 </a:t>
            </a:r>
            <a:r>
              <a:rPr lang="pt-BR" dirty="0" err="1">
                <a:latin typeface="Times New Roman" pitchFamily="18" charset="0"/>
                <a:cs typeface="Times New Roman" pitchFamily="18" charset="0"/>
              </a:rPr>
              <a:t>nm</a:t>
            </a:r>
            <a:r>
              <a:rPr lang="pt-BR" dirty="0">
                <a:latin typeface="Times New Roman" pitchFamily="18" charset="0"/>
                <a:cs typeface="Times New Roman" pitchFamily="18" charset="0"/>
              </a:rPr>
              <a:t> de diâmetro </a:t>
            </a: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Genoma de RNA de fita simples de sentido positivo de aproximadamente 10-12 </a:t>
            </a:r>
            <a:r>
              <a:rPr lang="pt-BR" dirty="0" err="1">
                <a:latin typeface="Times New Roman" pitchFamily="18" charset="0"/>
                <a:cs typeface="Times New Roman" pitchFamily="18" charset="0"/>
              </a:rPr>
              <a:t>kb</a:t>
            </a:r>
            <a:endParaRPr lang="pt-BR" dirty="0">
              <a:latin typeface="Times New Roman" pitchFamily="18" charset="0"/>
              <a:cs typeface="Times New Roman" pitchFamily="18" charset="0"/>
            </a:endParaRPr>
          </a:p>
          <a:p>
            <a:pPr marL="285750" indent="-285750" algn="just">
              <a:buClr>
                <a:schemeClr val="accent3"/>
              </a:buClr>
              <a:buFont typeface="Arial" pitchFamily="34" charset="0"/>
              <a:buChar char="•"/>
            </a:pPr>
            <a:r>
              <a:rPr lang="pt-BR" dirty="0">
                <a:latin typeface="Times New Roman" pitchFamily="18" charset="0"/>
                <a:cs typeface="Times New Roman" pitchFamily="18" charset="0"/>
              </a:rPr>
              <a:t>Apresenta proteína do capsídeo e 3 glicoproteínas de envelope (E1, E2 e E3) </a:t>
            </a:r>
          </a:p>
        </p:txBody>
      </p:sp>
      <p:sp>
        <p:nvSpPr>
          <p:cNvPr id="13" name="CaixaDeTexto 12"/>
          <p:cNvSpPr txBox="1"/>
          <p:nvPr/>
        </p:nvSpPr>
        <p:spPr>
          <a:xfrm>
            <a:off x="7014948" y="6139002"/>
            <a:ext cx="5084769" cy="584775"/>
          </a:xfrm>
          <a:prstGeom prst="rect">
            <a:avLst/>
          </a:prstGeom>
          <a:noFill/>
          <a:ln>
            <a:noFill/>
          </a:ln>
        </p:spPr>
        <p:txBody>
          <a:bodyPr wrap="square" rtlCol="0">
            <a:spAutoFit/>
          </a:bodyPr>
          <a:lstStyle/>
          <a:p>
            <a:pPr algn="just"/>
            <a:r>
              <a:rPr lang="pt-BR" sz="1600" b="1" dirty="0">
                <a:latin typeface="Times New Roman" panose="02020603050405020304" pitchFamily="18" charset="0"/>
                <a:cs typeface="Times New Roman" panose="02020603050405020304" pitchFamily="18" charset="0"/>
              </a:rPr>
              <a:t>Figura 2- </a:t>
            </a:r>
            <a:r>
              <a:rPr lang="pt-BR" sz="1600" dirty="0">
                <a:latin typeface="Times New Roman" panose="02020603050405020304" pitchFamily="18" charset="0"/>
                <a:cs typeface="Times New Roman" panose="02020603050405020304" pitchFamily="18" charset="0"/>
              </a:rPr>
              <a:t>Organização estrutural geral de um </a:t>
            </a:r>
            <a:r>
              <a:rPr lang="pt-BR" sz="1600" i="1" dirty="0" err="1">
                <a:latin typeface="Times New Roman" panose="02020603050405020304" pitchFamily="18" charset="0"/>
                <a:cs typeface="Times New Roman" panose="02020603050405020304" pitchFamily="18" charset="0"/>
              </a:rPr>
              <a:t>alphavirus</a:t>
            </a:r>
            <a:r>
              <a:rPr lang="pt-BR" sz="1600" dirty="0">
                <a:latin typeface="Times New Roman" panose="02020603050405020304" pitchFamily="18" charset="0"/>
                <a:cs typeface="Times New Roman" panose="02020603050405020304" pitchFamily="18" charset="0"/>
              </a:rPr>
              <a:t>.</a:t>
            </a:r>
          </a:p>
          <a:p>
            <a:pPr algn="just"/>
            <a:r>
              <a:rPr lang="pt-BR" sz="1600" b="1" dirty="0">
                <a:latin typeface="Times New Roman" panose="02020603050405020304" pitchFamily="18" charset="0"/>
                <a:cs typeface="Times New Roman" panose="02020603050405020304" pitchFamily="18" charset="0"/>
              </a:rPr>
              <a:t>Fonte:</a:t>
            </a:r>
            <a:r>
              <a:rPr lang="pt-BR" sz="1600" dirty="0">
                <a:latin typeface="Times New Roman" panose="02020603050405020304" pitchFamily="18" charset="0"/>
                <a:cs typeface="Times New Roman" panose="02020603050405020304" pitchFamily="18" charset="0"/>
              </a:rPr>
              <a:t> Adaptado de </a:t>
            </a:r>
            <a:r>
              <a:rPr lang="es-ES" sz="1600" dirty="0">
                <a:latin typeface="Times New Roman" panose="02020603050405020304" pitchFamily="18" charset="0"/>
                <a:cs typeface="Times New Roman" panose="02020603050405020304" pitchFamily="18" charset="0"/>
              </a:rPr>
              <a:t>viralzone.expasy.org</a:t>
            </a:r>
            <a:endParaRPr lang="pt-BR"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46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resentação na sessão de deb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_15870139_TF03460637.potx" id="{9EDB2545-F345-4B2D-9D28-A0E8BECC57B1}" vid="{0FCA38F6-25A2-4296-9267-176A1E2DB94B}"/>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Apresentação da sessão de debate empresarial</Template>
  <TotalTime>15149</TotalTime>
  <Words>6155</Words>
  <Application>Microsoft Office PowerPoint</Application>
  <PresentationFormat>Widescreen</PresentationFormat>
  <Paragraphs>1214</Paragraphs>
  <Slides>73</Slides>
  <Notes>48</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73</vt:i4>
      </vt:variant>
    </vt:vector>
  </HeadingPairs>
  <TitlesOfParts>
    <vt:vector size="82" baseType="lpstr">
      <vt:lpstr>Arial</vt:lpstr>
      <vt:lpstr>Calibri</vt:lpstr>
      <vt:lpstr>Century Gothic</vt:lpstr>
      <vt:lpstr>Courier New</vt:lpstr>
      <vt:lpstr>Palatino Linotype</vt:lpstr>
      <vt:lpstr>Times New Roman</vt:lpstr>
      <vt:lpstr>Wingdings</vt:lpstr>
      <vt:lpstr>Wingdings 2</vt:lpstr>
      <vt:lpstr>Apresentação na sessão de debate</vt:lpstr>
      <vt:lpstr>Critérios e desafios no diagnóstico histopatológico de arboviroses de interesse em saúde pública no Brasil </vt:lpstr>
      <vt:lpstr>Criteria and challenges in the histopathological diagnosis of arboviruses of public health interest in Brazil</vt:lpstr>
      <vt:lpstr>Declaração de Conflito de Interesse</vt:lpstr>
      <vt:lpstr>Disclosure of Relevant Financial Relationships</vt:lpstr>
      <vt:lpstr>Introdução</vt:lpstr>
      <vt:lpstr>Apresentação do PowerPoint</vt:lpstr>
      <vt:lpstr>Introdução</vt:lpstr>
      <vt:lpstr>Introdução</vt:lpstr>
      <vt:lpstr>Introdução</vt:lpstr>
      <vt:lpstr>Introdução</vt:lpstr>
      <vt:lpstr>Introdução</vt:lpstr>
      <vt:lpstr>Introdução</vt:lpstr>
      <vt:lpstr>Apresentação do PowerPoint</vt:lpstr>
      <vt:lpstr>Apresentação do PowerPoint</vt:lpstr>
      <vt:lpstr>Introdução</vt:lpstr>
      <vt:lpstr>Introdução</vt:lpstr>
      <vt:lpstr>Materiais e Métodos</vt:lpstr>
      <vt:lpstr>Materiais e Métodos</vt:lpstr>
      <vt:lpstr>Materiais e Métodos</vt:lpstr>
      <vt:lpstr>Apresentação do PowerPoint</vt:lpstr>
      <vt:lpstr>Material e Métodos</vt:lpstr>
      <vt:lpstr>Materiais e Métodos</vt:lpstr>
      <vt:lpstr>Resultados e Discussão</vt:lpstr>
      <vt:lpstr>Resultados e Discussão</vt:lpstr>
      <vt:lpstr>Resultados e Discussão</vt:lpstr>
      <vt:lpstr>Resultados e Discussão</vt:lpstr>
      <vt:lpstr>Apresentação do PowerPoint</vt:lpstr>
      <vt:lpstr>Apresentação do PowerPoint</vt:lpstr>
      <vt:lpstr>Apresentação do PowerPoint</vt:lpstr>
      <vt:lpstr>Resultados e Discussão</vt:lpstr>
      <vt:lpstr>Resultados e Discussão</vt:lpstr>
      <vt:lpstr>Apresentação do PowerPoint</vt:lpstr>
      <vt:lpstr>Apresentação do PowerPoint</vt:lpstr>
      <vt:lpstr>Apresentação do PowerPoint</vt:lpstr>
      <vt:lpstr>Apresentação do PowerPoint</vt:lpstr>
      <vt:lpstr>Apresentação do PowerPoint</vt:lpstr>
      <vt:lpstr>Resultados e Discussão</vt:lpstr>
      <vt:lpstr>Resultados e Discussão</vt:lpstr>
      <vt:lpstr>Apresentação do PowerPoint</vt:lpstr>
      <vt:lpstr>Apresentação do PowerPoint</vt:lpstr>
      <vt:lpstr>Apresentação do PowerPoint</vt:lpstr>
      <vt:lpstr>Apresentação do PowerPoint</vt:lpstr>
      <vt:lpstr>Apresentação do PowerPoint</vt:lpstr>
      <vt:lpstr>Apresentação do PowerPoint</vt:lpstr>
      <vt:lpstr>Resultados e Discussão</vt:lpstr>
      <vt:lpstr>Apresentação do PowerPoint</vt:lpstr>
      <vt:lpstr>Apresentação do PowerPoint</vt:lpstr>
      <vt:lpstr>Apresentação do PowerPoint</vt:lpstr>
      <vt:lpstr>Apresentação do PowerPoint</vt:lpstr>
      <vt:lpstr>Apresentação do PowerPoint</vt:lpstr>
      <vt:lpstr>Apresentação do PowerPoint</vt:lpstr>
      <vt:lpstr>Resultados e Discussão</vt:lpstr>
      <vt:lpstr>Resultados e Discussão</vt:lpstr>
      <vt:lpstr>Apresentação do PowerPoint</vt:lpstr>
      <vt:lpstr>Resultados e Discussão</vt:lpstr>
      <vt:lpstr>Resultados e Discussão</vt:lpstr>
      <vt:lpstr>Resultados e Discussão</vt:lpstr>
      <vt:lpstr>Apresentação do PowerPoint</vt:lpstr>
      <vt:lpstr>Apresentação do PowerPoint</vt:lpstr>
      <vt:lpstr>Resultados e Discussão</vt:lpstr>
      <vt:lpstr>Apresentação do PowerPoint</vt:lpstr>
      <vt:lpstr>Apresentação do PowerPoint</vt:lpstr>
      <vt:lpstr>Resultados e Discussão</vt:lpstr>
      <vt:lpstr>Resultados e Discussão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Jennyfer Silva</dc:creator>
  <cp:lastModifiedBy>Juarez Quaresma</cp:lastModifiedBy>
  <cp:revision>937</cp:revision>
  <dcterms:created xsi:type="dcterms:W3CDTF">2018-05-21T20:03:13Z</dcterms:created>
  <dcterms:modified xsi:type="dcterms:W3CDTF">2024-05-31T11:42:53Z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